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Source Sans Pro" panose="020B0503030403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5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8a742aa5e_1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8a742aa5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8a742aa5e_1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8a742aa5e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8a742aa5e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8a742aa5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8a742aa5e_1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8a742aa5e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lstStyle>
            <a:lvl1pPr lvl="0" algn="ctr">
              <a:lnSpc>
                <a:spcPct val="89000"/>
              </a:lnSpc>
              <a:spcBef>
                <a:spcPts val="0"/>
              </a:spcBef>
              <a:spcAft>
                <a:spcPts val="0"/>
              </a:spcAft>
              <a:buClr>
                <a:schemeClr val="dk2"/>
              </a:buClr>
              <a:buSzPts val="7200"/>
              <a:buFont typeface="Source Sans Pro"/>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15" name="Google Shape;15;p2"/>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dk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dk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dk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dk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dk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dk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dk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grpSp>
        <p:nvGrpSpPr>
          <p:cNvPr id="18" name="Google Shape;18;p2"/>
          <p:cNvGrpSpPr/>
          <p:nvPr/>
        </p:nvGrpSpPr>
        <p:grpSpPr>
          <a:xfrm>
            <a:off x="752858" y="744469"/>
            <a:ext cx="10674116" cy="5349671"/>
            <a:chOff x="752858" y="744469"/>
            <a:chExt cx="10674116" cy="5349671"/>
          </a:xfrm>
        </p:grpSpPr>
        <p:sp>
          <p:nvSpPr>
            <p:cNvPr id="19" name="Google Shape;19;p2"/>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2"/>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0" name="Google Shape;80;p1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6" name="Google Shape;86;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4" name="Google Shape;24;p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lstStyle>
            <a:lvl1pPr lvl="0" algn="r">
              <a:lnSpc>
                <a:spcPct val="89000"/>
              </a:lnSpc>
              <a:spcBef>
                <a:spcPts val="0"/>
              </a:spcBef>
              <a:spcAft>
                <a:spcPts val="0"/>
              </a:spcAft>
              <a:buClr>
                <a:schemeClr val="lt2"/>
              </a:buClr>
              <a:buSzPts val="7200"/>
              <a:buFont typeface="Source Sans Pro"/>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30" name="Google Shape;30;p4"/>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lt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lt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lt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lt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lt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lt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lt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Source Sans Pro"/>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7" name="Google Shape;37;p5"/>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8" name="Google Shape;38;p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Source Sans Pro"/>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4" name="Google Shape;44;p6"/>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5" name="Google Shape;45;p6"/>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6" name="Google Shape;46;p6"/>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7" name="Google Shape;47;p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9"/>
        <p:cNvGrpSpPr/>
        <p:nvPr/>
      </p:nvGrpSpPr>
      <p:grpSpPr>
        <a:xfrm>
          <a:off x="0" y="0"/>
          <a:ext cx="0" cy="0"/>
          <a:chOff x="0" y="0"/>
          <a:chExt cx="0" cy="0"/>
        </a:xfrm>
      </p:grpSpPr>
      <p:sp>
        <p:nvSpPr>
          <p:cNvPr id="60" name="Google Shape;60;p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Source Sans Pro"/>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3" name="Google Shape;63;p9"/>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4" name="Google Shape;64;p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dk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dk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dk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dk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dk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dk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dk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Source Sans Pr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532120" y="0"/>
            <a:ext cx="6659880" cy="6857999"/>
          </a:xfrm>
          <a:prstGeom prst="rect">
            <a:avLst/>
          </a:prstGeom>
          <a:noFill/>
          <a:ln>
            <a:noFill/>
          </a:ln>
        </p:spPr>
        <p:txBody>
          <a:bodyPr spcFirstLastPara="1" wrap="square" lIns="91425" tIns="45700" rIns="91425" bIns="45700" anchor="t" anchorCtr="0"/>
          <a:lstStyle>
            <a:lvl1pPr marR="0" lvl="0" algn="l" rtl="0">
              <a:lnSpc>
                <a:spcPct val="94000"/>
              </a:lnSpc>
              <a:spcBef>
                <a:spcPts val="10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1pPr>
            <a:lvl2pPr marR="0" lvl="1"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2pPr>
            <a:lvl3pPr marR="0" lvl="2"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3pPr>
            <a:lvl4pPr marR="0" lvl="3"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4pPr>
            <a:lvl5pPr marR="0" lvl="4"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5pPr>
            <a:lvl6pPr marR="0" lvl="5"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6pPr>
            <a:lvl7pPr marR="0" lvl="6"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7pPr>
            <a:lvl8pPr marR="0" lvl="7"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8pPr>
            <a:lvl9pPr marR="0" lvl="8" algn="l" rtl="0">
              <a:lnSpc>
                <a:spcPct val="94000"/>
              </a:lnSpc>
              <a:spcBef>
                <a:spcPts val="500"/>
              </a:spcBef>
              <a:spcAft>
                <a:spcPts val="20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9pPr>
          </a:lstStyle>
          <a:p>
            <a:endParaRPr/>
          </a:p>
        </p:txBody>
      </p:sp>
      <p:sp>
        <p:nvSpPr>
          <p:cNvPr id="72" name="Google Shape;72;p10"/>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3" name="Google Shape;73;p1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dk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dk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dk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dk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dk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dk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dk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 name="Google Shape;9;p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 name="Google Shape;10;p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chemeClr val="dk2"/>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chemeClr val="dk2"/>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chemeClr val="dk2"/>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chemeClr val="dk2"/>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chemeClr val="dk2"/>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chemeClr val="dk2"/>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chemeClr val="dk2"/>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ine_wav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dk2"/>
              </a:buClr>
              <a:buSzPts val="7200"/>
              <a:buFont typeface="Source Sans Pro"/>
              <a:buNone/>
            </a:pPr>
            <a:r>
              <a:rPr lang="en-US"/>
              <a:t>TOMOGRAPHY</a:t>
            </a:r>
            <a:endParaRPr/>
          </a:p>
        </p:txBody>
      </p:sp>
      <p:sp>
        <p:nvSpPr>
          <p:cNvPr id="94" name="Google Shape;94;p13"/>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dk2"/>
              </a:buClr>
              <a:buSzPts val="2300"/>
              <a:buNone/>
            </a:pPr>
            <a:r>
              <a:rPr lang="en-US"/>
              <a:t>Robert O’Donovan</a:t>
            </a:r>
            <a:endParaRPr/>
          </a:p>
          <a:p>
            <a:pPr marL="0" lvl="0" indent="0" algn="ctr" rtl="0">
              <a:lnSpc>
                <a:spcPct val="112000"/>
              </a:lnSpc>
              <a:spcBef>
                <a:spcPts val="0"/>
              </a:spcBef>
              <a:spcAft>
                <a:spcPts val="0"/>
              </a:spcAft>
              <a:buClr>
                <a:schemeClr val="dk2"/>
              </a:buClr>
              <a:buSzPts val="2300"/>
              <a:buNone/>
            </a:pPr>
            <a:r>
              <a:rPr lang="en-US"/>
              <a:t>Chris Quinn</a:t>
            </a:r>
            <a:endParaRPr/>
          </a:p>
          <a:p>
            <a:pPr marL="0" lvl="0" indent="0" algn="ctr" rtl="0">
              <a:lnSpc>
                <a:spcPct val="112000"/>
              </a:lnSpc>
              <a:spcBef>
                <a:spcPts val="0"/>
              </a:spcBef>
              <a:spcAft>
                <a:spcPts val="0"/>
              </a:spcAft>
              <a:buClr>
                <a:schemeClr val="dk2"/>
              </a:buClr>
              <a:buSzPts val="23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1371600" y="80425"/>
            <a:ext cx="9601200" cy="1485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Radon Transform in CT scans</a:t>
            </a:r>
            <a:endParaRPr/>
          </a:p>
        </p:txBody>
      </p:sp>
      <p:sp>
        <p:nvSpPr>
          <p:cNvPr id="156" name="Google Shape;156;p22"/>
          <p:cNvSpPr txBox="1">
            <a:spLocks noGrp="1"/>
          </p:cNvSpPr>
          <p:nvPr>
            <p:ph type="body" idx="1"/>
          </p:nvPr>
        </p:nvSpPr>
        <p:spPr>
          <a:xfrm>
            <a:off x="1371600" y="1037350"/>
            <a:ext cx="7102200" cy="55977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Clr>
                <a:schemeClr val="dk1"/>
              </a:buClr>
              <a:buSzPts val="2000"/>
              <a:buChar char="■"/>
            </a:pPr>
            <a:r>
              <a:rPr lang="en-US">
                <a:solidFill>
                  <a:schemeClr val="dk1"/>
                </a:solidFill>
              </a:rPr>
              <a:t>In computed tomography, the tomography reconstruction problem is to obtain a tomographic slice image from a set of projections.</a:t>
            </a:r>
            <a:endParaRPr>
              <a:solidFill>
                <a:schemeClr val="dk1"/>
              </a:solidFill>
            </a:endParaRPr>
          </a:p>
          <a:p>
            <a:pPr marL="457200" lvl="0" indent="-355600" algn="l" rtl="0">
              <a:spcBef>
                <a:spcPts val="0"/>
              </a:spcBef>
              <a:spcAft>
                <a:spcPts val="0"/>
              </a:spcAft>
              <a:buClr>
                <a:schemeClr val="dk1"/>
              </a:buClr>
              <a:buSzPts val="2000"/>
              <a:buChar char="■"/>
            </a:pPr>
            <a:r>
              <a:rPr lang="en-US">
                <a:solidFill>
                  <a:schemeClr val="dk1"/>
                </a:solidFill>
              </a:rPr>
              <a:t>A projection is formed by drawing a set of parallel rays through the 2D object of interest, assigning the integral of the object’s contrast along each ray to a single pixel in the projection.</a:t>
            </a:r>
            <a:endParaRPr>
              <a:solidFill>
                <a:schemeClr val="dk1"/>
              </a:solidFill>
            </a:endParaRPr>
          </a:p>
          <a:p>
            <a:pPr marL="457200" lvl="0" indent="-355600" algn="l" rtl="0">
              <a:spcBef>
                <a:spcPts val="0"/>
              </a:spcBef>
              <a:spcAft>
                <a:spcPts val="0"/>
              </a:spcAft>
              <a:buClr>
                <a:schemeClr val="dk1"/>
              </a:buClr>
              <a:buSzPts val="2000"/>
              <a:buChar char="■"/>
            </a:pPr>
            <a:r>
              <a:rPr lang="en-US">
                <a:solidFill>
                  <a:schemeClr val="dk1"/>
                </a:solidFill>
              </a:rPr>
              <a:t>Several projections must be acquired, each of them corresponding to a different angle between the rays with respect to the object. </a:t>
            </a:r>
            <a:endParaRPr>
              <a:solidFill>
                <a:schemeClr val="dk1"/>
              </a:solidFill>
            </a:endParaRPr>
          </a:p>
          <a:p>
            <a:pPr marL="457200" lvl="0" indent="-355600" algn="l" rtl="0">
              <a:spcBef>
                <a:spcPts val="0"/>
              </a:spcBef>
              <a:spcAft>
                <a:spcPts val="0"/>
              </a:spcAft>
              <a:buClr>
                <a:schemeClr val="dk1"/>
              </a:buClr>
              <a:buSzPts val="2000"/>
              <a:buChar char="■"/>
            </a:pPr>
            <a:r>
              <a:rPr lang="en-US">
                <a:solidFill>
                  <a:schemeClr val="dk1"/>
                </a:solidFill>
              </a:rPr>
              <a:t>A collection of projections at several angles is called a sinogram, which is a linear transform of the original image.</a:t>
            </a:r>
            <a:endParaRPr>
              <a:solidFill>
                <a:schemeClr val="dk1"/>
              </a:solidFill>
            </a:endParaRPr>
          </a:p>
          <a:p>
            <a:pPr marL="457200" lvl="0" indent="-355600" algn="l" rtl="0">
              <a:spcBef>
                <a:spcPts val="0"/>
              </a:spcBef>
              <a:spcAft>
                <a:spcPts val="0"/>
              </a:spcAft>
              <a:buClr>
                <a:schemeClr val="dk1"/>
              </a:buClr>
              <a:buSzPts val="2000"/>
              <a:buChar char="■"/>
            </a:pPr>
            <a:r>
              <a:rPr lang="en-US">
                <a:solidFill>
                  <a:schemeClr val="dk1"/>
                </a:solidFill>
              </a:rPr>
              <a:t>The inverse Radon transform is used in computed tomography to reconstruct a 2D image from the measured projections (the sinogram). The (forward) Radon transform can be used to simulate a tomography experiment.</a:t>
            </a:r>
            <a:endParaRPr>
              <a:solidFill>
                <a:schemeClr val="dk1"/>
              </a:solidFill>
            </a:endParaRPr>
          </a:p>
        </p:txBody>
      </p:sp>
      <p:pic>
        <p:nvPicPr>
          <p:cNvPr id="157" name="Google Shape;157;p22"/>
          <p:cNvPicPr preferRelativeResize="0"/>
          <p:nvPr/>
        </p:nvPicPr>
        <p:blipFill>
          <a:blip r:embed="rId3">
            <a:alphaModFix/>
          </a:blip>
          <a:stretch>
            <a:fillRect/>
          </a:stretch>
        </p:blipFill>
        <p:spPr>
          <a:xfrm>
            <a:off x="8868075" y="2171700"/>
            <a:ext cx="2638250" cy="33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1371600" y="685800"/>
            <a:ext cx="9601200" cy="859389"/>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Positron Emission Tomography</a:t>
            </a:r>
            <a:endParaRPr/>
          </a:p>
        </p:txBody>
      </p:sp>
      <p:sp>
        <p:nvSpPr>
          <p:cNvPr id="163" name="Google Shape;163;p23"/>
          <p:cNvSpPr txBox="1">
            <a:spLocks noGrp="1"/>
          </p:cNvSpPr>
          <p:nvPr>
            <p:ph type="body" idx="1"/>
          </p:nvPr>
        </p:nvSpPr>
        <p:spPr>
          <a:xfrm>
            <a:off x="1371600" y="1667434"/>
            <a:ext cx="9601200" cy="490450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A PET scan uses special dyes with radioactive tracers and the body’s own metabolic process to produce an image</a:t>
            </a:r>
            <a:endParaRPr/>
          </a:p>
          <a:p>
            <a:pPr marL="384048" lvl="0" indent="-384048" algn="l" rtl="0">
              <a:lnSpc>
                <a:spcPct val="94000"/>
              </a:lnSpc>
              <a:spcBef>
                <a:spcPts val="1200"/>
              </a:spcBef>
              <a:spcAft>
                <a:spcPts val="0"/>
              </a:spcAft>
              <a:buClr>
                <a:schemeClr val="dk2"/>
              </a:buClr>
              <a:buSzPts val="2000"/>
              <a:buChar char="■"/>
            </a:pPr>
            <a:r>
              <a:rPr lang="en-US"/>
              <a:t>The tracer is made up of two parts, a compound and a radioactive element</a:t>
            </a:r>
            <a:endParaRPr/>
          </a:p>
          <a:p>
            <a:pPr marL="914400" lvl="1" indent="-384048" algn="l" rtl="0">
              <a:lnSpc>
                <a:spcPct val="94000"/>
              </a:lnSpc>
              <a:spcBef>
                <a:spcPts val="700"/>
              </a:spcBef>
              <a:spcAft>
                <a:spcPts val="0"/>
              </a:spcAft>
              <a:buClr>
                <a:schemeClr val="dk2"/>
              </a:buClr>
              <a:buSzPts val="2000"/>
              <a:buChar char="–"/>
            </a:pPr>
            <a:r>
              <a:rPr lang="en-US" i="0"/>
              <a:t>Compound must be something your body can easily break down</a:t>
            </a:r>
            <a:endParaRPr/>
          </a:p>
          <a:p>
            <a:pPr marL="914400" lvl="1" indent="-384048" algn="l" rtl="0">
              <a:lnSpc>
                <a:spcPct val="94000"/>
              </a:lnSpc>
              <a:spcBef>
                <a:spcPts val="700"/>
              </a:spcBef>
              <a:spcAft>
                <a:spcPts val="0"/>
              </a:spcAft>
              <a:buClr>
                <a:schemeClr val="dk2"/>
              </a:buClr>
              <a:buSzPts val="2000"/>
              <a:buChar char="–"/>
            </a:pPr>
            <a:r>
              <a:rPr lang="en-US" i="0"/>
              <a:t>Radioactive elements tend to have short half-lives</a:t>
            </a:r>
            <a:endParaRPr/>
          </a:p>
          <a:p>
            <a:pPr marL="384048" lvl="0" indent="-384048" algn="l" rtl="0">
              <a:lnSpc>
                <a:spcPct val="94000"/>
              </a:lnSpc>
              <a:spcBef>
                <a:spcPts val="1200"/>
              </a:spcBef>
              <a:spcAft>
                <a:spcPts val="0"/>
              </a:spcAft>
              <a:buClr>
                <a:schemeClr val="dk2"/>
              </a:buClr>
              <a:buSzPts val="2000"/>
              <a:buChar char="■"/>
            </a:pPr>
            <a:r>
              <a:rPr lang="en-US"/>
              <a:t>The tracers produce positrons that annihilate with nearby electrons, creating two gamma beams that in opposite directions. Radiation detectors are able to collect the different pairs of gamma rays, identify the line they traveled on and where on that line they originated from</a:t>
            </a:r>
            <a:endParaRPr/>
          </a:p>
          <a:p>
            <a:pPr marL="384048" lvl="0" indent="-384048" algn="l" rtl="0">
              <a:lnSpc>
                <a:spcPct val="94000"/>
              </a:lnSpc>
              <a:spcBef>
                <a:spcPts val="1200"/>
              </a:spcBef>
              <a:spcAft>
                <a:spcPts val="0"/>
              </a:spcAft>
              <a:buClr>
                <a:schemeClr val="dk2"/>
              </a:buClr>
              <a:buSzPts val="2000"/>
              <a:buChar char="■"/>
            </a:pPr>
            <a:r>
              <a:rPr lang="en-US"/>
              <a:t>PET scans produce an image similar to one from a CT scan but with bright spots, the level of brightness determines the amount of radioactive tracers in that area.</a:t>
            </a:r>
            <a:endParaRPr/>
          </a:p>
          <a:p>
            <a:pPr marL="384048" lvl="0" indent="-384048" algn="l" rtl="0">
              <a:lnSpc>
                <a:spcPct val="94000"/>
              </a:lnSpc>
              <a:spcBef>
                <a:spcPts val="1200"/>
              </a:spcBef>
              <a:spcAft>
                <a:spcPts val="0"/>
              </a:spcAft>
              <a:buClr>
                <a:schemeClr val="dk2"/>
              </a:buClr>
              <a:buSzPts val="2000"/>
              <a:buChar char="■"/>
            </a:pPr>
            <a:r>
              <a:rPr lang="en-US"/>
              <a:t>PET scans can observe metabolic activity at the cellular level and allow you to observe the physiology of the body instead of just its anatomy</a:t>
            </a:r>
            <a:endParaRPr i="1"/>
          </a:p>
          <a:p>
            <a:pPr marL="384048" lvl="0" indent="-257048" algn="l" rtl="0">
              <a:lnSpc>
                <a:spcPct val="94000"/>
              </a:lnSpc>
              <a:spcBef>
                <a:spcPts val="1200"/>
              </a:spcBef>
              <a:spcAft>
                <a:spcPts val="0"/>
              </a:spcAft>
              <a:buClr>
                <a:schemeClr val="dk2"/>
              </a:buClr>
              <a:buSzPts val="2000"/>
              <a:buNone/>
            </a:pPr>
            <a:endParaRPr/>
          </a:p>
          <a:p>
            <a:pPr marL="384048" lvl="0" indent="-257048" algn="l" rtl="0">
              <a:lnSpc>
                <a:spcPct val="94000"/>
              </a:lnSpc>
              <a:spcBef>
                <a:spcPts val="1200"/>
              </a:spcBef>
              <a:spcAft>
                <a:spcPts val="0"/>
              </a:spcAft>
              <a:buClr>
                <a:schemeClr val="dk2"/>
              </a:buClr>
              <a:buSzPts val="2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body" idx="1"/>
          </p:nvPr>
        </p:nvSpPr>
        <p:spPr>
          <a:xfrm>
            <a:off x="1304609" y="1228572"/>
            <a:ext cx="10137616" cy="1260356"/>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i="0"/>
              <a:t>The tracers will naturally collect in areas with higher chemical activity, allowing you to observe cancer cell activity, brain activity and identify abnormalities in different tissue</a:t>
            </a:r>
            <a:endParaRPr/>
          </a:p>
        </p:txBody>
      </p:sp>
      <p:pic>
        <p:nvPicPr>
          <p:cNvPr id="169" name="Google Shape;169;p24"/>
          <p:cNvPicPr preferRelativeResize="0"/>
          <p:nvPr/>
        </p:nvPicPr>
        <p:blipFill rotWithShape="1">
          <a:blip r:embed="rId3">
            <a:alphaModFix/>
          </a:blip>
          <a:srcRect/>
          <a:stretch/>
        </p:blipFill>
        <p:spPr>
          <a:xfrm>
            <a:off x="1304609" y="2314117"/>
            <a:ext cx="5558788" cy="3804295"/>
          </a:xfrm>
          <a:prstGeom prst="rect">
            <a:avLst/>
          </a:prstGeom>
          <a:noFill/>
          <a:ln>
            <a:noFill/>
          </a:ln>
        </p:spPr>
      </p:pic>
      <p:sp>
        <p:nvSpPr>
          <p:cNvPr id="170" name="Google Shape;170;p24"/>
          <p:cNvSpPr txBox="1"/>
          <p:nvPr/>
        </p:nvSpPr>
        <p:spPr>
          <a:xfrm>
            <a:off x="7250663" y="2488928"/>
            <a:ext cx="3804295" cy="31700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Noto Sans Symbols"/>
              <a:buChar char="▪"/>
            </a:pPr>
            <a:r>
              <a:rPr lang="en-US" sz="2000" b="0" i="0" u="none" strike="noStrike" cap="none">
                <a:solidFill>
                  <a:schemeClr val="dk1"/>
                </a:solidFill>
                <a:latin typeface="Source Sans Pro"/>
                <a:ea typeface="Source Sans Pro"/>
                <a:cs typeface="Source Sans Pro"/>
                <a:sym typeface="Source Sans Pro"/>
              </a:rPr>
              <a:t>Cancer cells have a higher metabolic rate causing the radioactive tracers to collect near them </a:t>
            </a:r>
            <a:endParaRPr/>
          </a:p>
          <a:p>
            <a:pPr marL="342900" marR="0" lvl="0" indent="-342900" algn="l" rtl="0">
              <a:spcBef>
                <a:spcPts val="0"/>
              </a:spcBef>
              <a:spcAft>
                <a:spcPts val="0"/>
              </a:spcAft>
              <a:buClr>
                <a:schemeClr val="dk1"/>
              </a:buClr>
              <a:buSzPts val="2000"/>
              <a:buFont typeface="Noto Sans Symbols"/>
              <a:buChar char="▪"/>
            </a:pPr>
            <a:r>
              <a:rPr lang="en-US" sz="2000" b="0" i="0" u="none" strike="noStrike" cap="none">
                <a:solidFill>
                  <a:schemeClr val="dk1"/>
                </a:solidFill>
                <a:latin typeface="Source Sans Pro"/>
                <a:ea typeface="Source Sans Pro"/>
                <a:cs typeface="Source Sans Pro"/>
                <a:sym typeface="Source Sans Pro"/>
              </a:rPr>
              <a:t>This also allows doctors to tell the difference between malignant and benign tumors, because malignant tumors have a higher metabolic rate</a:t>
            </a:r>
            <a:endParaRPr/>
          </a:p>
          <a:p>
            <a:pPr marL="342900" marR="0" lvl="0" indent="-215900" algn="l" rtl="0">
              <a:spcBef>
                <a:spcPts val="0"/>
              </a:spcBef>
              <a:spcAft>
                <a:spcPts val="0"/>
              </a:spcAft>
              <a:buClr>
                <a:schemeClr val="dk1"/>
              </a:buClr>
              <a:buSzPts val="2000"/>
              <a:buFont typeface="Noto Sans Symbols"/>
              <a:buNone/>
            </a:pPr>
            <a:endParaRPr sz="20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1371600" y="685800"/>
            <a:ext cx="9601200" cy="766482"/>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Brain Activity in PET Scans</a:t>
            </a:r>
            <a:endParaRPr/>
          </a:p>
        </p:txBody>
      </p:sp>
      <p:sp>
        <p:nvSpPr>
          <p:cNvPr id="176" name="Google Shape;176;p25"/>
          <p:cNvSpPr txBox="1">
            <a:spLocks noGrp="1"/>
          </p:cNvSpPr>
          <p:nvPr>
            <p:ph type="body" idx="1"/>
          </p:nvPr>
        </p:nvSpPr>
        <p:spPr>
          <a:xfrm>
            <a:off x="1371600" y="1642986"/>
            <a:ext cx="9601200" cy="4224414"/>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Can be used to observe and measure brain activity usually through the use of glucose or oxygen-based tracers</a:t>
            </a:r>
            <a:endParaRPr/>
          </a:p>
          <a:p>
            <a:pPr marL="914400" lvl="1" indent="-384048" algn="l" rtl="0">
              <a:lnSpc>
                <a:spcPct val="94000"/>
              </a:lnSpc>
              <a:spcBef>
                <a:spcPts val="0"/>
              </a:spcBef>
              <a:spcAft>
                <a:spcPts val="0"/>
              </a:spcAft>
              <a:buSzPts val="1800"/>
              <a:buChar char="–"/>
            </a:pPr>
            <a:r>
              <a:rPr lang="en-US" i="0"/>
              <a:t>Allows you to see the different levels of brain activity by showing the blood flow</a:t>
            </a:r>
            <a:endParaRPr i="0"/>
          </a:p>
          <a:p>
            <a:pPr marL="914400" lvl="1" indent="-384048" algn="l" rtl="0">
              <a:lnSpc>
                <a:spcPct val="94000"/>
              </a:lnSpc>
              <a:spcBef>
                <a:spcPts val="700"/>
              </a:spcBef>
              <a:spcAft>
                <a:spcPts val="0"/>
              </a:spcAft>
              <a:buClr>
                <a:schemeClr val="dk2"/>
              </a:buClr>
              <a:buSzPts val="2000"/>
              <a:buChar char="–"/>
            </a:pPr>
            <a:r>
              <a:rPr lang="en-US" i="0"/>
              <a:t>Areas of low glucose metabolization indicate some sort of blockage or dead tissue</a:t>
            </a:r>
            <a:endParaRPr/>
          </a:p>
          <a:p>
            <a:pPr marL="384048" lvl="0" indent="-384048" algn="l" rtl="0">
              <a:lnSpc>
                <a:spcPct val="94000"/>
              </a:lnSpc>
              <a:spcBef>
                <a:spcPts val="1200"/>
              </a:spcBef>
              <a:spcAft>
                <a:spcPts val="0"/>
              </a:spcAft>
              <a:buClr>
                <a:schemeClr val="dk2"/>
              </a:buClr>
              <a:buSzPts val="2000"/>
              <a:buChar char="■"/>
            </a:pPr>
            <a:r>
              <a:rPr lang="en-US"/>
              <a:t>Allows for early detection of cancer and different Central Nervous Disorders (CNS) such as Alzheimer’s disease and Parkinson’s </a:t>
            </a:r>
            <a:endParaRPr/>
          </a:p>
          <a:p>
            <a:pPr marL="384048" lvl="0" indent="-257048" algn="l" rtl="0">
              <a:lnSpc>
                <a:spcPct val="94000"/>
              </a:lnSpc>
              <a:spcBef>
                <a:spcPts val="1200"/>
              </a:spcBef>
              <a:spcAft>
                <a:spcPts val="0"/>
              </a:spcAft>
              <a:buClr>
                <a:schemeClr val="dk2"/>
              </a:buClr>
              <a:buSzPts val="2000"/>
              <a:buNone/>
            </a:pPr>
            <a:endParaRPr/>
          </a:p>
        </p:txBody>
      </p:sp>
      <p:pic>
        <p:nvPicPr>
          <p:cNvPr id="177" name="Google Shape;177;p25"/>
          <p:cNvPicPr preferRelativeResize="0"/>
          <p:nvPr/>
        </p:nvPicPr>
        <p:blipFill rotWithShape="1">
          <a:blip r:embed="rId3">
            <a:alphaModFix/>
          </a:blip>
          <a:srcRect/>
          <a:stretch/>
        </p:blipFill>
        <p:spPr>
          <a:xfrm>
            <a:off x="1371601" y="4219851"/>
            <a:ext cx="5143500" cy="2428875"/>
          </a:xfrm>
          <a:prstGeom prst="rect">
            <a:avLst/>
          </a:prstGeom>
          <a:noFill/>
          <a:ln>
            <a:noFill/>
          </a:ln>
        </p:spPr>
      </p:pic>
      <p:sp>
        <p:nvSpPr>
          <p:cNvPr id="178" name="Google Shape;178;p25"/>
          <p:cNvSpPr txBox="1"/>
          <p:nvPr/>
        </p:nvSpPr>
        <p:spPr>
          <a:xfrm>
            <a:off x="6733000" y="4219850"/>
            <a:ext cx="5143500" cy="2428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Because PET scans observe chemical activity they enable doctors to diagnose diseases before symptoms begin to appear, while having less radiation than a CT scan</a:t>
            </a:r>
            <a:endParaRPr sz="1800"/>
          </a:p>
          <a:p>
            <a:pPr marL="457200" lvl="0" indent="-342900" algn="l" rtl="0">
              <a:spcBef>
                <a:spcPts val="0"/>
              </a:spcBef>
              <a:spcAft>
                <a:spcPts val="0"/>
              </a:spcAft>
              <a:buSzPts val="1800"/>
              <a:buChar char="-"/>
            </a:pPr>
            <a:r>
              <a:rPr lang="en-US" sz="1800"/>
              <a:t>The machine is very sensitive meaning any chemical imbalance can mean a scan produces false results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1371600" y="295200"/>
            <a:ext cx="9601200" cy="7812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a:t>Magnetic Resonance Imaging</a:t>
            </a:r>
            <a:endParaRPr/>
          </a:p>
        </p:txBody>
      </p:sp>
      <p:sp>
        <p:nvSpPr>
          <p:cNvPr id="184" name="Google Shape;184;p26"/>
          <p:cNvSpPr txBox="1">
            <a:spLocks noGrp="1"/>
          </p:cNvSpPr>
          <p:nvPr>
            <p:ph type="body" idx="1"/>
          </p:nvPr>
        </p:nvSpPr>
        <p:spPr>
          <a:xfrm>
            <a:off x="1371600" y="1141649"/>
            <a:ext cx="7326000" cy="5198400"/>
          </a:xfrm>
          <a:prstGeom prst="rect">
            <a:avLst/>
          </a:prstGeom>
          <a:noFill/>
          <a:ln>
            <a:noFill/>
          </a:ln>
        </p:spPr>
        <p:txBody>
          <a:bodyPr spcFirstLastPara="1" wrap="square" lIns="91425" tIns="45700" rIns="91425" bIns="45700" anchor="t" anchorCtr="0">
            <a:noAutofit/>
          </a:bodyPr>
          <a:lstStyle/>
          <a:p>
            <a:pPr marL="384048" lvl="0" indent="-380873" algn="l" rtl="0">
              <a:lnSpc>
                <a:spcPct val="94000"/>
              </a:lnSpc>
              <a:spcBef>
                <a:spcPts val="0"/>
              </a:spcBef>
              <a:spcAft>
                <a:spcPts val="0"/>
              </a:spcAft>
              <a:buClr>
                <a:schemeClr val="dk2"/>
              </a:buClr>
              <a:buSzPts val="1800"/>
              <a:buChar char="■"/>
            </a:pPr>
            <a:r>
              <a:rPr lang="en-US" sz="1800"/>
              <a:t>An MRI is a form of imaging uses a strong magnetic field in combination with radio waves </a:t>
            </a:r>
            <a:endParaRPr sz="1800"/>
          </a:p>
          <a:p>
            <a:pPr marL="384048" lvl="0" indent="-380873" algn="l" rtl="0">
              <a:lnSpc>
                <a:spcPct val="94000"/>
              </a:lnSpc>
              <a:spcBef>
                <a:spcPts val="1200"/>
              </a:spcBef>
              <a:spcAft>
                <a:spcPts val="0"/>
              </a:spcAft>
              <a:buClr>
                <a:schemeClr val="dk2"/>
              </a:buClr>
              <a:buSzPts val="1800"/>
              <a:buChar char="■"/>
            </a:pPr>
            <a:r>
              <a:rPr lang="en-US" sz="1800"/>
              <a:t>An MRI makes the image through these steps:</a:t>
            </a:r>
            <a:endParaRPr sz="1800"/>
          </a:p>
          <a:p>
            <a:pPr marL="914400" lvl="1" indent="-380873" algn="l" rtl="0">
              <a:lnSpc>
                <a:spcPct val="94000"/>
              </a:lnSpc>
              <a:spcBef>
                <a:spcPts val="700"/>
              </a:spcBef>
              <a:spcAft>
                <a:spcPts val="0"/>
              </a:spcAft>
              <a:buClr>
                <a:schemeClr val="dk2"/>
              </a:buClr>
              <a:buSzPts val="1800"/>
              <a:buChar char="–"/>
            </a:pPr>
            <a:r>
              <a:rPr lang="en-US" sz="1800" i="0"/>
              <a:t>The magnetic field causes the protons to line up with the magnetic field</a:t>
            </a:r>
            <a:endParaRPr sz="1800"/>
          </a:p>
          <a:p>
            <a:pPr marL="914400" lvl="1" indent="-380873" algn="l" rtl="0">
              <a:lnSpc>
                <a:spcPct val="94000"/>
              </a:lnSpc>
              <a:spcBef>
                <a:spcPts val="700"/>
              </a:spcBef>
              <a:spcAft>
                <a:spcPts val="0"/>
              </a:spcAft>
              <a:buClr>
                <a:schemeClr val="dk2"/>
              </a:buClr>
              <a:buSzPts val="1800"/>
              <a:buChar char="–"/>
            </a:pPr>
            <a:r>
              <a:rPr lang="en-US" sz="1800" i="0"/>
              <a:t>A pulse of radio waves causes the protons to momentarily “spin” out of alignment before returning to their original alignment</a:t>
            </a:r>
            <a:endParaRPr sz="1800"/>
          </a:p>
          <a:p>
            <a:pPr marL="914400" lvl="1" indent="-380873" algn="l" rtl="0">
              <a:lnSpc>
                <a:spcPct val="94000"/>
              </a:lnSpc>
              <a:spcBef>
                <a:spcPts val="700"/>
              </a:spcBef>
              <a:spcAft>
                <a:spcPts val="0"/>
              </a:spcAft>
              <a:buClr>
                <a:schemeClr val="dk2"/>
              </a:buClr>
              <a:buSzPts val="1800"/>
              <a:buChar char="–"/>
            </a:pPr>
            <a:r>
              <a:rPr lang="en-US" sz="1800" i="0"/>
              <a:t>As the protons begin to align with the magnetic field again the release energy signals </a:t>
            </a:r>
            <a:endParaRPr sz="1800"/>
          </a:p>
          <a:p>
            <a:pPr marL="914400" lvl="1" indent="-380873" algn="l" rtl="0">
              <a:lnSpc>
                <a:spcPct val="94000"/>
              </a:lnSpc>
              <a:spcBef>
                <a:spcPts val="700"/>
              </a:spcBef>
              <a:spcAft>
                <a:spcPts val="0"/>
              </a:spcAft>
              <a:buClr>
                <a:schemeClr val="dk2"/>
              </a:buClr>
              <a:buSzPts val="1800"/>
              <a:buChar char="–"/>
            </a:pPr>
            <a:r>
              <a:rPr lang="en-US" sz="1800" i="0"/>
              <a:t>The scanner records these signals then they are sent to a computer that analyzes the signals and produces an image</a:t>
            </a:r>
            <a:endParaRPr sz="1800"/>
          </a:p>
          <a:p>
            <a:pPr marL="384048" lvl="0" indent="-380873" algn="l" rtl="0">
              <a:lnSpc>
                <a:spcPct val="94000"/>
              </a:lnSpc>
              <a:spcBef>
                <a:spcPts val="1200"/>
              </a:spcBef>
              <a:spcAft>
                <a:spcPts val="0"/>
              </a:spcAft>
              <a:buClr>
                <a:schemeClr val="dk2"/>
              </a:buClr>
              <a:buSzPts val="1800"/>
              <a:buChar char="■"/>
            </a:pPr>
            <a:r>
              <a:rPr lang="en-US" sz="1800"/>
              <a:t>Creates detailed images of soft tissue, allowing a clear image inside joints and ligaments </a:t>
            </a:r>
            <a:endParaRPr sz="1800"/>
          </a:p>
          <a:p>
            <a:pPr marL="384048" lvl="0" indent="-380873" algn="l" rtl="0">
              <a:lnSpc>
                <a:spcPct val="94000"/>
              </a:lnSpc>
              <a:spcBef>
                <a:spcPts val="1200"/>
              </a:spcBef>
              <a:spcAft>
                <a:spcPts val="0"/>
              </a:spcAft>
              <a:buClr>
                <a:schemeClr val="dk2"/>
              </a:buClr>
              <a:buSzPts val="1800"/>
              <a:buChar char="■"/>
            </a:pPr>
            <a:r>
              <a:rPr lang="en-US" sz="1800"/>
              <a:t>Used to diagnose stroke, tumors, spinal cord damage and aneurysms </a:t>
            </a:r>
            <a:endParaRPr sz="1800"/>
          </a:p>
          <a:p>
            <a:pPr marL="384048" lvl="0" indent="-266573" algn="l" rtl="0">
              <a:lnSpc>
                <a:spcPct val="94000"/>
              </a:lnSpc>
              <a:spcBef>
                <a:spcPts val="1200"/>
              </a:spcBef>
              <a:spcAft>
                <a:spcPts val="0"/>
              </a:spcAft>
              <a:buClr>
                <a:schemeClr val="dk2"/>
              </a:buClr>
              <a:buSzPts val="1850"/>
              <a:buNone/>
            </a:pPr>
            <a:endParaRPr sz="1850"/>
          </a:p>
        </p:txBody>
      </p:sp>
      <p:pic>
        <p:nvPicPr>
          <p:cNvPr id="185" name="Google Shape;185;p26" descr="See the source image"/>
          <p:cNvPicPr preferRelativeResize="0"/>
          <p:nvPr/>
        </p:nvPicPr>
        <p:blipFill>
          <a:blip r:embed="rId3">
            <a:alphaModFix/>
          </a:blip>
          <a:stretch>
            <a:fillRect/>
          </a:stretch>
        </p:blipFill>
        <p:spPr>
          <a:xfrm>
            <a:off x="8786625" y="1946675"/>
            <a:ext cx="3207675" cy="3207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1371600" y="459900"/>
            <a:ext cx="9601200" cy="834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a:t>MRIs – Benefits and Drawbacks</a:t>
            </a:r>
            <a:endParaRPr/>
          </a:p>
        </p:txBody>
      </p:sp>
      <p:sp>
        <p:nvSpPr>
          <p:cNvPr id="191" name="Google Shape;191;p27"/>
          <p:cNvSpPr txBox="1">
            <a:spLocks noGrp="1"/>
          </p:cNvSpPr>
          <p:nvPr>
            <p:ph type="body" idx="1"/>
          </p:nvPr>
        </p:nvSpPr>
        <p:spPr>
          <a:xfrm>
            <a:off x="1371600" y="1172361"/>
            <a:ext cx="9601200" cy="4977900"/>
          </a:xfrm>
          <a:prstGeom prst="rect">
            <a:avLst/>
          </a:prstGeom>
          <a:noFill/>
          <a:ln>
            <a:noFill/>
          </a:ln>
        </p:spPr>
        <p:txBody>
          <a:bodyPr spcFirstLastPara="1" wrap="square" lIns="91425" tIns="45700" rIns="91425" bIns="45700" anchor="t" anchorCtr="0">
            <a:noAutofit/>
          </a:bodyPr>
          <a:lstStyle/>
          <a:p>
            <a:pPr marL="384048" lvl="0" indent="-384048" algn="l" rtl="0">
              <a:lnSpc>
                <a:spcPct val="74000"/>
              </a:lnSpc>
              <a:spcBef>
                <a:spcPts val="0"/>
              </a:spcBef>
              <a:spcAft>
                <a:spcPts val="0"/>
              </a:spcAft>
              <a:buClr>
                <a:schemeClr val="dk2"/>
              </a:buClr>
              <a:buSzPts val="1850"/>
              <a:buChar char="■"/>
            </a:pPr>
            <a:r>
              <a:rPr lang="en-US" sz="1850"/>
              <a:t>MRI scans are best at: </a:t>
            </a:r>
            <a:endParaRPr/>
          </a:p>
          <a:p>
            <a:pPr marL="914400" lvl="1" indent="-374523" algn="l" rtl="0">
              <a:lnSpc>
                <a:spcPct val="74000"/>
              </a:lnSpc>
              <a:spcBef>
                <a:spcPts val="700"/>
              </a:spcBef>
              <a:spcAft>
                <a:spcPts val="0"/>
              </a:spcAft>
              <a:buClr>
                <a:schemeClr val="dk2"/>
              </a:buClr>
              <a:buSzPts val="1700"/>
              <a:buChar char="–"/>
            </a:pPr>
            <a:r>
              <a:rPr lang="en-US" sz="1700" i="0"/>
              <a:t>Creating clear images that distinguish between different types of soft tissue</a:t>
            </a:r>
            <a:endParaRPr sz="1700"/>
          </a:p>
          <a:p>
            <a:pPr marL="914400" lvl="1" indent="-374523" algn="l" rtl="0">
              <a:lnSpc>
                <a:spcPct val="74000"/>
              </a:lnSpc>
              <a:spcBef>
                <a:spcPts val="700"/>
              </a:spcBef>
              <a:spcAft>
                <a:spcPts val="0"/>
              </a:spcAft>
              <a:buClr>
                <a:schemeClr val="dk2"/>
              </a:buClr>
              <a:buSzPts val="1700"/>
              <a:buChar char="–"/>
            </a:pPr>
            <a:r>
              <a:rPr lang="en-US" sz="1700" i="0"/>
              <a:t>No ionizing radiation involved, making it a good alternative for patients who can’t have a CT scan</a:t>
            </a:r>
            <a:endParaRPr sz="1700"/>
          </a:p>
          <a:p>
            <a:pPr marL="914400" lvl="1" indent="-374523" algn="l" rtl="0">
              <a:lnSpc>
                <a:spcPct val="74000"/>
              </a:lnSpc>
              <a:spcBef>
                <a:spcPts val="700"/>
              </a:spcBef>
              <a:spcAft>
                <a:spcPts val="0"/>
              </a:spcAft>
              <a:buClr>
                <a:schemeClr val="dk2"/>
              </a:buClr>
              <a:buSzPts val="1700"/>
              <a:buChar char="–"/>
            </a:pPr>
            <a:r>
              <a:rPr lang="en-US" sz="1700" i="0"/>
              <a:t>Can scan larger portions of the body as opposed to a single area</a:t>
            </a:r>
            <a:endParaRPr sz="1700"/>
          </a:p>
          <a:p>
            <a:pPr marL="384048" lvl="0" indent="-384048" algn="l" rtl="0">
              <a:lnSpc>
                <a:spcPct val="74000"/>
              </a:lnSpc>
              <a:spcBef>
                <a:spcPts val="1200"/>
              </a:spcBef>
              <a:spcAft>
                <a:spcPts val="0"/>
              </a:spcAft>
              <a:buClr>
                <a:schemeClr val="dk2"/>
              </a:buClr>
              <a:buSzPts val="1850"/>
              <a:buChar char="■"/>
            </a:pPr>
            <a:r>
              <a:rPr lang="en-US" sz="1850"/>
              <a:t>However there are several drawbacks associated with MRIs:</a:t>
            </a:r>
            <a:endParaRPr/>
          </a:p>
          <a:p>
            <a:pPr marL="914400" lvl="1" indent="-374523" algn="l" rtl="0">
              <a:lnSpc>
                <a:spcPct val="74000"/>
              </a:lnSpc>
              <a:spcBef>
                <a:spcPts val="700"/>
              </a:spcBef>
              <a:spcAft>
                <a:spcPts val="0"/>
              </a:spcAft>
              <a:buClr>
                <a:schemeClr val="dk2"/>
              </a:buClr>
              <a:buSzPts val="1700"/>
              <a:buChar char="–"/>
            </a:pPr>
            <a:r>
              <a:rPr lang="en-US" sz="1700" i="0"/>
              <a:t>Shouldn’t be used on patients with artificial joints or metal implants, because it can cause the implants to move or heat up. There have been deaths associated with MRIs involving patients with pacemakers </a:t>
            </a:r>
            <a:endParaRPr sz="1700"/>
          </a:p>
          <a:p>
            <a:pPr marL="914400" lvl="1" indent="-374523" algn="l" rtl="0">
              <a:lnSpc>
                <a:spcPct val="74000"/>
              </a:lnSpc>
              <a:spcBef>
                <a:spcPts val="700"/>
              </a:spcBef>
              <a:spcAft>
                <a:spcPts val="0"/>
              </a:spcAft>
              <a:buClr>
                <a:schemeClr val="dk2"/>
              </a:buClr>
              <a:buSzPts val="1700"/>
              <a:buChar char="–"/>
            </a:pPr>
            <a:r>
              <a:rPr lang="en-US" sz="1700" i="0"/>
              <a:t>Can’t identify certain forms of cancer, also can’t distinguish between malignant and benign tumor which leads to false positives</a:t>
            </a:r>
            <a:endParaRPr sz="1700"/>
          </a:p>
          <a:p>
            <a:pPr marL="914400" lvl="1" indent="-374523" algn="l" rtl="0">
              <a:lnSpc>
                <a:spcPct val="74000"/>
              </a:lnSpc>
              <a:spcBef>
                <a:spcPts val="700"/>
              </a:spcBef>
              <a:spcAft>
                <a:spcPts val="0"/>
              </a:spcAft>
              <a:buClr>
                <a:schemeClr val="dk2"/>
              </a:buClr>
              <a:buSzPts val="1700"/>
              <a:buChar char="–"/>
            </a:pPr>
            <a:r>
              <a:rPr lang="en-US" sz="1700" i="0"/>
              <a:t>More expensive than other forms of imaging such as CT scans</a:t>
            </a:r>
            <a:endParaRPr sz="1700"/>
          </a:p>
          <a:p>
            <a:pPr marL="914400" lvl="1" indent="-374523" algn="l" rtl="0">
              <a:lnSpc>
                <a:spcPct val="74000"/>
              </a:lnSpc>
              <a:spcBef>
                <a:spcPts val="700"/>
              </a:spcBef>
              <a:spcAft>
                <a:spcPts val="0"/>
              </a:spcAft>
              <a:buClr>
                <a:schemeClr val="dk2"/>
              </a:buClr>
              <a:buSzPts val="1700"/>
              <a:buChar char="–"/>
            </a:pPr>
            <a:r>
              <a:rPr lang="en-US" sz="1700" i="0"/>
              <a:t>Does a poor job at making detailed images of bones and other hard tissues</a:t>
            </a:r>
            <a:endParaRPr sz="1700"/>
          </a:p>
          <a:p>
            <a:pPr marL="914400" lvl="1" indent="-374523" algn="l" rtl="0">
              <a:lnSpc>
                <a:spcPct val="74000"/>
              </a:lnSpc>
              <a:spcBef>
                <a:spcPts val="700"/>
              </a:spcBef>
              <a:spcAft>
                <a:spcPts val="0"/>
              </a:spcAft>
              <a:buClr>
                <a:schemeClr val="dk2"/>
              </a:buClr>
              <a:buSzPts val="1700"/>
              <a:buChar char="–"/>
            </a:pPr>
            <a:r>
              <a:rPr lang="en-US" sz="1700" i="0"/>
              <a:t>Can be uncomfortable for patients; They can heat up while inside, they often need to wear earplugs due to the loud noise the magnetic field makes, and they have to lie in confined space, sometimes for over an hour, meaning some patients have issues with claustrophobia</a:t>
            </a:r>
            <a:endParaRPr sz="1700"/>
          </a:p>
          <a:p>
            <a:pPr marL="0" lvl="0" indent="0" algn="l" rtl="0">
              <a:lnSpc>
                <a:spcPct val="74000"/>
              </a:lnSpc>
              <a:spcBef>
                <a:spcPts val="1200"/>
              </a:spcBef>
              <a:spcAft>
                <a:spcPts val="0"/>
              </a:spcAft>
              <a:buClr>
                <a:schemeClr val="dk2"/>
              </a:buClr>
              <a:buSzPts val="1850"/>
              <a:buNone/>
            </a:pPr>
            <a:endParaRPr sz="18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Other Uses of Tomography</a:t>
            </a:r>
            <a:endParaRPr/>
          </a:p>
        </p:txBody>
      </p:sp>
      <p:sp>
        <p:nvSpPr>
          <p:cNvPr id="197" name="Google Shape;197;p28"/>
          <p:cNvSpPr txBox="1">
            <a:spLocks noGrp="1"/>
          </p:cNvSpPr>
          <p:nvPr>
            <p:ph type="body" idx="1"/>
          </p:nvPr>
        </p:nvSpPr>
        <p:spPr>
          <a:xfrm>
            <a:off x="1371600" y="2286000"/>
            <a:ext cx="9601200" cy="35814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Seismic Tomography</a:t>
            </a:r>
            <a:endParaRPr/>
          </a:p>
          <a:p>
            <a:pPr marL="457200" lvl="0" indent="-342900" algn="l" rtl="0">
              <a:spcBef>
                <a:spcPts val="0"/>
              </a:spcBef>
              <a:spcAft>
                <a:spcPts val="0"/>
              </a:spcAft>
              <a:buSzPts val="1800"/>
              <a:buChar char="■"/>
            </a:pPr>
            <a:r>
              <a:rPr lang="en-US"/>
              <a:t>Ultrasounds</a:t>
            </a:r>
            <a:endParaRPr/>
          </a:p>
          <a:p>
            <a:pPr marL="457200" lvl="0" indent="-342900" algn="l" rtl="0">
              <a:spcBef>
                <a:spcPts val="0"/>
              </a:spcBef>
              <a:spcAft>
                <a:spcPts val="0"/>
              </a:spcAft>
              <a:buSzPts val="1800"/>
              <a:buChar char="■"/>
            </a:pPr>
            <a:r>
              <a:rPr lang="en-US"/>
              <a:t>Atom Probes</a:t>
            </a:r>
            <a:endParaRPr/>
          </a:p>
          <a:p>
            <a:pPr marL="457200" lvl="0" indent="-342900" algn="l" rtl="0">
              <a:spcBef>
                <a:spcPts val="0"/>
              </a:spcBef>
              <a:spcAft>
                <a:spcPts val="0"/>
              </a:spcAft>
              <a:buSzPts val="1800"/>
              <a:buChar char="■"/>
            </a:pPr>
            <a:r>
              <a:rPr lang="en-US"/>
              <a:t>Ocean Acoustic Tomography</a:t>
            </a:r>
            <a:endParaRPr/>
          </a:p>
          <a:p>
            <a:pPr marL="457200" lvl="0" indent="0" algn="l" rtl="0">
              <a:spcBef>
                <a:spcPts val="1000"/>
              </a:spcBef>
              <a:spcAft>
                <a:spcPts val="200"/>
              </a:spcAft>
              <a:buNone/>
            </a:pPr>
            <a:r>
              <a:rPr lang="en-US"/>
              <a:t>And Many Others!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371600" y="685800"/>
            <a:ext cx="9754800" cy="1260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a:t>What is Tomography?</a:t>
            </a:r>
            <a:endParaRPr/>
          </a:p>
        </p:txBody>
      </p:sp>
      <p:sp>
        <p:nvSpPr>
          <p:cNvPr id="100" name="Google Shape;100;p14"/>
          <p:cNvSpPr txBox="1">
            <a:spLocks noGrp="1"/>
          </p:cNvSpPr>
          <p:nvPr>
            <p:ph type="body" idx="1"/>
          </p:nvPr>
        </p:nvSpPr>
        <p:spPr>
          <a:xfrm>
            <a:off x="1371600" y="2645293"/>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A form of imaging that creates a cross-section of a solid object through the use of a penetrating wave</a:t>
            </a:r>
            <a:endParaRPr/>
          </a:p>
          <a:p>
            <a:pPr marL="384048" lvl="0" indent="-384048" algn="l" rtl="0">
              <a:lnSpc>
                <a:spcPct val="94000"/>
              </a:lnSpc>
              <a:spcBef>
                <a:spcPts val="1200"/>
              </a:spcBef>
              <a:spcAft>
                <a:spcPts val="0"/>
              </a:spcAft>
              <a:buClr>
                <a:schemeClr val="dk2"/>
              </a:buClr>
              <a:buSzPts val="2000"/>
              <a:buChar char="■"/>
            </a:pPr>
            <a:r>
              <a:rPr lang="en-US"/>
              <a:t>Derived from the Greek word </a:t>
            </a:r>
            <a:r>
              <a:rPr lang="en-US" i="1"/>
              <a:t>tomos</a:t>
            </a:r>
            <a:r>
              <a:rPr lang="en-US"/>
              <a:t>, meaning section or slice</a:t>
            </a:r>
            <a:endParaRPr/>
          </a:p>
          <a:p>
            <a:pPr marL="384048" lvl="0" indent="-257048" algn="l" rtl="0">
              <a:lnSpc>
                <a:spcPct val="94000"/>
              </a:lnSpc>
              <a:spcBef>
                <a:spcPts val="1200"/>
              </a:spcBef>
              <a:spcAft>
                <a:spcPts val="0"/>
              </a:spcAft>
              <a:buClr>
                <a:schemeClr val="dk2"/>
              </a:buClr>
              <a:buSzPts val="2000"/>
              <a:buNone/>
            </a:pPr>
            <a:endParaRPr/>
          </a:p>
          <a:p>
            <a:pPr marL="0" lvl="0" indent="0" algn="l" rtl="0">
              <a:lnSpc>
                <a:spcPct val="94000"/>
              </a:lnSpc>
              <a:spcBef>
                <a:spcPts val="1200"/>
              </a:spcBef>
              <a:spcAft>
                <a:spcPts val="0"/>
              </a:spcAft>
              <a:buClr>
                <a:schemeClr val="dk2"/>
              </a:buClr>
              <a:buSzPts val="2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a:t>Medical Uses of Tomography</a:t>
            </a:r>
            <a:endParaRPr/>
          </a:p>
        </p:txBody>
      </p:sp>
      <p:sp>
        <p:nvSpPr>
          <p:cNvPr id="106" name="Google Shape;106;p15"/>
          <p:cNvSpPr txBox="1">
            <a:spLocks noGrp="1"/>
          </p:cNvSpPr>
          <p:nvPr>
            <p:ph type="body" idx="1"/>
          </p:nvPr>
        </p:nvSpPr>
        <p:spPr>
          <a:xfrm>
            <a:off x="1543275" y="204725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X-Ray</a:t>
            </a:r>
            <a:endParaRPr/>
          </a:p>
          <a:p>
            <a:pPr marL="384048" lvl="0" indent="-384048" algn="l" rtl="0">
              <a:lnSpc>
                <a:spcPct val="94000"/>
              </a:lnSpc>
              <a:spcBef>
                <a:spcPts val="1200"/>
              </a:spcBef>
              <a:spcAft>
                <a:spcPts val="0"/>
              </a:spcAft>
              <a:buClr>
                <a:schemeClr val="dk2"/>
              </a:buClr>
              <a:buSzPts val="2000"/>
              <a:buChar char="■"/>
            </a:pPr>
            <a:r>
              <a:rPr lang="en-US"/>
              <a:t>CT/CAT scans</a:t>
            </a:r>
            <a:endParaRPr/>
          </a:p>
          <a:p>
            <a:pPr marL="384048" lvl="0" indent="-384048" algn="l" rtl="0">
              <a:lnSpc>
                <a:spcPct val="94000"/>
              </a:lnSpc>
              <a:spcBef>
                <a:spcPts val="1200"/>
              </a:spcBef>
              <a:spcAft>
                <a:spcPts val="0"/>
              </a:spcAft>
              <a:buClr>
                <a:schemeClr val="dk2"/>
              </a:buClr>
              <a:buSzPts val="2000"/>
              <a:buChar char="■"/>
            </a:pPr>
            <a:r>
              <a:rPr lang="en-US"/>
              <a:t>PET scan</a:t>
            </a:r>
            <a:endParaRPr/>
          </a:p>
          <a:p>
            <a:pPr marL="384048" lvl="0" indent="-384048" algn="l" rtl="0">
              <a:lnSpc>
                <a:spcPct val="94000"/>
              </a:lnSpc>
              <a:spcBef>
                <a:spcPts val="1200"/>
              </a:spcBef>
              <a:spcAft>
                <a:spcPts val="0"/>
              </a:spcAft>
              <a:buClr>
                <a:schemeClr val="dk2"/>
              </a:buClr>
              <a:buSzPts val="2000"/>
              <a:buChar char="■"/>
            </a:pPr>
            <a:r>
              <a:rPr lang="en-US"/>
              <a:t>MRI scan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9601200" cy="742033"/>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a:t>X-Rays</a:t>
            </a:r>
            <a:endParaRPr/>
          </a:p>
        </p:txBody>
      </p:sp>
      <p:sp>
        <p:nvSpPr>
          <p:cNvPr id="112" name="Google Shape;112;p16"/>
          <p:cNvSpPr txBox="1">
            <a:spLocks noGrp="1"/>
          </p:cNvSpPr>
          <p:nvPr>
            <p:ph type="body" idx="1"/>
          </p:nvPr>
        </p:nvSpPr>
        <p:spPr>
          <a:xfrm>
            <a:off x="1371600" y="1427824"/>
            <a:ext cx="5777400" cy="4865100"/>
          </a:xfrm>
          <a:prstGeom prst="rect">
            <a:avLst/>
          </a:prstGeom>
          <a:noFill/>
          <a:ln>
            <a:noFill/>
          </a:ln>
        </p:spPr>
        <p:txBody>
          <a:bodyPr spcFirstLastPara="1" wrap="square" lIns="91425" tIns="45700" rIns="91425" bIns="45700" anchor="t" anchorCtr="0">
            <a:noAutofit/>
          </a:bodyPr>
          <a:lstStyle/>
          <a:p>
            <a:pPr marL="384048" lvl="0" indent="-384048" algn="l" rtl="0">
              <a:lnSpc>
                <a:spcPct val="84000"/>
              </a:lnSpc>
              <a:spcBef>
                <a:spcPts val="0"/>
              </a:spcBef>
              <a:spcAft>
                <a:spcPts val="0"/>
              </a:spcAft>
              <a:buClr>
                <a:schemeClr val="dk2"/>
              </a:buClr>
              <a:buSzPts val="2000"/>
              <a:buChar char="■"/>
            </a:pPr>
            <a:r>
              <a:rPr lang="en-US"/>
              <a:t>Early form of Tomography, first discovered in 1895</a:t>
            </a:r>
            <a:endParaRPr/>
          </a:p>
          <a:p>
            <a:pPr marL="384048" lvl="0" indent="-384048" algn="l" rtl="0">
              <a:lnSpc>
                <a:spcPct val="84000"/>
              </a:lnSpc>
              <a:spcBef>
                <a:spcPts val="1200"/>
              </a:spcBef>
              <a:spcAft>
                <a:spcPts val="0"/>
              </a:spcAft>
              <a:buClr>
                <a:schemeClr val="dk2"/>
              </a:buClr>
              <a:buSzPts val="2000"/>
              <a:buChar char="■"/>
            </a:pPr>
            <a:r>
              <a:rPr lang="en-US"/>
              <a:t>X-Radiation is a form of electromagnetic radiation that has both a high energy level and a short wavelength, enabling to pass through the skin</a:t>
            </a:r>
            <a:endParaRPr/>
          </a:p>
          <a:p>
            <a:pPr marL="384048" lvl="0" indent="-384048" algn="l" rtl="0">
              <a:lnSpc>
                <a:spcPct val="84000"/>
              </a:lnSpc>
              <a:spcBef>
                <a:spcPts val="1200"/>
              </a:spcBef>
              <a:spcAft>
                <a:spcPts val="0"/>
              </a:spcAft>
              <a:buClr>
                <a:schemeClr val="dk2"/>
              </a:buClr>
              <a:buSzPts val="2000"/>
              <a:buChar char="■"/>
            </a:pPr>
            <a:r>
              <a:rPr lang="en-US"/>
              <a:t>A beam of x-rays is shot through the body and captured by film to create a 2-D Image, while the x-rays will pass through most soft-tissues they are absorbed by bones</a:t>
            </a:r>
            <a:endParaRPr/>
          </a:p>
          <a:p>
            <a:pPr marL="384048" lvl="0" indent="-384048" algn="l" rtl="0">
              <a:lnSpc>
                <a:spcPct val="84000"/>
              </a:lnSpc>
              <a:spcBef>
                <a:spcPts val="1200"/>
              </a:spcBef>
              <a:spcAft>
                <a:spcPts val="0"/>
              </a:spcAft>
              <a:buClr>
                <a:schemeClr val="dk2"/>
              </a:buClr>
              <a:buSzPts val="2000"/>
              <a:buChar char="■"/>
            </a:pPr>
            <a:r>
              <a:rPr lang="en-US"/>
              <a:t>Useful for evaluating skeletal damage and observing different implants</a:t>
            </a:r>
            <a:endParaRPr/>
          </a:p>
          <a:p>
            <a:pPr marL="384048" lvl="0" indent="-384048" algn="l" rtl="0">
              <a:lnSpc>
                <a:spcPct val="84000"/>
              </a:lnSpc>
              <a:spcBef>
                <a:spcPts val="1200"/>
              </a:spcBef>
              <a:spcAft>
                <a:spcPts val="0"/>
              </a:spcAft>
              <a:buClr>
                <a:schemeClr val="dk2"/>
              </a:buClr>
              <a:buSzPts val="2000"/>
              <a:buChar char="■"/>
            </a:pPr>
            <a:r>
              <a:rPr lang="en-US"/>
              <a:t>They are low-cost and can be done quickly, but each time the body absorbs ionized radiation that harms the body</a:t>
            </a:r>
            <a:endParaRPr/>
          </a:p>
        </p:txBody>
      </p:sp>
      <p:pic>
        <p:nvPicPr>
          <p:cNvPr id="113" name="Google Shape;113;p16"/>
          <p:cNvPicPr preferRelativeResize="0"/>
          <p:nvPr/>
        </p:nvPicPr>
        <p:blipFill rotWithShape="1">
          <a:blip r:embed="rId3">
            <a:alphaModFix/>
          </a:blip>
          <a:srcRect/>
          <a:stretch/>
        </p:blipFill>
        <p:spPr>
          <a:xfrm>
            <a:off x="7367755" y="1427833"/>
            <a:ext cx="4182045" cy="47847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371600" y="685800"/>
            <a:ext cx="9601200" cy="869169"/>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a:t>Computed Tomography</a:t>
            </a:r>
            <a:endParaRPr/>
          </a:p>
        </p:txBody>
      </p:sp>
      <p:sp>
        <p:nvSpPr>
          <p:cNvPr id="119" name="Google Shape;119;p17"/>
          <p:cNvSpPr txBox="1">
            <a:spLocks noGrp="1"/>
          </p:cNvSpPr>
          <p:nvPr>
            <p:ph type="body" idx="1"/>
          </p:nvPr>
        </p:nvSpPr>
        <p:spPr>
          <a:xfrm>
            <a:off x="1371600" y="2079404"/>
            <a:ext cx="5288361" cy="4092796"/>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A more advanced form of x-ray imaging, shooting multiple beams instead of one</a:t>
            </a:r>
            <a:endParaRPr/>
          </a:p>
          <a:p>
            <a:pPr marL="384048" lvl="0" indent="-384048" algn="l" rtl="0">
              <a:lnSpc>
                <a:spcPct val="94000"/>
              </a:lnSpc>
              <a:spcBef>
                <a:spcPts val="1200"/>
              </a:spcBef>
              <a:spcAft>
                <a:spcPts val="0"/>
              </a:spcAft>
              <a:buClr>
                <a:schemeClr val="dk2"/>
              </a:buClr>
              <a:buSzPts val="2000"/>
              <a:buChar char="■"/>
            </a:pPr>
            <a:r>
              <a:rPr lang="en-US"/>
              <a:t>Uses an x-ray source and radiation detector that are mounted on a rotating gantry surrounding the patient. It creates a single cross-sectional image or slice before moving to a new position to take another slice. </a:t>
            </a:r>
            <a:endParaRPr/>
          </a:p>
          <a:p>
            <a:pPr marL="384048" lvl="0" indent="-384048" algn="l" rtl="0">
              <a:lnSpc>
                <a:spcPct val="94000"/>
              </a:lnSpc>
              <a:spcBef>
                <a:spcPts val="1200"/>
              </a:spcBef>
              <a:spcAft>
                <a:spcPts val="0"/>
              </a:spcAft>
              <a:buClr>
                <a:schemeClr val="dk2"/>
              </a:buClr>
              <a:buSzPts val="2000"/>
              <a:buChar char="■"/>
            </a:pPr>
            <a:r>
              <a:rPr lang="en-US"/>
              <a:t>The scanner can see the tissue inside an organ as well as the different levels of density, resulting in a much more detailed image</a:t>
            </a:r>
            <a:endParaRPr/>
          </a:p>
          <a:p>
            <a:pPr marL="384048" lvl="0" indent="-257048" algn="l" rtl="0">
              <a:lnSpc>
                <a:spcPct val="94000"/>
              </a:lnSpc>
              <a:spcBef>
                <a:spcPts val="1200"/>
              </a:spcBef>
              <a:spcAft>
                <a:spcPts val="0"/>
              </a:spcAft>
              <a:buClr>
                <a:schemeClr val="dk2"/>
              </a:buClr>
              <a:buSzPts val="2000"/>
              <a:buNone/>
            </a:pPr>
            <a:endParaRPr/>
          </a:p>
        </p:txBody>
      </p:sp>
      <p:pic>
        <p:nvPicPr>
          <p:cNvPr id="120" name="Google Shape;120;p17"/>
          <p:cNvPicPr preferRelativeResize="0"/>
          <p:nvPr/>
        </p:nvPicPr>
        <p:blipFill rotWithShape="1">
          <a:blip r:embed="rId3">
            <a:alphaModFix/>
          </a:blip>
          <a:srcRect/>
          <a:stretch/>
        </p:blipFill>
        <p:spPr>
          <a:xfrm>
            <a:off x="6905880" y="2493819"/>
            <a:ext cx="5071986" cy="3381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body" idx="1"/>
          </p:nvPr>
        </p:nvSpPr>
        <p:spPr>
          <a:xfrm>
            <a:off x="1295400" y="559886"/>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These slices can either be displayed as individual 2-D images or stacked on top of each other to produce a 3D image</a:t>
            </a:r>
            <a:endParaRPr/>
          </a:p>
          <a:p>
            <a:pPr marL="384048" lvl="0" indent="-384048" algn="l" rtl="0">
              <a:lnSpc>
                <a:spcPct val="94000"/>
              </a:lnSpc>
              <a:spcBef>
                <a:spcPts val="1200"/>
              </a:spcBef>
              <a:spcAft>
                <a:spcPts val="0"/>
              </a:spcAft>
              <a:buClr>
                <a:schemeClr val="dk2"/>
              </a:buClr>
              <a:buSzPts val="2000"/>
              <a:buChar char="■"/>
            </a:pPr>
            <a:r>
              <a:rPr lang="en-US"/>
              <a:t>Newer CT scanners follow a spiral pattern to make a larger volume of scans in a shorter time frame, creating clearer 3D images</a:t>
            </a:r>
            <a:endParaRPr/>
          </a:p>
          <a:p>
            <a:pPr marL="384048" lvl="0" indent="-384048" algn="l" rtl="0">
              <a:lnSpc>
                <a:spcPct val="94000"/>
              </a:lnSpc>
              <a:spcBef>
                <a:spcPts val="1200"/>
              </a:spcBef>
              <a:spcAft>
                <a:spcPts val="0"/>
              </a:spcAft>
              <a:buClr>
                <a:schemeClr val="dk2"/>
              </a:buClr>
              <a:buSzPts val="2000"/>
              <a:buChar char="■"/>
            </a:pPr>
            <a:r>
              <a:rPr lang="en-US"/>
              <a:t>Being able to take multiple images at different angles allows CT scanners to avoid some of the common problems, such as the area that you want to observe being blocked by bones</a:t>
            </a:r>
            <a:endParaRPr/>
          </a:p>
        </p:txBody>
      </p:sp>
      <p:pic>
        <p:nvPicPr>
          <p:cNvPr id="126" name="Google Shape;126;p18"/>
          <p:cNvPicPr preferRelativeResize="0"/>
          <p:nvPr/>
        </p:nvPicPr>
        <p:blipFill rotWithShape="1">
          <a:blip r:embed="rId3">
            <a:alphaModFix/>
          </a:blip>
          <a:srcRect/>
          <a:stretch/>
        </p:blipFill>
        <p:spPr>
          <a:xfrm>
            <a:off x="6250301" y="3373255"/>
            <a:ext cx="4646298" cy="3147936"/>
          </a:xfrm>
          <a:prstGeom prst="rect">
            <a:avLst/>
          </a:prstGeom>
          <a:noFill/>
          <a:ln>
            <a:noFill/>
          </a:ln>
        </p:spPr>
      </p:pic>
      <p:pic>
        <p:nvPicPr>
          <p:cNvPr id="127" name="Google Shape;127;p18"/>
          <p:cNvPicPr preferRelativeResize="0"/>
          <p:nvPr/>
        </p:nvPicPr>
        <p:blipFill>
          <a:blip r:embed="rId4">
            <a:alphaModFix/>
          </a:blip>
          <a:stretch>
            <a:fillRect/>
          </a:stretch>
        </p:blipFill>
        <p:spPr>
          <a:xfrm>
            <a:off x="1831200" y="3669750"/>
            <a:ext cx="3580200" cy="2554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a:t>CT Scans: Pros and Cons</a:t>
            </a:r>
            <a:endParaRPr/>
          </a:p>
        </p:txBody>
      </p:sp>
      <p:sp>
        <p:nvSpPr>
          <p:cNvPr id="133" name="Google Shape;133;p19"/>
          <p:cNvSpPr txBox="1">
            <a:spLocks noGrp="1"/>
          </p:cNvSpPr>
          <p:nvPr>
            <p:ph type="body" idx="1"/>
          </p:nvPr>
        </p:nvSpPr>
        <p:spPr>
          <a:xfrm>
            <a:off x="1371600" y="2285999"/>
            <a:ext cx="9601200" cy="4315283"/>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CT Scans are effective at:</a:t>
            </a:r>
            <a:endParaRPr/>
          </a:p>
          <a:p>
            <a:pPr marL="914400" lvl="1" indent="-384048" algn="l" rtl="0">
              <a:lnSpc>
                <a:spcPct val="94000"/>
              </a:lnSpc>
              <a:spcBef>
                <a:spcPts val="700"/>
              </a:spcBef>
              <a:spcAft>
                <a:spcPts val="0"/>
              </a:spcAft>
              <a:buClr>
                <a:schemeClr val="dk2"/>
              </a:buClr>
              <a:buSzPts val="2000"/>
              <a:buChar char="–"/>
            </a:pPr>
            <a:r>
              <a:rPr lang="en-US" i="0"/>
              <a:t>Producing detailed images of dense objects, such as bone, making it easier to identify fractures or identify bone tumors</a:t>
            </a:r>
            <a:endParaRPr/>
          </a:p>
          <a:p>
            <a:pPr marL="914400" lvl="1" indent="-384048" algn="l" rtl="0">
              <a:lnSpc>
                <a:spcPct val="94000"/>
              </a:lnSpc>
              <a:spcBef>
                <a:spcPts val="700"/>
              </a:spcBef>
              <a:spcAft>
                <a:spcPts val="0"/>
              </a:spcAft>
              <a:buClr>
                <a:schemeClr val="dk2"/>
              </a:buClr>
              <a:buSzPts val="2000"/>
              <a:buChar char="–"/>
            </a:pPr>
            <a:r>
              <a:rPr lang="en-US" i="0"/>
              <a:t>Producing clear images of internal body structures without any obstructions</a:t>
            </a:r>
            <a:endParaRPr/>
          </a:p>
          <a:p>
            <a:pPr marL="914400" lvl="1" indent="-384048" algn="l" rtl="0">
              <a:lnSpc>
                <a:spcPct val="94000"/>
              </a:lnSpc>
              <a:spcBef>
                <a:spcPts val="700"/>
              </a:spcBef>
              <a:spcAft>
                <a:spcPts val="0"/>
              </a:spcAft>
              <a:buClr>
                <a:schemeClr val="dk2"/>
              </a:buClr>
              <a:buSzPts val="2000"/>
              <a:buChar char="–"/>
            </a:pPr>
            <a:r>
              <a:rPr lang="en-US" i="0"/>
              <a:t>Finding the pinpoint location of blood clot or tumor</a:t>
            </a:r>
            <a:endParaRPr/>
          </a:p>
          <a:p>
            <a:pPr marL="914400" lvl="1" indent="-384048" algn="l" rtl="0">
              <a:lnSpc>
                <a:spcPct val="94000"/>
              </a:lnSpc>
              <a:spcBef>
                <a:spcPts val="700"/>
              </a:spcBef>
              <a:spcAft>
                <a:spcPts val="0"/>
              </a:spcAft>
              <a:buClr>
                <a:schemeClr val="dk2"/>
              </a:buClr>
              <a:buSzPts val="2000"/>
              <a:buChar char="–"/>
            </a:pPr>
            <a:r>
              <a:rPr lang="en-US" i="0"/>
              <a:t>Guiding surgeries and radiation treatment, while also being able to track how effective the treatments are</a:t>
            </a:r>
            <a:endParaRPr/>
          </a:p>
          <a:p>
            <a:pPr marL="384048" lvl="0" indent="-384048" algn="l" rtl="0">
              <a:lnSpc>
                <a:spcPct val="94000"/>
              </a:lnSpc>
              <a:spcBef>
                <a:spcPts val="1200"/>
              </a:spcBef>
              <a:spcAft>
                <a:spcPts val="0"/>
              </a:spcAft>
              <a:buClr>
                <a:schemeClr val="dk2"/>
              </a:buClr>
              <a:buSzPts val="2000"/>
              <a:buChar char="■"/>
            </a:pPr>
            <a:r>
              <a:rPr lang="en-US"/>
              <a:t>Some softer tissues can be hard to see on a CT scan, so a dye can act as a contrast agent to make them clearly visible</a:t>
            </a:r>
            <a:endParaRPr/>
          </a:p>
          <a:p>
            <a:pPr marL="914400" lvl="1" indent="-384048" algn="l" rtl="0">
              <a:lnSpc>
                <a:spcPct val="94000"/>
              </a:lnSpc>
              <a:spcBef>
                <a:spcPts val="700"/>
              </a:spcBef>
              <a:spcAft>
                <a:spcPts val="0"/>
              </a:spcAft>
              <a:buClr>
                <a:schemeClr val="dk2"/>
              </a:buClr>
              <a:buSzPts val="2000"/>
              <a:buChar char="–"/>
            </a:pPr>
            <a:r>
              <a:rPr lang="en-US" i="0"/>
              <a:t>Iodine can be injected into the veins to show blood flow</a:t>
            </a:r>
            <a:endParaRPr/>
          </a:p>
          <a:p>
            <a:pPr marL="914400" lvl="1" indent="-384048" algn="l" rtl="0">
              <a:lnSpc>
                <a:spcPct val="94000"/>
              </a:lnSpc>
              <a:spcBef>
                <a:spcPts val="700"/>
              </a:spcBef>
              <a:spcAft>
                <a:spcPts val="0"/>
              </a:spcAft>
              <a:buClr>
                <a:schemeClr val="dk2"/>
              </a:buClr>
              <a:buSzPts val="2000"/>
              <a:buChar char="–"/>
            </a:pPr>
            <a:r>
              <a:rPr lang="en-US" i="0"/>
              <a:t>Barium can be ingested to produce a clearer image of the digestive system</a:t>
            </a:r>
            <a:endParaRPr/>
          </a:p>
          <a:p>
            <a:pPr marL="384048" lvl="0" indent="-257048" algn="l" rtl="0">
              <a:lnSpc>
                <a:spcPct val="94000"/>
              </a:lnSpc>
              <a:spcBef>
                <a:spcPts val="1200"/>
              </a:spcBef>
              <a:spcAft>
                <a:spcPts val="0"/>
              </a:spcAft>
              <a:buClr>
                <a:schemeClr val="dk2"/>
              </a:buClr>
              <a:buSzPts val="2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1371600" y="730975"/>
            <a:ext cx="9601200" cy="1485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Radon Transform</a:t>
            </a:r>
            <a:endParaRPr/>
          </a:p>
        </p:txBody>
      </p:sp>
      <p:sp>
        <p:nvSpPr>
          <p:cNvPr id="139" name="Google Shape;139;p20"/>
          <p:cNvSpPr txBox="1">
            <a:spLocks noGrp="1"/>
          </p:cNvSpPr>
          <p:nvPr>
            <p:ph type="body" idx="1"/>
          </p:nvPr>
        </p:nvSpPr>
        <p:spPr>
          <a:xfrm>
            <a:off x="1371600" y="1743875"/>
            <a:ext cx="9601200" cy="35814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sz="1100">
                <a:solidFill>
                  <a:schemeClr val="dk1"/>
                </a:solidFill>
                <a:latin typeface="Arial"/>
                <a:ea typeface="Arial"/>
                <a:cs typeface="Arial"/>
                <a:sym typeface="Arial"/>
              </a:rPr>
              <a:t> </a:t>
            </a:r>
            <a:r>
              <a:rPr lang="en-US"/>
              <a:t>Introduced in 1917 by Johann Radon</a:t>
            </a:r>
            <a:endParaRPr/>
          </a:p>
          <a:p>
            <a:pPr marL="457200" lvl="0" indent="-342900" algn="l" rtl="0">
              <a:spcBef>
                <a:spcPts val="0"/>
              </a:spcBef>
              <a:spcAft>
                <a:spcPts val="0"/>
              </a:spcAft>
              <a:buSzPts val="1800"/>
              <a:buChar char="■"/>
            </a:pPr>
            <a:r>
              <a:rPr lang="en-US"/>
              <a:t>The radon transform over a euclidean space is a fundamental role in tomography.</a:t>
            </a:r>
            <a:endParaRPr/>
          </a:p>
          <a:p>
            <a:pPr marL="457200" lvl="0" indent="-355600" algn="l" rtl="0">
              <a:spcBef>
                <a:spcPts val="0"/>
              </a:spcBef>
              <a:spcAft>
                <a:spcPts val="0"/>
              </a:spcAft>
              <a:buSzPts val="2000"/>
              <a:buChar char="■"/>
            </a:pPr>
            <a:r>
              <a:rPr lang="en-US">
                <a:solidFill>
                  <a:schemeClr val="dk1"/>
                </a:solidFill>
              </a:rPr>
              <a:t>The Radon transform data is often called a sinogram because the Radon transform of an off-center point source is a sinusoid. </a:t>
            </a:r>
            <a:endParaRPr>
              <a:solidFill>
                <a:schemeClr val="dk1"/>
              </a:solidFill>
            </a:endParaRPr>
          </a:p>
          <a:p>
            <a:pPr marL="457200" lvl="0" indent="-355600" algn="l" rtl="0">
              <a:spcBef>
                <a:spcPts val="0"/>
              </a:spcBef>
              <a:spcAft>
                <a:spcPts val="0"/>
              </a:spcAft>
              <a:buSzPts val="2000"/>
              <a:buChar char="■"/>
            </a:pPr>
            <a:r>
              <a:rPr lang="en-US">
                <a:solidFill>
                  <a:schemeClr val="dk1"/>
                </a:solidFill>
              </a:rPr>
              <a:t>The Radon transform of a number of small objects appears graphically as a number of blurred</a:t>
            </a:r>
            <a:r>
              <a:rPr lang="en-US">
                <a:solidFill>
                  <a:schemeClr val="dk1"/>
                </a:solidFill>
                <a:uFill>
                  <a:noFill/>
                </a:uFill>
                <a:hlinkClick r:id="rId3"/>
              </a:rPr>
              <a:t> </a:t>
            </a:r>
            <a:r>
              <a:rPr lang="en-US">
                <a:solidFill>
                  <a:schemeClr val="dk1"/>
                </a:solidFill>
              </a:rPr>
              <a:t>sine waves with different amplitudes and phases. </a:t>
            </a:r>
            <a:endParaRPr/>
          </a:p>
        </p:txBody>
      </p:sp>
      <p:pic>
        <p:nvPicPr>
          <p:cNvPr id="140" name="Google Shape;140;p20"/>
          <p:cNvPicPr preferRelativeResize="0"/>
          <p:nvPr/>
        </p:nvPicPr>
        <p:blipFill>
          <a:blip r:embed="rId4">
            <a:alphaModFix/>
          </a:blip>
          <a:stretch>
            <a:fillRect/>
          </a:stretch>
        </p:blipFill>
        <p:spPr>
          <a:xfrm>
            <a:off x="2602274" y="4209900"/>
            <a:ext cx="2782475" cy="2467625"/>
          </a:xfrm>
          <a:prstGeom prst="rect">
            <a:avLst/>
          </a:prstGeom>
          <a:noFill/>
          <a:ln>
            <a:noFill/>
          </a:ln>
        </p:spPr>
      </p:pic>
      <p:pic>
        <p:nvPicPr>
          <p:cNvPr id="141" name="Google Shape;141;p20"/>
          <p:cNvPicPr preferRelativeResize="0"/>
          <p:nvPr/>
        </p:nvPicPr>
        <p:blipFill>
          <a:blip r:embed="rId5">
            <a:alphaModFix/>
          </a:blip>
          <a:stretch>
            <a:fillRect/>
          </a:stretch>
        </p:blipFill>
        <p:spPr>
          <a:xfrm>
            <a:off x="6975450" y="4137150"/>
            <a:ext cx="3466024" cy="261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1"/>
          <p:cNvPicPr preferRelativeResize="0"/>
          <p:nvPr/>
        </p:nvPicPr>
        <p:blipFill>
          <a:blip r:embed="rId3">
            <a:alphaModFix/>
          </a:blip>
          <a:stretch>
            <a:fillRect/>
          </a:stretch>
        </p:blipFill>
        <p:spPr>
          <a:xfrm>
            <a:off x="870650" y="993925"/>
            <a:ext cx="4422525" cy="3464650"/>
          </a:xfrm>
          <a:prstGeom prst="rect">
            <a:avLst/>
          </a:prstGeom>
          <a:noFill/>
          <a:ln>
            <a:noFill/>
          </a:ln>
        </p:spPr>
      </p:pic>
      <p:pic>
        <p:nvPicPr>
          <p:cNvPr id="147" name="Google Shape;147;p21" descr="See the source image"/>
          <p:cNvPicPr preferRelativeResize="0"/>
          <p:nvPr/>
        </p:nvPicPr>
        <p:blipFill>
          <a:blip r:embed="rId4">
            <a:alphaModFix/>
          </a:blip>
          <a:stretch>
            <a:fillRect/>
          </a:stretch>
        </p:blipFill>
        <p:spPr>
          <a:xfrm>
            <a:off x="7120025" y="1116400"/>
            <a:ext cx="4107525" cy="3080649"/>
          </a:xfrm>
          <a:prstGeom prst="rect">
            <a:avLst/>
          </a:prstGeom>
          <a:noFill/>
          <a:ln>
            <a:noFill/>
          </a:ln>
        </p:spPr>
      </p:pic>
      <p:sp>
        <p:nvSpPr>
          <p:cNvPr id="148" name="Google Shape;148;p21"/>
          <p:cNvSpPr txBox="1">
            <a:spLocks noGrp="1"/>
          </p:cNvSpPr>
          <p:nvPr>
            <p:ph type="title"/>
          </p:nvPr>
        </p:nvSpPr>
        <p:spPr>
          <a:xfrm>
            <a:off x="1669775" y="378600"/>
            <a:ext cx="9601200" cy="1485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Radon Transform Continued...</a:t>
            </a:r>
            <a:endParaRPr/>
          </a:p>
        </p:txBody>
      </p:sp>
      <p:pic>
        <p:nvPicPr>
          <p:cNvPr id="149" name="Google Shape;149;p21" descr="../../_images/sphx_glr_plot_radon_transform_001.png"/>
          <p:cNvPicPr preferRelativeResize="0"/>
          <p:nvPr/>
        </p:nvPicPr>
        <p:blipFill>
          <a:blip r:embed="rId5">
            <a:alphaModFix/>
          </a:blip>
          <a:stretch>
            <a:fillRect/>
          </a:stretch>
        </p:blipFill>
        <p:spPr>
          <a:xfrm>
            <a:off x="1485900" y="4350650"/>
            <a:ext cx="4371250" cy="2458825"/>
          </a:xfrm>
          <a:prstGeom prst="rect">
            <a:avLst/>
          </a:prstGeom>
          <a:noFill/>
          <a:ln>
            <a:noFill/>
          </a:ln>
        </p:spPr>
      </p:pic>
      <p:pic>
        <p:nvPicPr>
          <p:cNvPr id="150" name="Google Shape;150;p21" descr="../../_images/sphx_glr_plot_radon_transform_002.png"/>
          <p:cNvPicPr preferRelativeResize="0"/>
          <p:nvPr/>
        </p:nvPicPr>
        <p:blipFill>
          <a:blip r:embed="rId6">
            <a:alphaModFix/>
          </a:blip>
          <a:stretch>
            <a:fillRect/>
          </a:stretch>
        </p:blipFill>
        <p:spPr>
          <a:xfrm>
            <a:off x="6771400" y="4350641"/>
            <a:ext cx="4371250" cy="2458834"/>
          </a:xfrm>
          <a:prstGeom prst="rect">
            <a:avLst/>
          </a:prstGeom>
          <a:noFill/>
          <a:ln>
            <a:noFill/>
          </a:ln>
        </p:spPr>
      </p:pic>
    </p:spTree>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1312</Words>
  <Application>Microsoft Office PowerPoint</Application>
  <PresentationFormat>Widescreen</PresentationFormat>
  <Paragraphs>89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Noto Sans Symbols</vt:lpstr>
      <vt:lpstr>Source Sans Pro</vt:lpstr>
      <vt:lpstr>Arial</vt:lpstr>
      <vt:lpstr>Crop</vt:lpstr>
      <vt:lpstr>TOMOGRAPHY</vt:lpstr>
      <vt:lpstr>What is Tomography?</vt:lpstr>
      <vt:lpstr>Medical Uses of Tomography</vt:lpstr>
      <vt:lpstr>X-Rays</vt:lpstr>
      <vt:lpstr>Computed Tomography</vt:lpstr>
      <vt:lpstr>PowerPoint Presentation</vt:lpstr>
      <vt:lpstr>CT Scans: Pros and Cons</vt:lpstr>
      <vt:lpstr>Radon Transform</vt:lpstr>
      <vt:lpstr>Radon Transform Continued...</vt:lpstr>
      <vt:lpstr>Radon Transform in CT scans</vt:lpstr>
      <vt:lpstr>Positron Emission Tomography</vt:lpstr>
      <vt:lpstr>PowerPoint Presentation</vt:lpstr>
      <vt:lpstr>Brain Activity in PET Scans</vt:lpstr>
      <vt:lpstr>Magnetic Resonance Imaging</vt:lpstr>
      <vt:lpstr>MRIs – Benefits and Drawbacks</vt:lpstr>
      <vt:lpstr>Other Uses of Tomography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TOMOGRAPHY</dc:title>
  <dc:creator>Robert O'Donovan</dc:creator>
  <cp:lastModifiedBy>Robert O'Donovan</cp:lastModifiedBy>
  <cp:revision>1</cp:revision>
  <dcterms:modified xsi:type="dcterms:W3CDTF">2018-12-06T17:41:48Z</dcterms:modified>
</cp:coreProperties>
</file>