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9" r:id="rId4"/>
    <p:sldId id="260" r:id="rId5"/>
    <p:sldId id="268" r:id="rId6"/>
    <p:sldId id="261" r:id="rId7"/>
    <p:sldId id="266" r:id="rId8"/>
    <p:sldId id="264" r:id="rId9"/>
    <p:sldId id="270" r:id="rId10"/>
    <p:sldId id="267" r:id="rId11"/>
    <p:sldId id="262" r:id="rId12"/>
    <p:sldId id="271" r:id="rId13"/>
    <p:sldId id="269"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45"/>
    <p:restoredTop sz="94643"/>
  </p:normalViewPr>
  <p:slideViewPr>
    <p:cSldViewPr snapToGrid="0" snapToObjects="1">
      <p:cViewPr>
        <p:scale>
          <a:sx n="110" d="100"/>
          <a:sy n="110" d="100"/>
        </p:scale>
        <p:origin x="896"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11/16/18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11/16/18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11/16/18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11/16/18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opdoctors.es/en/articulos-medicos/diferencias-entre-la-ecografia-2d-3d-y-4d"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2F44-9509-F64C-9FE5-32F031E5E56C}"/>
              </a:ext>
            </a:extLst>
          </p:cNvPr>
          <p:cNvSpPr>
            <a:spLocks noGrp="1"/>
          </p:cNvSpPr>
          <p:nvPr>
            <p:ph type="ctrTitle"/>
          </p:nvPr>
        </p:nvSpPr>
        <p:spPr/>
        <p:txBody>
          <a:bodyPr/>
          <a:lstStyle/>
          <a:p>
            <a:r>
              <a:rPr lang="en-US" dirty="0"/>
              <a:t>Ultrasonic imaging in 3-d</a:t>
            </a:r>
          </a:p>
        </p:txBody>
      </p:sp>
      <p:sp>
        <p:nvSpPr>
          <p:cNvPr id="3" name="Subtitle 2">
            <a:extLst>
              <a:ext uri="{FF2B5EF4-FFF2-40B4-BE49-F238E27FC236}">
                <a16:creationId xmlns:a16="http://schemas.microsoft.com/office/drawing/2014/main" id="{B4047F85-9555-2B43-92C2-F9D9FB9107A1}"/>
              </a:ext>
            </a:extLst>
          </p:cNvPr>
          <p:cNvSpPr>
            <a:spLocks noGrp="1"/>
          </p:cNvSpPr>
          <p:nvPr>
            <p:ph type="subTitle" idx="1"/>
          </p:nvPr>
        </p:nvSpPr>
        <p:spPr/>
        <p:txBody>
          <a:bodyPr/>
          <a:lstStyle/>
          <a:p>
            <a:r>
              <a:rPr lang="en-US" dirty="0"/>
              <a:t>Natalia Velasquez</a:t>
            </a:r>
          </a:p>
        </p:txBody>
      </p:sp>
    </p:spTree>
    <p:extLst>
      <p:ext uri="{BB962C8B-B14F-4D97-AF65-F5344CB8AC3E}">
        <p14:creationId xmlns:p14="http://schemas.microsoft.com/office/powerpoint/2010/main" val="336612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DD7B-E6E8-6044-87FE-932134F18D30}"/>
              </a:ext>
            </a:extLst>
          </p:cNvPr>
          <p:cNvSpPr>
            <a:spLocks noGrp="1"/>
          </p:cNvSpPr>
          <p:nvPr>
            <p:ph type="title"/>
          </p:nvPr>
        </p:nvSpPr>
        <p:spPr/>
        <p:txBody>
          <a:bodyPr/>
          <a:lstStyle/>
          <a:p>
            <a:endParaRPr lang="en-US" dirty="0"/>
          </a:p>
        </p:txBody>
      </p:sp>
      <p:pic>
        <p:nvPicPr>
          <p:cNvPr id="3074" name="Picture 2" descr="https://lh5.googleusercontent.com/-HvebpTiWtOUAUWH66SvHhX8yzotB6avmxpzF3uyyYyP47K_uzbOrOlpLq-oE9a9RKZCgBApH4pAoJ8AQ7yGTvhF9yvBbOmaBUPa3jxIcAC24OuK-weG55I7pi4tdKu7vg7sM95W">
            <a:extLst>
              <a:ext uri="{FF2B5EF4-FFF2-40B4-BE49-F238E27FC236}">
                <a16:creationId xmlns:a16="http://schemas.microsoft.com/office/drawing/2014/main" id="{0CFD33EE-822F-6D4A-A839-33D8115E8B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1136" y="2438400"/>
            <a:ext cx="4122225" cy="3101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16EA39-6BF6-B446-81F5-53D8F122B7DE}"/>
              </a:ext>
            </a:extLst>
          </p:cNvPr>
          <p:cNvSpPr txBox="1"/>
          <p:nvPr/>
        </p:nvSpPr>
        <p:spPr>
          <a:xfrm>
            <a:off x="2231136" y="5825363"/>
            <a:ext cx="3914775" cy="461665"/>
          </a:xfrm>
          <a:prstGeom prst="rect">
            <a:avLst/>
          </a:prstGeom>
          <a:noFill/>
        </p:spPr>
        <p:txBody>
          <a:bodyPr wrap="square" rtlCol="0">
            <a:spAutoFit/>
          </a:bodyPr>
          <a:lstStyle/>
          <a:p>
            <a:r>
              <a:rPr lang="en-US" sz="1200" u="sng" dirty="0">
                <a:hlinkClick r:id="rId3"/>
              </a:rPr>
              <a:t>https://www.topdoctors.es/en/articulos-medicos/diferencias-entre-la-ecografia-2d-3d-y-4d</a:t>
            </a:r>
            <a:endParaRPr lang="en-US" sz="1200" dirty="0"/>
          </a:p>
        </p:txBody>
      </p:sp>
      <p:pic>
        <p:nvPicPr>
          <p:cNvPr id="5" name="Picture 4">
            <a:extLst>
              <a:ext uri="{FF2B5EF4-FFF2-40B4-BE49-F238E27FC236}">
                <a16:creationId xmlns:a16="http://schemas.microsoft.com/office/drawing/2014/main" id="{0DD8AA6F-1436-544F-94BC-31CA13E5BF70}"/>
              </a:ext>
            </a:extLst>
          </p:cNvPr>
          <p:cNvPicPr>
            <a:picLocks noChangeAspect="1"/>
          </p:cNvPicPr>
          <p:nvPr/>
        </p:nvPicPr>
        <p:blipFill>
          <a:blip r:embed="rId4"/>
          <a:stretch>
            <a:fillRect/>
          </a:stretch>
        </p:blipFill>
        <p:spPr>
          <a:xfrm>
            <a:off x="6564313" y="2438400"/>
            <a:ext cx="3606800" cy="2705100"/>
          </a:xfrm>
          <a:prstGeom prst="rect">
            <a:avLst/>
          </a:prstGeom>
        </p:spPr>
      </p:pic>
      <p:sp>
        <p:nvSpPr>
          <p:cNvPr id="6" name="TextBox 5">
            <a:extLst>
              <a:ext uri="{FF2B5EF4-FFF2-40B4-BE49-F238E27FC236}">
                <a16:creationId xmlns:a16="http://schemas.microsoft.com/office/drawing/2014/main" id="{9C732978-BC37-C44D-ADB1-B3CC5D2535C4}"/>
              </a:ext>
            </a:extLst>
          </p:cNvPr>
          <p:cNvSpPr txBox="1"/>
          <p:nvPr/>
        </p:nvSpPr>
        <p:spPr>
          <a:xfrm>
            <a:off x="6946678" y="5363698"/>
            <a:ext cx="2842070" cy="461665"/>
          </a:xfrm>
          <a:prstGeom prst="rect">
            <a:avLst/>
          </a:prstGeom>
          <a:noFill/>
        </p:spPr>
        <p:txBody>
          <a:bodyPr wrap="square" rtlCol="0">
            <a:spAutoFit/>
          </a:bodyPr>
          <a:lstStyle/>
          <a:p>
            <a:r>
              <a:rPr lang="en-US" sz="1200" dirty="0"/>
              <a:t>Philips Medical/Ultrasound &amp; Monitoring Systems © Philips]</a:t>
            </a:r>
          </a:p>
        </p:txBody>
      </p:sp>
    </p:spTree>
    <p:extLst>
      <p:ext uri="{BB962C8B-B14F-4D97-AF65-F5344CB8AC3E}">
        <p14:creationId xmlns:p14="http://schemas.microsoft.com/office/powerpoint/2010/main" val="1550586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783A-2EC0-0C46-B6B8-1278D33DD8AF}"/>
              </a:ext>
            </a:extLst>
          </p:cNvPr>
          <p:cNvSpPr>
            <a:spLocks noGrp="1"/>
          </p:cNvSpPr>
          <p:nvPr>
            <p:ph type="title"/>
          </p:nvPr>
        </p:nvSpPr>
        <p:spPr/>
        <p:txBody>
          <a:bodyPr/>
          <a:lstStyle/>
          <a:p>
            <a:r>
              <a:rPr lang="en-US" dirty="0"/>
              <a:t>2D imaging vs. 3D imaging</a:t>
            </a:r>
          </a:p>
        </p:txBody>
      </p:sp>
      <p:sp>
        <p:nvSpPr>
          <p:cNvPr id="3" name="Content Placeholder 2">
            <a:extLst>
              <a:ext uri="{FF2B5EF4-FFF2-40B4-BE49-F238E27FC236}">
                <a16:creationId xmlns:a16="http://schemas.microsoft.com/office/drawing/2014/main" id="{37C5B9B9-9BCD-AE46-BF7B-614DA5F746A1}"/>
              </a:ext>
            </a:extLst>
          </p:cNvPr>
          <p:cNvSpPr>
            <a:spLocks noGrp="1"/>
          </p:cNvSpPr>
          <p:nvPr>
            <p:ph idx="1"/>
          </p:nvPr>
        </p:nvSpPr>
        <p:spPr/>
        <p:txBody>
          <a:bodyPr>
            <a:normAutofit/>
          </a:bodyPr>
          <a:lstStyle/>
          <a:p>
            <a:r>
              <a:rPr lang="en-US" dirty="0"/>
              <a:t>2D images are flat and mostly outlines images. </a:t>
            </a:r>
          </a:p>
          <a:p>
            <a:pPr lvl="1"/>
            <a:r>
              <a:rPr lang="en-US" dirty="0"/>
              <a:t>Lack of depth and orientation limits the diagnostic accuracy and relies heavily on knowledge and ability of doctors to mentally decipher the image</a:t>
            </a:r>
          </a:p>
          <a:p>
            <a:pPr marL="228600" lvl="1" indent="0">
              <a:buNone/>
            </a:pPr>
            <a:r>
              <a:rPr lang="en-US" dirty="0"/>
              <a:t>3D images allow for three dimensional analysis</a:t>
            </a:r>
          </a:p>
          <a:p>
            <a:pPr lvl="1"/>
            <a:r>
              <a:rPr lang="en-US" dirty="0"/>
              <a:t>The same sound waves are used from 2D scanning but they are narrow small pulses that determine the depth of the object in question by looking at the time it takes to get back</a:t>
            </a:r>
          </a:p>
          <a:p>
            <a:r>
              <a:rPr lang="en-US" dirty="0"/>
              <a:t> </a:t>
            </a:r>
            <a:br>
              <a:rPr lang="en-US" dirty="0"/>
            </a:br>
            <a:endParaRPr lang="en-US" dirty="0"/>
          </a:p>
        </p:txBody>
      </p:sp>
    </p:spTree>
    <p:extLst>
      <p:ext uri="{BB962C8B-B14F-4D97-AF65-F5344CB8AC3E}">
        <p14:creationId xmlns:p14="http://schemas.microsoft.com/office/powerpoint/2010/main" val="127012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70BA-43B2-C94D-BE21-15609C98A290}"/>
              </a:ext>
            </a:extLst>
          </p:cNvPr>
          <p:cNvSpPr>
            <a:spLocks noGrp="1"/>
          </p:cNvSpPr>
          <p:nvPr>
            <p:ph type="title"/>
          </p:nvPr>
        </p:nvSpPr>
        <p:spPr/>
        <p:txBody>
          <a:bodyPr/>
          <a:lstStyle/>
          <a:p>
            <a:r>
              <a:rPr lang="en-US" dirty="0"/>
              <a:t>Time of flight</a:t>
            </a:r>
          </a:p>
        </p:txBody>
      </p:sp>
      <p:sp>
        <p:nvSpPr>
          <p:cNvPr id="3" name="Content Placeholder 2">
            <a:extLst>
              <a:ext uri="{FF2B5EF4-FFF2-40B4-BE49-F238E27FC236}">
                <a16:creationId xmlns:a16="http://schemas.microsoft.com/office/drawing/2014/main" id="{F565DDD8-C235-1847-A0AC-8BA4897CABE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The time of flight is given by the shortest distance from the source to the point and back to the receiving element, divided by the speed of sound.</a:t>
            </a:r>
          </a:p>
          <a:p>
            <a:br>
              <a:rPr lang="en-US" dirty="0"/>
            </a:br>
            <a:endParaRPr lang="en-US" dirty="0"/>
          </a:p>
        </p:txBody>
      </p:sp>
      <p:pic>
        <p:nvPicPr>
          <p:cNvPr id="7170" name="Picture 2" descr="https://lh3.googleusercontent.com/4t_SV42CZ9cwn6wKhgsZgom-ZMTzXzc1dkJ197BJ-zWLogzR5MP90ZbOEPRpJjmL2YRTQPwZH87Cb0Z8O915DHlSvFFBm-_SiaDNabHVFM_lhgWqjlKzcLimsvRAAZ3fXtVwjPHu">
            <a:extLst>
              <a:ext uri="{FF2B5EF4-FFF2-40B4-BE49-F238E27FC236}">
                <a16:creationId xmlns:a16="http://schemas.microsoft.com/office/drawing/2014/main" id="{251E9F73-AFE7-994B-BDEA-9CFFDAA6B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968" y="2590761"/>
            <a:ext cx="5664200" cy="154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0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2EF255-1F71-CA46-A451-965330899378}"/>
              </a:ext>
            </a:extLst>
          </p:cNvPr>
          <p:cNvSpPr>
            <a:spLocks noGrp="1"/>
          </p:cNvSpPr>
          <p:nvPr>
            <p:ph idx="1"/>
          </p:nvPr>
        </p:nvSpPr>
        <p:spPr/>
        <p:txBody>
          <a:bodyPr/>
          <a:lstStyle/>
          <a:p>
            <a:endParaRPr lang="en-US"/>
          </a:p>
        </p:txBody>
      </p:sp>
      <p:pic>
        <p:nvPicPr>
          <p:cNvPr id="6146" name="Picture 2" descr="https://lh3.googleusercontent.com/AZBQ9--PClEkDo7-Ni81AsKpdCayXa7E_JZ2c6b52KTxckEl4VrkQrwjRsBMuAf2NZsuiE9uglZ3DyJ_qtTZNtSZ67BsknE_p9xncfQ3hB732g1ddZ71keVgVCCzjO72xJrPD4lm">
            <a:extLst>
              <a:ext uri="{FF2B5EF4-FFF2-40B4-BE49-F238E27FC236}">
                <a16:creationId xmlns:a16="http://schemas.microsoft.com/office/drawing/2014/main" id="{71174B99-EFE3-0B48-943D-BF8F1E898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155" y="1427865"/>
            <a:ext cx="5859202" cy="390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8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91F4-AA72-AC4C-BC58-60B06F546EAC}"/>
              </a:ext>
            </a:extLst>
          </p:cNvPr>
          <p:cNvSpPr>
            <a:spLocks noGrp="1"/>
          </p:cNvSpPr>
          <p:nvPr>
            <p:ph type="title"/>
          </p:nvPr>
        </p:nvSpPr>
        <p:spPr/>
        <p:txBody>
          <a:bodyPr/>
          <a:lstStyle/>
          <a:p>
            <a:r>
              <a:rPr lang="en-US" dirty="0"/>
              <a:t>Works cited </a:t>
            </a:r>
          </a:p>
        </p:txBody>
      </p:sp>
      <p:sp>
        <p:nvSpPr>
          <p:cNvPr id="3" name="Content Placeholder 2">
            <a:extLst>
              <a:ext uri="{FF2B5EF4-FFF2-40B4-BE49-F238E27FC236}">
                <a16:creationId xmlns:a16="http://schemas.microsoft.com/office/drawing/2014/main" id="{963552E3-5076-8D4B-82C8-40D371D3B268}"/>
              </a:ext>
            </a:extLst>
          </p:cNvPr>
          <p:cNvSpPr>
            <a:spLocks noGrp="1"/>
          </p:cNvSpPr>
          <p:nvPr>
            <p:ph idx="1"/>
          </p:nvPr>
        </p:nvSpPr>
        <p:spPr/>
        <p:txBody>
          <a:bodyPr/>
          <a:lstStyle/>
          <a:p>
            <a:r>
              <a:rPr lang="en-US" dirty="0"/>
              <a:t>Signal Processing Overview of Ultrasound Systems for Medical Imaging, Nov 2008, Murtaza Ali, Dave Magee and </a:t>
            </a:r>
            <a:r>
              <a:rPr lang="en-US" dirty="0" err="1"/>
              <a:t>Udayan</a:t>
            </a:r>
            <a:r>
              <a:rPr lang="en-US" dirty="0"/>
              <a:t> Dasgupta</a:t>
            </a:r>
          </a:p>
          <a:p>
            <a:r>
              <a:rPr lang="en-US" dirty="0"/>
              <a:t>Image Processing in Medical Ultrasound, 2011, </a:t>
            </a:r>
            <a:r>
              <a:rPr lang="en-US" dirty="0" err="1"/>
              <a:t>Hemmsen</a:t>
            </a:r>
            <a:r>
              <a:rPr lang="en-US" dirty="0"/>
              <a:t>, Martin Christian; Jensen; Jorgen Arendt; </a:t>
            </a:r>
            <a:r>
              <a:rPr lang="en-US" dirty="0" err="1"/>
              <a:t>Kortbaek</a:t>
            </a:r>
            <a:r>
              <a:rPr lang="en-US" dirty="0"/>
              <a:t>, Jacob; Martin, Bo</a:t>
            </a:r>
          </a:p>
          <a:p>
            <a:r>
              <a:rPr lang="en-US" dirty="0"/>
              <a:t>3D Ultrasound imaging performance of row-column addressed 2D array transducer; a simulation study, 2013, </a:t>
            </a:r>
            <a:r>
              <a:rPr lang="en-US" dirty="0" err="1"/>
              <a:t>Ramussen</a:t>
            </a:r>
            <a:r>
              <a:rPr lang="en-US" dirty="0"/>
              <a:t>, Morten Fischer; Jensen, Jorgen Arendt</a:t>
            </a:r>
          </a:p>
        </p:txBody>
      </p:sp>
    </p:spTree>
    <p:extLst>
      <p:ext uri="{BB962C8B-B14F-4D97-AF65-F5344CB8AC3E}">
        <p14:creationId xmlns:p14="http://schemas.microsoft.com/office/powerpoint/2010/main" val="3851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A707-13F7-F147-AEBB-40BFE92E63F1}"/>
              </a:ext>
            </a:extLst>
          </p:cNvPr>
          <p:cNvSpPr>
            <a:spLocks noGrp="1"/>
          </p:cNvSpPr>
          <p:nvPr>
            <p:ph type="title"/>
          </p:nvPr>
        </p:nvSpPr>
        <p:spPr/>
        <p:txBody>
          <a:bodyPr/>
          <a:lstStyle/>
          <a:p>
            <a:r>
              <a:rPr lang="en-US" dirty="0"/>
              <a:t>What is ultrasonic Imaging used for</a:t>
            </a:r>
          </a:p>
        </p:txBody>
      </p:sp>
      <p:sp>
        <p:nvSpPr>
          <p:cNvPr id="3" name="Content Placeholder 2">
            <a:extLst>
              <a:ext uri="{FF2B5EF4-FFF2-40B4-BE49-F238E27FC236}">
                <a16:creationId xmlns:a16="http://schemas.microsoft.com/office/drawing/2014/main" id="{68472B6B-A822-C94B-A583-30B539A96A52}"/>
              </a:ext>
            </a:extLst>
          </p:cNvPr>
          <p:cNvSpPr>
            <a:spLocks noGrp="1"/>
          </p:cNvSpPr>
          <p:nvPr>
            <p:ph idx="1"/>
          </p:nvPr>
        </p:nvSpPr>
        <p:spPr/>
        <p:txBody>
          <a:bodyPr/>
          <a:lstStyle/>
          <a:p>
            <a:r>
              <a:rPr lang="en-US" dirty="0"/>
              <a:t>Imaging technique using ultrasound </a:t>
            </a:r>
          </a:p>
          <a:p>
            <a:r>
              <a:rPr lang="en-US" dirty="0"/>
              <a:t>Used to see internal body structures. </a:t>
            </a:r>
          </a:p>
          <a:p>
            <a:r>
              <a:rPr lang="en-US" dirty="0"/>
              <a:t>Examples:</a:t>
            </a:r>
          </a:p>
          <a:p>
            <a:pPr lvl="1"/>
            <a:r>
              <a:rPr lang="en-US" dirty="0"/>
              <a:t>Abdominal ultrasound, bone </a:t>
            </a:r>
            <a:r>
              <a:rPr lang="en-US" dirty="0" err="1"/>
              <a:t>sonometry</a:t>
            </a:r>
            <a:r>
              <a:rPr lang="en-US" dirty="0"/>
              <a:t>, breast ultrasound, doppler fetal, doppler ultrasound (visualize blood flow through a blood vessel, organs, or other structures), echocardiogram,  ultrasound guided biopsies.</a:t>
            </a:r>
          </a:p>
        </p:txBody>
      </p:sp>
      <p:sp>
        <p:nvSpPr>
          <p:cNvPr id="4" name="TextBox 3">
            <a:extLst>
              <a:ext uri="{FF2B5EF4-FFF2-40B4-BE49-F238E27FC236}">
                <a16:creationId xmlns:a16="http://schemas.microsoft.com/office/drawing/2014/main" id="{0E2BE141-BCC7-B54E-8B83-5F19C7E135A2}"/>
              </a:ext>
            </a:extLst>
          </p:cNvPr>
          <p:cNvSpPr txBox="1"/>
          <p:nvPr/>
        </p:nvSpPr>
        <p:spPr>
          <a:xfrm>
            <a:off x="6657975" y="34718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45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63BF-06C1-B84F-ABD3-E8C3A57F37BA}"/>
              </a:ext>
            </a:extLst>
          </p:cNvPr>
          <p:cNvSpPr>
            <a:spLocks noGrp="1"/>
          </p:cNvSpPr>
          <p:nvPr>
            <p:ph type="title"/>
          </p:nvPr>
        </p:nvSpPr>
        <p:spPr/>
        <p:txBody>
          <a:bodyPr/>
          <a:lstStyle/>
          <a:p>
            <a:r>
              <a:rPr lang="en-US" dirty="0"/>
              <a:t>How does it work?</a:t>
            </a:r>
          </a:p>
        </p:txBody>
      </p:sp>
      <p:sp>
        <p:nvSpPr>
          <p:cNvPr id="3" name="Content Placeholder 2">
            <a:extLst>
              <a:ext uri="{FF2B5EF4-FFF2-40B4-BE49-F238E27FC236}">
                <a16:creationId xmlns:a16="http://schemas.microsoft.com/office/drawing/2014/main" id="{C2BC9957-C0AD-464B-9642-3583A12B7ADC}"/>
              </a:ext>
            </a:extLst>
          </p:cNvPr>
          <p:cNvSpPr>
            <a:spLocks noGrp="1"/>
          </p:cNvSpPr>
          <p:nvPr>
            <p:ph idx="1"/>
          </p:nvPr>
        </p:nvSpPr>
        <p:spPr>
          <a:xfrm>
            <a:off x="2231136" y="2638044"/>
            <a:ext cx="7729728" cy="3248406"/>
          </a:xfrm>
        </p:spPr>
        <p:txBody>
          <a:bodyPr>
            <a:normAutofit fontScale="92500" lnSpcReduction="10000"/>
          </a:bodyPr>
          <a:lstStyle/>
          <a:p>
            <a:r>
              <a:rPr lang="en-US" dirty="0"/>
              <a:t>Like the name suggests an ultrasound listens to sound waves that are produced and then bounced back to the source.</a:t>
            </a:r>
          </a:p>
          <a:p>
            <a:r>
              <a:rPr lang="en-US" dirty="0"/>
              <a:t>Ultrasounds are sounds at frequencies greater than 20 kHz</a:t>
            </a:r>
          </a:p>
          <a:p>
            <a:endParaRPr lang="en-US" dirty="0"/>
          </a:p>
          <a:p>
            <a:endParaRPr lang="en-US" dirty="0"/>
          </a:p>
          <a:p>
            <a:pPr marL="0" indent="0">
              <a:buNone/>
            </a:pPr>
            <a:endParaRPr lang="en-US" dirty="0"/>
          </a:p>
          <a:p>
            <a:pPr marL="0" indent="0">
              <a:buNone/>
            </a:pPr>
            <a:endParaRPr lang="en-US" dirty="0"/>
          </a:p>
          <a:p>
            <a:pPr marL="0" indent="0">
              <a:buNone/>
            </a:pPr>
            <a:r>
              <a:rPr lang="en-US" dirty="0"/>
              <a:t>Typically, ultrasound systems operate in the 2 MHz to 20 MHz frequency range</a:t>
            </a:r>
          </a:p>
          <a:p>
            <a:r>
              <a:rPr lang="en-US" dirty="0"/>
              <a:t>The device that produces and receives these sound waves is called a transducer </a:t>
            </a:r>
          </a:p>
        </p:txBody>
      </p:sp>
      <p:pic>
        <p:nvPicPr>
          <p:cNvPr id="4" name="Picture 3">
            <a:extLst>
              <a:ext uri="{FF2B5EF4-FFF2-40B4-BE49-F238E27FC236}">
                <a16:creationId xmlns:a16="http://schemas.microsoft.com/office/drawing/2014/main" id="{F8A7FEED-8FC4-F54A-AC04-0D710CD33940}"/>
              </a:ext>
            </a:extLst>
          </p:cNvPr>
          <p:cNvPicPr>
            <a:picLocks noChangeAspect="1"/>
          </p:cNvPicPr>
          <p:nvPr/>
        </p:nvPicPr>
        <p:blipFill>
          <a:blip r:embed="rId2"/>
          <a:stretch>
            <a:fillRect/>
          </a:stretch>
        </p:blipFill>
        <p:spPr>
          <a:xfrm>
            <a:off x="3054350" y="3679825"/>
            <a:ext cx="5397500" cy="1270000"/>
          </a:xfrm>
          <a:prstGeom prst="rect">
            <a:avLst/>
          </a:prstGeom>
        </p:spPr>
      </p:pic>
    </p:spTree>
    <p:extLst>
      <p:ext uri="{BB962C8B-B14F-4D97-AF65-F5344CB8AC3E}">
        <p14:creationId xmlns:p14="http://schemas.microsoft.com/office/powerpoint/2010/main" val="301244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EC9DC-268E-6943-BBB6-784375ED17A4}"/>
              </a:ext>
            </a:extLst>
          </p:cNvPr>
          <p:cNvSpPr>
            <a:spLocks noGrp="1"/>
          </p:cNvSpPr>
          <p:nvPr>
            <p:ph type="title"/>
          </p:nvPr>
        </p:nvSpPr>
        <p:spPr/>
        <p:txBody>
          <a:bodyPr/>
          <a:lstStyle/>
          <a:p>
            <a:r>
              <a:rPr lang="en-US" dirty="0"/>
              <a:t>The Transducer</a:t>
            </a:r>
          </a:p>
        </p:txBody>
      </p:sp>
      <p:sp>
        <p:nvSpPr>
          <p:cNvPr id="3" name="Content Placeholder 2">
            <a:extLst>
              <a:ext uri="{FF2B5EF4-FFF2-40B4-BE49-F238E27FC236}">
                <a16:creationId xmlns:a16="http://schemas.microsoft.com/office/drawing/2014/main" id="{78224356-F4ED-4A4C-98E7-FA18C7C1E677}"/>
              </a:ext>
            </a:extLst>
          </p:cNvPr>
          <p:cNvSpPr>
            <a:spLocks noGrp="1"/>
          </p:cNvSpPr>
          <p:nvPr>
            <p:ph idx="1"/>
          </p:nvPr>
        </p:nvSpPr>
        <p:spPr>
          <a:xfrm>
            <a:off x="2231136" y="2371725"/>
            <a:ext cx="7729728" cy="3368302"/>
          </a:xfrm>
        </p:spPr>
        <p:txBody>
          <a:bodyPr/>
          <a:lstStyle/>
          <a:p>
            <a:r>
              <a:rPr lang="en-US" dirty="0"/>
              <a:t>Piezoelectric effect – conversion of electrical energy to mechanical energy</a:t>
            </a:r>
          </a:p>
          <a:p>
            <a:r>
              <a:rPr lang="en-US" dirty="0"/>
              <a:t>Quartz crystals called piezoelectric crystals</a:t>
            </a:r>
          </a:p>
          <a:p>
            <a:r>
              <a:rPr lang="en-US" dirty="0"/>
              <a:t>Current is applied to crystals causing them to vibrate at high speed and produce an ultrasound</a:t>
            </a:r>
          </a:p>
          <a:p>
            <a:r>
              <a:rPr lang="en-US" dirty="0"/>
              <a:t>Sound then bounces back off object and hits the crystals again to then have the reverse effect and convert it back to electrical energy. </a:t>
            </a:r>
          </a:p>
          <a:p>
            <a:endParaRPr lang="en-US" dirty="0"/>
          </a:p>
        </p:txBody>
      </p:sp>
      <p:pic>
        <p:nvPicPr>
          <p:cNvPr id="1028" name="Picture 4" descr="https://lh5.googleusercontent.com/xPfglKUbzQ4K64GxHqch3ZkuM1beX5HTNHFZCkmcTGcqhr077sHldC6m8RfSpCcypieOd10bARPrERrnBg9K_G5s2XmYXJXtq3KWevODACTE-XP-F-2ANZcxnkuiLReb7NZ2rfER">
            <a:extLst>
              <a:ext uri="{FF2B5EF4-FFF2-40B4-BE49-F238E27FC236}">
                <a16:creationId xmlns:a16="http://schemas.microsoft.com/office/drawing/2014/main" id="{5D6F6914-755D-EC41-B8B6-A8E4C3B17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314" y="4505293"/>
            <a:ext cx="3638550" cy="2139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2OkWy4V2cTqIvlXXeN5SS0gSHFRp8rLwh1wQhPy2BnFOox66qgb-N2rWwNYGO0pREceWzBL41OOCKSlT8A7UeavewDL_tDllV2ubJYcOXA6MsxPJKioZTr69xpGMrNpvRHTgrwkP">
            <a:extLst>
              <a:ext uri="{FF2B5EF4-FFF2-40B4-BE49-F238E27FC236}">
                <a16:creationId xmlns:a16="http://schemas.microsoft.com/office/drawing/2014/main" id="{5D833E7F-B572-974B-A625-B1F86C289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101" y="4694195"/>
            <a:ext cx="3131249" cy="17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20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lh6.googleusercontent.com/mtOw0a4jJf1DjGfFc6IZW64RXd4Nd9qAxt3f_YpdXNHnj2RjIDhGZ4dYTbZBA4Lm_Pe1GVOC-pXjzofuOQxHv0Kxx2dtuoXT-Vo97aRJCG-LjITbPglErVuZqAIOfo2nFLOwZDqu">
            <a:extLst>
              <a:ext uri="{FF2B5EF4-FFF2-40B4-BE49-F238E27FC236}">
                <a16:creationId xmlns:a16="http://schemas.microsoft.com/office/drawing/2014/main" id="{B63E3A93-DCDC-9B49-8868-34AACAE9CC66}"/>
              </a:ext>
            </a:extLst>
          </p:cNvPr>
          <p:cNvSpPr>
            <a:spLocks noChangeAspect="1" noChangeArrowheads="1"/>
          </p:cNvSpPr>
          <p:nvPr/>
        </p:nvSpPr>
        <p:spPr bwMode="auto">
          <a:xfrm>
            <a:off x="2133600" y="1143000"/>
            <a:ext cx="79248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s://lh6.googleusercontent.com/mtOw0a4jJf1DjGfFc6IZW64RXd4Nd9qAxt3f_YpdXNHnj2RjIDhGZ4dYTbZBA4Lm_Pe1GVOC-pXjzofuOQxHv0Kxx2dtuoXT-Vo97aRJCG-LjITbPglErVuZqAIOfo2nFLOwZDqu">
            <a:extLst>
              <a:ext uri="{FF2B5EF4-FFF2-40B4-BE49-F238E27FC236}">
                <a16:creationId xmlns:a16="http://schemas.microsoft.com/office/drawing/2014/main" id="{654F66A0-6C6A-7D43-B3FC-BE636DE7E7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1917" y="1253280"/>
            <a:ext cx="7548166" cy="435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skWSDkomVRtl0yKNCuXeYxQfkvRhENS8qBwrSFZ8klYy_OluPUe322nZ3mB_Sc9pzpjLZtYau2IA2-1m47H5ZqWM8Fv5JY8VLmu7Q3U359a6fF0mzwoZ81xK-zHmgQcI1qcpwu_Y">
            <a:extLst>
              <a:ext uri="{FF2B5EF4-FFF2-40B4-BE49-F238E27FC236}">
                <a16:creationId xmlns:a16="http://schemas.microsoft.com/office/drawing/2014/main" id="{8811B93F-B564-9D44-A092-3644823BA3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1512" y="428626"/>
            <a:ext cx="5400394" cy="28892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6.googleusercontent.com/6FhISIwES2ix3RzXfv8BqPS8wXHY_0u4FeEx4CSOATzRYYSM4ut4b-Kn-78bgj5DeRFPm8SUrcRFaBD-OILCfVusCIf8Uf_-66VhxYqHRIScPNCANIPXdA0IJ3lDYGeMtXYO5jST">
            <a:extLst>
              <a:ext uri="{FF2B5EF4-FFF2-40B4-BE49-F238E27FC236}">
                <a16:creationId xmlns:a16="http://schemas.microsoft.com/office/drawing/2014/main" id="{2E407EE7-04AC-6840-B6AF-35979952A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813" y="3317837"/>
            <a:ext cx="4572745"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37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4A13-2CF6-D94F-94FD-E9C3DBA70CDE}"/>
              </a:ext>
            </a:extLst>
          </p:cNvPr>
          <p:cNvSpPr>
            <a:spLocks noGrp="1"/>
          </p:cNvSpPr>
          <p:nvPr>
            <p:ph type="title"/>
          </p:nvPr>
        </p:nvSpPr>
        <p:spPr/>
        <p:txBody>
          <a:bodyPr/>
          <a:lstStyle/>
          <a:p>
            <a:r>
              <a:rPr lang="en-US" dirty="0"/>
              <a:t>Transducers along a scan line</a:t>
            </a:r>
          </a:p>
        </p:txBody>
      </p:sp>
      <p:sp>
        <p:nvSpPr>
          <p:cNvPr id="3" name="Content Placeholder 2">
            <a:extLst>
              <a:ext uri="{FF2B5EF4-FFF2-40B4-BE49-F238E27FC236}">
                <a16:creationId xmlns:a16="http://schemas.microsoft.com/office/drawing/2014/main" id="{6205F325-CDBF-E24E-8055-084E63B44C2F}"/>
              </a:ext>
            </a:extLst>
          </p:cNvPr>
          <p:cNvSpPr>
            <a:spLocks noGrp="1"/>
          </p:cNvSpPr>
          <p:nvPr>
            <p:ph idx="1"/>
          </p:nvPr>
        </p:nvSpPr>
        <p:spPr/>
        <p:txBody>
          <a:bodyPr/>
          <a:lstStyle/>
          <a:p>
            <a:r>
              <a:rPr lang="en-US" dirty="0"/>
              <a:t>The reflections of the waves off the structures produced then create the image</a:t>
            </a:r>
          </a:p>
          <a:p>
            <a:pPr lvl="1"/>
            <a:r>
              <a:rPr lang="en-US" dirty="0"/>
              <a:t>Measuring the amplitude of the sound signal and the time of each echo’s return</a:t>
            </a:r>
          </a:p>
          <a:p>
            <a:pPr lvl="1"/>
            <a:r>
              <a:rPr lang="en-US" dirty="0"/>
              <a:t>The transducers focus along a scan line.</a:t>
            </a:r>
          </a:p>
          <a:p>
            <a:pPr marL="228600" lvl="1" indent="0">
              <a:buNone/>
            </a:pPr>
            <a:r>
              <a:rPr lang="en-US" dirty="0"/>
              <a:t>The waves reflect off any object they encounter</a:t>
            </a:r>
          </a:p>
          <a:p>
            <a:pPr marL="228600" lvl="1" indent="0">
              <a:buNone/>
            </a:pPr>
            <a:r>
              <a:rPr lang="en-US" dirty="0"/>
              <a:t>Then new waves are transmitted along the scan line</a:t>
            </a:r>
          </a:p>
          <a:p>
            <a:pPr marL="228600" lvl="1" indent="0">
              <a:buNone/>
            </a:pPr>
            <a:r>
              <a:rPr lang="en-US" dirty="0"/>
              <a:t>Every point is measured along the region desired</a:t>
            </a:r>
          </a:p>
          <a:p>
            <a:pPr marL="228600" lvl="1" indent="0">
              <a:buNone/>
            </a:pPr>
            <a:r>
              <a:rPr lang="en-US" dirty="0"/>
              <a:t>and added to construct the image.  </a:t>
            </a:r>
          </a:p>
          <a:p>
            <a:pPr marL="228600" lvl="1" indent="0">
              <a:buNone/>
            </a:pPr>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F843F218-D832-5E48-9B30-F5CB8BBB9A71}"/>
              </a:ext>
            </a:extLst>
          </p:cNvPr>
          <p:cNvPicPr>
            <a:picLocks noChangeAspect="1"/>
          </p:cNvPicPr>
          <p:nvPr/>
        </p:nvPicPr>
        <p:blipFill>
          <a:blip r:embed="rId2"/>
          <a:stretch>
            <a:fillRect/>
          </a:stretch>
        </p:blipFill>
        <p:spPr>
          <a:xfrm>
            <a:off x="6879527" y="3763112"/>
            <a:ext cx="3752850" cy="2461547"/>
          </a:xfrm>
          <a:prstGeom prst="rect">
            <a:avLst/>
          </a:prstGeom>
        </p:spPr>
      </p:pic>
    </p:spTree>
    <p:extLst>
      <p:ext uri="{BB962C8B-B14F-4D97-AF65-F5344CB8AC3E}">
        <p14:creationId xmlns:p14="http://schemas.microsoft.com/office/powerpoint/2010/main" val="113129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D62E-267E-D849-9CB3-6E858C67C9A2}"/>
              </a:ext>
            </a:extLst>
          </p:cNvPr>
          <p:cNvSpPr>
            <a:spLocks noGrp="1"/>
          </p:cNvSpPr>
          <p:nvPr>
            <p:ph type="title"/>
          </p:nvPr>
        </p:nvSpPr>
        <p:spPr/>
        <p:txBody>
          <a:bodyPr/>
          <a:lstStyle/>
          <a:p>
            <a:r>
              <a:rPr lang="en-US" dirty="0"/>
              <a:t>Beamforming</a:t>
            </a:r>
          </a:p>
        </p:txBody>
      </p:sp>
      <p:sp>
        <p:nvSpPr>
          <p:cNvPr id="3" name="Content Placeholder 2">
            <a:extLst>
              <a:ext uri="{FF2B5EF4-FFF2-40B4-BE49-F238E27FC236}">
                <a16:creationId xmlns:a16="http://schemas.microsoft.com/office/drawing/2014/main" id="{EA42B07D-AEE0-0141-AC7F-6AE313F3A83A}"/>
              </a:ext>
            </a:extLst>
          </p:cNvPr>
          <p:cNvSpPr>
            <a:spLocks noGrp="1"/>
          </p:cNvSpPr>
          <p:nvPr>
            <p:ph idx="1"/>
          </p:nvPr>
        </p:nvSpPr>
        <p:spPr>
          <a:xfrm>
            <a:off x="2231136" y="2638044"/>
            <a:ext cx="7729728" cy="3101983"/>
          </a:xfrm>
        </p:spPr>
        <p:txBody>
          <a:bodyPr/>
          <a:lstStyle/>
          <a:p>
            <a:r>
              <a:rPr lang="en-US" dirty="0"/>
              <a:t>The process of steering and focusing the sound beam </a:t>
            </a:r>
          </a:p>
          <a:p>
            <a:endParaRPr lang="en-US" dirty="0"/>
          </a:p>
        </p:txBody>
      </p:sp>
      <p:pic>
        <p:nvPicPr>
          <p:cNvPr id="5124" name="Picture 4" descr="https://lh4.googleusercontent.com/3tiJOad_dP97LDPoBOIInqZZlcPhIuawrOca3XhNuzJKSn_D28BsRxd_iMKaxXaO1PQgMYWhaXwn1lwNQb7pSTeO6ot9M2AAMuMICd1-xsuuVacOHQzpyx7dNKNb5Q5wjhhWeQCA">
            <a:extLst>
              <a:ext uri="{FF2B5EF4-FFF2-40B4-BE49-F238E27FC236}">
                <a16:creationId xmlns:a16="http://schemas.microsoft.com/office/drawing/2014/main" id="{CE945F02-4E9E-6B4E-874A-47FD328EF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395" y="3530278"/>
            <a:ext cx="4811210" cy="245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3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0CEC0BF-7471-6E4B-BFC6-11A5F1E37D56}"/>
              </a:ext>
            </a:extLst>
          </p:cNvPr>
          <p:cNvPicPr>
            <a:picLocks noGrp="1" noChangeAspect="1"/>
          </p:cNvPicPr>
          <p:nvPr>
            <p:ph idx="1"/>
          </p:nvPr>
        </p:nvPicPr>
        <p:blipFill>
          <a:blip r:embed="rId2"/>
          <a:stretch>
            <a:fillRect/>
          </a:stretch>
        </p:blipFill>
        <p:spPr>
          <a:xfrm>
            <a:off x="1856544" y="1180618"/>
            <a:ext cx="6780219" cy="4420886"/>
          </a:xfrm>
        </p:spPr>
      </p:pic>
    </p:spTree>
    <p:extLst>
      <p:ext uri="{BB962C8B-B14F-4D97-AF65-F5344CB8AC3E}">
        <p14:creationId xmlns:p14="http://schemas.microsoft.com/office/powerpoint/2010/main" val="218953290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34614</TotalTime>
  <Words>472</Words>
  <Application>Microsoft Macintosh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Gill Sans MT</vt:lpstr>
      <vt:lpstr>Parcel</vt:lpstr>
      <vt:lpstr>Ultrasonic imaging in 3-d</vt:lpstr>
      <vt:lpstr>What is ultrasonic Imaging used for</vt:lpstr>
      <vt:lpstr>How does it work?</vt:lpstr>
      <vt:lpstr>The Transducer</vt:lpstr>
      <vt:lpstr>PowerPoint Presentation</vt:lpstr>
      <vt:lpstr>PowerPoint Presentation</vt:lpstr>
      <vt:lpstr>Transducers along a scan line</vt:lpstr>
      <vt:lpstr>Beamforming</vt:lpstr>
      <vt:lpstr>PowerPoint Presentation</vt:lpstr>
      <vt:lpstr>PowerPoint Presentation</vt:lpstr>
      <vt:lpstr>2D imaging vs. 3D imaging</vt:lpstr>
      <vt:lpstr>Time of flight</vt:lpstr>
      <vt:lpstr>PowerPoint Presentation</vt:lpstr>
      <vt:lpstr>Works cited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Ultrasonic imaging in 3-d</dc:title>
  <dc:creator>Microsoft Office User</dc:creator>
  <cp:lastModifiedBy>Microsoft Office User</cp:lastModifiedBy>
  <cp:revision>24</cp:revision>
  <dcterms:created xsi:type="dcterms:W3CDTF">2018-11-16T16:38:22Z</dcterms:created>
  <dcterms:modified xsi:type="dcterms:W3CDTF">2018-12-10T17:33:21Z</dcterms:modified>
</cp:coreProperties>
</file>