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256" r:id="rId2"/>
    <p:sldId id="262" r:id="rId3"/>
    <p:sldId id="263" r:id="rId4"/>
    <p:sldId id="259" r:id="rId5"/>
    <p:sldId id="260" r:id="rId6"/>
    <p:sldId id="271" r:id="rId7"/>
    <p:sldId id="272" r:id="rId8"/>
    <p:sldId id="266" r:id="rId9"/>
    <p:sldId id="273" r:id="rId10"/>
    <p:sldId id="267" r:id="rId11"/>
    <p:sldId id="268" r:id="rId12"/>
    <p:sldId id="269" r:id="rId13"/>
    <p:sldId id="270" r:id="rId14"/>
    <p:sldId id="261" r:id="rId15"/>
    <p:sldId id="274" r:id="rId16"/>
    <p:sldId id="275" r:id="rId17"/>
    <p:sldId id="279" r:id="rId18"/>
    <p:sldId id="276" r:id="rId19"/>
    <p:sldId id="277" r:id="rId20"/>
    <p:sldId id="278"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10" r:id="rId48"/>
    <p:sldId id="306" r:id="rId49"/>
    <p:sldId id="307" r:id="rId50"/>
    <p:sldId id="308" r:id="rId51"/>
    <p:sldId id="309" r:id="rId52"/>
    <p:sldId id="311" r:id="rId53"/>
    <p:sldId id="312" r:id="rId54"/>
    <p:sldId id="313" r:id="rId55"/>
    <p:sldId id="317" r:id="rId56"/>
    <p:sldId id="318" r:id="rId57"/>
    <p:sldId id="315" r:id="rId58"/>
    <p:sldId id="316" r:id="rId59"/>
    <p:sldId id="314" r:id="rId60"/>
    <p:sldId id="322" r:id="rId61"/>
    <p:sldId id="323" r:id="rId62"/>
    <p:sldId id="324" r:id="rId63"/>
    <p:sldId id="325" r:id="rId64"/>
    <p:sldId id="326" r:id="rId65"/>
    <p:sldId id="327" r:id="rId66"/>
    <p:sldId id="329" r:id="rId67"/>
    <p:sldId id="330" r:id="rId68"/>
    <p:sldId id="331" r:id="rId69"/>
    <p:sldId id="332" r:id="rId70"/>
    <p:sldId id="333"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38" autoAdjust="0"/>
  </p:normalViewPr>
  <p:slideViewPr>
    <p:cSldViewPr>
      <p:cViewPr varScale="1">
        <p:scale>
          <a:sx n="73" d="100"/>
          <a:sy n="73" d="100"/>
        </p:scale>
        <p:origin x="108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4.wmf"/><Relationship Id="rId4" Type="http://schemas.openxmlformats.org/officeDocument/2006/relationships/image" Target="../media/image2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BC7BBD1-87FA-4F18-B24E-FEFE68C48745}" type="datetimeFigureOut">
              <a:rPr lang="en-US"/>
              <a:pPr>
                <a:defRPr/>
              </a:pPr>
              <a:t>5/19/2014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8A3B8A8-D30E-4146-9979-9A421CF1755A}" type="slidenum">
              <a:rPr lang="en-US" altLang="en-US"/>
              <a:pPr/>
              <a:t>‹#›</a:t>
            </a:fld>
            <a:endParaRPr lang="en-US" altLang="en-US"/>
          </a:p>
        </p:txBody>
      </p:sp>
    </p:spTree>
    <p:extLst>
      <p:ext uri="{BB962C8B-B14F-4D97-AF65-F5344CB8AC3E}">
        <p14:creationId xmlns:p14="http://schemas.microsoft.com/office/powerpoint/2010/main" val="10679193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44388"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BB2794E-DC8E-45BA-90E3-5B8C31D4ED57}"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val="1684680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45412"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DE130C9-614F-4404-BC46-A4096DD3046E}"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2457485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678CCBA-E164-4B19-8663-EF7B31162B90}"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936FE5F-0F57-4734-9BA3-ADAEA57B6C0F}" type="slidenum">
              <a:rPr lang="en-US" altLang="en-US"/>
              <a:pPr/>
              <a:t>‹#›</a:t>
            </a:fld>
            <a:endParaRPr lang="en-US" altLang="en-US"/>
          </a:p>
        </p:txBody>
      </p:sp>
    </p:spTree>
    <p:extLst>
      <p:ext uri="{BB962C8B-B14F-4D97-AF65-F5344CB8AC3E}">
        <p14:creationId xmlns:p14="http://schemas.microsoft.com/office/powerpoint/2010/main" val="232741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0A0A663-E05F-410A-8A36-EF5A44CB49C9}"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EFE497C-C32A-4295-A1B7-5127615A2B21}" type="slidenum">
              <a:rPr lang="en-US" altLang="en-US"/>
              <a:pPr/>
              <a:t>‹#›</a:t>
            </a:fld>
            <a:endParaRPr lang="en-US" altLang="en-US"/>
          </a:p>
        </p:txBody>
      </p:sp>
    </p:spTree>
    <p:extLst>
      <p:ext uri="{BB962C8B-B14F-4D97-AF65-F5344CB8AC3E}">
        <p14:creationId xmlns:p14="http://schemas.microsoft.com/office/powerpoint/2010/main" val="159599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43C0B47-C377-4812-AE31-2EBC92B4234A}"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495219E-4BA6-479C-8E19-D66A9C641832}" type="slidenum">
              <a:rPr lang="en-US" altLang="en-US"/>
              <a:pPr/>
              <a:t>‹#›</a:t>
            </a:fld>
            <a:endParaRPr lang="en-US" altLang="en-US"/>
          </a:p>
        </p:txBody>
      </p:sp>
    </p:spTree>
    <p:extLst>
      <p:ext uri="{BB962C8B-B14F-4D97-AF65-F5344CB8AC3E}">
        <p14:creationId xmlns:p14="http://schemas.microsoft.com/office/powerpoint/2010/main" val="2588827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EFBEF2-9E5F-4F96-ADB9-980ECF2C10E0}"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618790D-8706-40E6-989E-B4C9B51E54FC}" type="slidenum">
              <a:rPr lang="en-US" altLang="en-US"/>
              <a:pPr/>
              <a:t>‹#›</a:t>
            </a:fld>
            <a:endParaRPr lang="en-US" altLang="en-US"/>
          </a:p>
        </p:txBody>
      </p:sp>
    </p:spTree>
    <p:extLst>
      <p:ext uri="{BB962C8B-B14F-4D97-AF65-F5344CB8AC3E}">
        <p14:creationId xmlns:p14="http://schemas.microsoft.com/office/powerpoint/2010/main" val="709048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EA4AC8F-84CB-4D25-BD99-8FB10690D61D}"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F81BE4C-1B9E-45A2-BB44-3046254350C6}" type="slidenum">
              <a:rPr lang="en-US" altLang="en-US"/>
              <a:pPr/>
              <a:t>‹#›</a:t>
            </a:fld>
            <a:endParaRPr lang="en-US" altLang="en-US"/>
          </a:p>
        </p:txBody>
      </p:sp>
    </p:spTree>
    <p:extLst>
      <p:ext uri="{BB962C8B-B14F-4D97-AF65-F5344CB8AC3E}">
        <p14:creationId xmlns:p14="http://schemas.microsoft.com/office/powerpoint/2010/main" val="2732069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8911576-A30E-4E5A-8646-FF5A47187E88}"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EF83D77-6324-4C96-907C-03CC7C4343CB}" type="slidenum">
              <a:rPr lang="en-US" altLang="en-US"/>
              <a:pPr/>
              <a:t>‹#›</a:t>
            </a:fld>
            <a:endParaRPr lang="en-US" altLang="en-US"/>
          </a:p>
        </p:txBody>
      </p:sp>
    </p:spTree>
    <p:extLst>
      <p:ext uri="{BB962C8B-B14F-4D97-AF65-F5344CB8AC3E}">
        <p14:creationId xmlns:p14="http://schemas.microsoft.com/office/powerpoint/2010/main" val="2456186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3ACABDB-246B-4761-B49D-AC3AA6982EA0}" type="datetime1">
              <a:rPr lang="en-US"/>
              <a:pPr>
                <a:defRPr/>
              </a:pPr>
              <a:t>5/19/2014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1C1E236-BCDB-4727-97DD-23491031D449}" type="slidenum">
              <a:rPr lang="en-US" altLang="en-US"/>
              <a:pPr/>
              <a:t>‹#›</a:t>
            </a:fld>
            <a:endParaRPr lang="en-US" altLang="en-US"/>
          </a:p>
        </p:txBody>
      </p:sp>
    </p:spTree>
    <p:extLst>
      <p:ext uri="{BB962C8B-B14F-4D97-AF65-F5344CB8AC3E}">
        <p14:creationId xmlns:p14="http://schemas.microsoft.com/office/powerpoint/2010/main" val="11742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E1AE0D5-9346-41F1-8AEA-B513353E67AF}" type="datetime1">
              <a:rPr lang="en-US"/>
              <a:pPr>
                <a:defRPr/>
              </a:pPr>
              <a:t>5/19/2014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0DA5324-006A-44F1-B12B-345902484784}" type="slidenum">
              <a:rPr lang="en-US" altLang="en-US"/>
              <a:pPr/>
              <a:t>‹#›</a:t>
            </a:fld>
            <a:endParaRPr lang="en-US" altLang="en-US"/>
          </a:p>
        </p:txBody>
      </p:sp>
    </p:spTree>
    <p:extLst>
      <p:ext uri="{BB962C8B-B14F-4D97-AF65-F5344CB8AC3E}">
        <p14:creationId xmlns:p14="http://schemas.microsoft.com/office/powerpoint/2010/main" val="2283742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868E9ED-6950-48A6-9086-2919D0183206}" type="datetime1">
              <a:rPr lang="en-US"/>
              <a:pPr>
                <a:defRPr/>
              </a:pPr>
              <a:t>5/19/2014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6249C39-B685-4C89-AC67-FCB9646636F6}" type="slidenum">
              <a:rPr lang="en-US" altLang="en-US"/>
              <a:pPr/>
              <a:t>‹#›</a:t>
            </a:fld>
            <a:endParaRPr lang="en-US" altLang="en-US"/>
          </a:p>
        </p:txBody>
      </p:sp>
    </p:spTree>
    <p:extLst>
      <p:ext uri="{BB962C8B-B14F-4D97-AF65-F5344CB8AC3E}">
        <p14:creationId xmlns:p14="http://schemas.microsoft.com/office/powerpoint/2010/main" val="4540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F40B30-FF80-41CD-BB3C-F7AEEFB33099}"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6F7CDCF-A112-4509-BDCD-2FB69C777079}" type="slidenum">
              <a:rPr lang="en-US" altLang="en-US"/>
              <a:pPr/>
              <a:t>‹#›</a:t>
            </a:fld>
            <a:endParaRPr lang="en-US" altLang="en-US"/>
          </a:p>
        </p:txBody>
      </p:sp>
    </p:spTree>
    <p:extLst>
      <p:ext uri="{BB962C8B-B14F-4D97-AF65-F5344CB8AC3E}">
        <p14:creationId xmlns:p14="http://schemas.microsoft.com/office/powerpoint/2010/main" val="385641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671C8A-8A7C-44A5-B123-22B53275DFBE}"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C42A354-60C1-4859-A1BA-F2D6E037B093}" type="slidenum">
              <a:rPr lang="en-US" altLang="en-US"/>
              <a:pPr/>
              <a:t>‹#›</a:t>
            </a:fld>
            <a:endParaRPr lang="en-US" altLang="en-US"/>
          </a:p>
        </p:txBody>
      </p:sp>
    </p:spTree>
    <p:extLst>
      <p:ext uri="{BB962C8B-B14F-4D97-AF65-F5344CB8AC3E}">
        <p14:creationId xmlns:p14="http://schemas.microsoft.com/office/powerpoint/2010/main" val="57803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600B6F7-5E8D-4B6F-83E2-0BD72E732784}" type="datetime1">
              <a:rPr lang="en-US"/>
              <a:pPr>
                <a:defRPr/>
              </a:pPr>
              <a:t>5/19/2014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D0EC565E-DDBD-44C7-8AEB-CD704D8B7B4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File:BandDiagramSolarCell-en.gi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File:Solar_cell_equivalent_circuit.svg" TargetMode="External"/><Relationship Id="rId2" Type="http://schemas.openxmlformats.org/officeDocument/2006/relationships/hyperlink" Target="http://en.wikipedia.org/w/index.php?title=Theory_of_solar_cell&amp;action=edit&amp;section=6" TargetMode="Externa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en.wikipedia.org/wiki/File:Photovoltaic_cell.svg" TargetMode="Externa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en.wikipedia.org/wiki/File:I-V_Curve_T.png"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n.wikipedia.org/wiki/File:Feedwater-heating.png"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en.wikipedia.org/wiki/File:I-V_Curve_RS.PN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en.wikipedia.org/wiki/File:I-V_Curve_RSH.PNG"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en.wikipedia.org/wiki/File:I-V_Curve_J0.PNG"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en.wikipedia.org/wiki/File:I-V_Curve_n.PNG"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en.wikipedia.org/wiki/Electrical_power_transmission" TargetMode="External"/><Relationship Id="rId13" Type="http://schemas.openxmlformats.org/officeDocument/2006/relationships/hyperlink" Target="http://en.wikipedia.org/wiki/Combustion" TargetMode="External"/><Relationship Id="rId18" Type="http://schemas.openxmlformats.org/officeDocument/2006/relationships/hyperlink" Target="http://en.wikipedia.org/wiki/Air_preheater" TargetMode="External"/><Relationship Id="rId26" Type="http://schemas.openxmlformats.org/officeDocument/2006/relationships/hyperlink" Target="http://en.wikipedia.org/wiki/File:PowerStation2.svg" TargetMode="External"/><Relationship Id="rId3" Type="http://schemas.openxmlformats.org/officeDocument/2006/relationships/hyperlink" Target="http://en.wikipedia.org/wiki/Control_valve" TargetMode="External"/><Relationship Id="rId21" Type="http://schemas.openxmlformats.org/officeDocument/2006/relationships/hyperlink" Target="http://en.wikipedia.org/wiki/Electrostatic_precipitator" TargetMode="External"/><Relationship Id="rId7" Type="http://schemas.openxmlformats.org/officeDocument/2006/relationships/hyperlink" Target="http://en.wikipedia.org/wiki/Centrifugal_fan" TargetMode="External"/><Relationship Id="rId12" Type="http://schemas.openxmlformats.org/officeDocument/2006/relationships/hyperlink" Target="http://en.wikipedia.org/wiki/Feedwater_heater" TargetMode="External"/><Relationship Id="rId17" Type="http://schemas.openxmlformats.org/officeDocument/2006/relationships/hyperlink" Target="http://en.wikipedia.org/wiki/Economiser" TargetMode="External"/><Relationship Id="rId25" Type="http://schemas.openxmlformats.org/officeDocument/2006/relationships/hyperlink" Target="http://en.wikipedia.org/wiki/Flue_gas_stack" TargetMode="External"/><Relationship Id="rId2" Type="http://schemas.openxmlformats.org/officeDocument/2006/relationships/hyperlink" Target="http://en.wikipedia.org/wiki/Cooling_tower" TargetMode="External"/><Relationship Id="rId16" Type="http://schemas.openxmlformats.org/officeDocument/2006/relationships/hyperlink" Target="http://en.wikipedia.org/wiki/Conveyor" TargetMode="External"/><Relationship Id="rId20" Type="http://schemas.openxmlformats.org/officeDocument/2006/relationships/hyperlink" Target="http://en.wikipedia.org/wiki/Pulverizer" TargetMode="External"/><Relationship Id="rId1" Type="http://schemas.openxmlformats.org/officeDocument/2006/relationships/slideLayout" Target="../slideLayouts/slideLayout2.xml"/><Relationship Id="rId6" Type="http://schemas.openxmlformats.org/officeDocument/2006/relationships/hyperlink" Target="http://en.wikipedia.org/wiki/Steam_turbine" TargetMode="External"/><Relationship Id="rId11" Type="http://schemas.openxmlformats.org/officeDocument/2006/relationships/hyperlink" Target="http://en.wikipedia.org/wiki/Transformer" TargetMode="External"/><Relationship Id="rId24" Type="http://schemas.openxmlformats.org/officeDocument/2006/relationships/hyperlink" Target="http://en.wikipedia.org/wiki/Bottom_ash" TargetMode="External"/><Relationship Id="rId5" Type="http://schemas.openxmlformats.org/officeDocument/2006/relationships/hyperlink" Target="http://en.wikipedia.org/wiki/Cooling_tower_system" TargetMode="External"/><Relationship Id="rId15" Type="http://schemas.openxmlformats.org/officeDocument/2006/relationships/hyperlink" Target="http://en.wikipedia.org/wiki/Coal" TargetMode="External"/><Relationship Id="rId23" Type="http://schemas.openxmlformats.org/officeDocument/2006/relationships/hyperlink" Target="http://en.wikipedia.org/wiki/Steam_drum" TargetMode="External"/><Relationship Id="rId28" Type="http://schemas.openxmlformats.org/officeDocument/2006/relationships/image" Target="../media/image3.png"/><Relationship Id="rId10" Type="http://schemas.openxmlformats.org/officeDocument/2006/relationships/hyperlink" Target="http://en.wikipedia.org/wiki/Deaerator" TargetMode="External"/><Relationship Id="rId19" Type="http://schemas.openxmlformats.org/officeDocument/2006/relationships/hyperlink" Target="http://en.wikipedia.org/wiki/Condensate_pump" TargetMode="External"/><Relationship Id="rId4" Type="http://schemas.openxmlformats.org/officeDocument/2006/relationships/hyperlink" Target="http://en.wikipedia.org/wiki/Superheater" TargetMode="External"/><Relationship Id="rId9" Type="http://schemas.openxmlformats.org/officeDocument/2006/relationships/hyperlink" Target="http://en.wikipedia.org/wiki/Three-phase" TargetMode="External"/><Relationship Id="rId14" Type="http://schemas.openxmlformats.org/officeDocument/2006/relationships/hyperlink" Target="http://en.wikipedia.org/wiki/Electrical_generator" TargetMode="External"/><Relationship Id="rId22" Type="http://schemas.openxmlformats.org/officeDocument/2006/relationships/hyperlink" Target="http://en.wikipedia.org/wiki/Surface_condenser" TargetMode="External"/><Relationship Id="rId27" Type="http://schemas.openxmlformats.org/officeDocument/2006/relationships/image" Target="../media/image2.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4.wmf"/><Relationship Id="rId4" Type="http://schemas.openxmlformats.org/officeDocument/2006/relationships/oleObject" Target="../embeddings/oleObject2.bin"/></Relationships>
</file>

<file path=ppt/slides/_rels/slide58.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26.wmf"/><Relationship Id="rId5" Type="http://schemas.openxmlformats.org/officeDocument/2006/relationships/oleObject" Target="../embeddings/oleObject4.bin"/><Relationship Id="rId10" Type="http://schemas.openxmlformats.org/officeDocument/2006/relationships/image" Target="../media/image28.wmf"/><Relationship Id="rId4" Type="http://schemas.openxmlformats.org/officeDocument/2006/relationships/image" Target="../media/image24.wmf"/><Relationship Id="rId9" Type="http://schemas.openxmlformats.org/officeDocument/2006/relationships/oleObject" Target="../embeddings/oleObject6.bin"/></Relationships>
</file>

<file path=ppt/slides/_rels/slide5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hyperlink" Target="http://en.wikipedia.org/wiki/File:Us_pv_annual_may2004.jpg"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hyperlink" Target="http://en.wikipedia.org/wiki/File:EU-Glob_opta_presentation.png"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hyperlink" Target="http://en.wikipedia.org/wiki/File:Seasons.too.png"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1.bin"/><Relationship Id="rId4" Type="http://schemas.openxmlformats.org/officeDocument/2006/relationships/image" Target="../media/image5.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1066800" y="762000"/>
            <a:ext cx="7391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cs typeface="Arial" panose="020B0604020202020204" pitchFamily="34" charset="0"/>
              </a:rPr>
              <a:t>               </a:t>
            </a:r>
          </a:p>
          <a:p>
            <a:pPr algn="ctr" eaLnBrk="1" hangingPunct="1"/>
            <a:r>
              <a:rPr lang="en-US" altLang="en-US" sz="2400" b="1">
                <a:cs typeface="Arial" panose="020B0604020202020204" pitchFamily="34" charset="0"/>
              </a:rPr>
              <a:t/>
            </a:r>
            <a:br>
              <a:rPr lang="en-US" altLang="en-US" sz="2400" b="1">
                <a:cs typeface="Arial" panose="020B0604020202020204" pitchFamily="34" charset="0"/>
              </a:rPr>
            </a:br>
            <a:r>
              <a:rPr lang="en-US" altLang="en-US" sz="4800" b="1">
                <a:solidFill>
                  <a:schemeClr val="tx2"/>
                </a:solidFill>
                <a:cs typeface="Arial" panose="020B0604020202020204" pitchFamily="34" charset="0"/>
              </a:rPr>
              <a:t>Green Power Generation</a:t>
            </a:r>
          </a:p>
          <a:p>
            <a:pPr algn="ctr" eaLnBrk="1" hangingPunct="1"/>
            <a:r>
              <a:rPr lang="en-US" altLang="en-US" sz="4800" b="1">
                <a:solidFill>
                  <a:srgbClr val="FF0000"/>
                </a:solidFill>
                <a:cs typeface="Arial" panose="020B0604020202020204" pitchFamily="34" charset="0"/>
              </a:rPr>
              <a:t>Lecture 1</a:t>
            </a:r>
          </a:p>
          <a:p>
            <a:pPr algn="ctr" eaLnBrk="1" hangingPunct="1"/>
            <a:r>
              <a:rPr lang="en-US" altLang="en-US" sz="4800" b="1">
                <a:solidFill>
                  <a:srgbClr val="FF0000"/>
                </a:solidFill>
                <a:cs typeface="Arial" panose="020B0604020202020204" pitchFamily="34" charset="0"/>
              </a:rPr>
              <a:t>Introduction</a:t>
            </a:r>
          </a:p>
        </p:txBody>
      </p:sp>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67449CE-A276-447A-98BD-618B6F82DB61}" type="slidenum">
              <a:rPr lang="en-US" altLang="en-US">
                <a:solidFill>
                  <a:srgbClr val="898989"/>
                </a:solidFill>
                <a:latin typeface="Calibri" panose="020F0502020204030204" pitchFamily="34" charset="0"/>
              </a:rPr>
              <a:pPr eaLnBrk="1" hangingPunct="1"/>
              <a:t>1</a:t>
            </a:fld>
            <a:endParaRPr lang="en-US" altLang="en-US">
              <a:solidFill>
                <a:srgbClr val="898989"/>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AE0FE30-9FC8-42C0-9043-CA63BBFDA191}" type="slidenum">
              <a:rPr lang="en-US" altLang="en-US">
                <a:solidFill>
                  <a:srgbClr val="898989"/>
                </a:solidFill>
                <a:latin typeface="Calibri" panose="020F0502020204030204" pitchFamily="34" charset="0"/>
              </a:rPr>
              <a:pPr eaLnBrk="1" hangingPunct="1"/>
              <a:t>10</a:t>
            </a:fld>
            <a:endParaRPr lang="en-US" altLang="en-US">
              <a:solidFill>
                <a:srgbClr val="898989"/>
              </a:solidFill>
              <a:latin typeface="Calibri" panose="020F0502020204030204" pitchFamily="34" charset="0"/>
            </a:endParaRPr>
          </a:p>
        </p:txBody>
      </p:sp>
      <p:sp>
        <p:nvSpPr>
          <p:cNvPr id="2" name="TextBox 1"/>
          <p:cNvSpPr txBox="1"/>
          <p:nvPr/>
        </p:nvSpPr>
        <p:spPr>
          <a:xfrm>
            <a:off x="457200" y="304800"/>
            <a:ext cx="8001000" cy="5262979"/>
          </a:xfrm>
          <a:prstGeom prst="rect">
            <a:avLst/>
          </a:prstGeom>
          <a:noFill/>
        </p:spPr>
        <p:txBody>
          <a:bodyPr>
            <a:spAutoFit/>
          </a:bodyPr>
          <a:lstStyle/>
          <a:p>
            <a:pPr>
              <a:defRPr/>
            </a:pPr>
            <a:r>
              <a:rPr lang="en-US" sz="2400" b="1" dirty="0" smtClean="0">
                <a:latin typeface="Arial" charset="0"/>
              </a:rPr>
              <a:t>Simple </a:t>
            </a:r>
            <a:r>
              <a:rPr lang="en-US" sz="2400" b="1" dirty="0">
                <a:latin typeface="Arial" charset="0"/>
              </a:rPr>
              <a:t>explanation</a:t>
            </a:r>
            <a:endParaRPr lang="en-US" sz="2400" dirty="0">
              <a:latin typeface="Arial" charset="0"/>
            </a:endParaRPr>
          </a:p>
          <a:p>
            <a:pPr marL="457200" indent="-457200">
              <a:buFont typeface="Arial" pitchFamily="34" charset="0"/>
              <a:buChar char="•"/>
              <a:defRPr/>
            </a:pPr>
            <a:r>
              <a:rPr lang="en-US" sz="2400" b="1" dirty="0">
                <a:latin typeface="Arial" charset="0"/>
              </a:rPr>
              <a:t>Photons in sunlight hit the solar panel and are absorbed by semiconducting materials, such as silicon</a:t>
            </a:r>
          </a:p>
          <a:p>
            <a:pPr marL="457200" indent="-457200">
              <a:buFont typeface="Arial" pitchFamily="34" charset="0"/>
              <a:buChar char="•"/>
              <a:defRPr/>
            </a:pPr>
            <a:r>
              <a:rPr lang="en-US" sz="2400" b="1" dirty="0">
                <a:latin typeface="Arial" charset="0"/>
              </a:rPr>
              <a:t>Electrons (negatively charged) are knocked loose from their atoms, allowing them to flow through the material to produce electricity </a:t>
            </a:r>
          </a:p>
          <a:p>
            <a:pPr marL="457200" indent="-457200">
              <a:buFont typeface="Arial" pitchFamily="34" charset="0"/>
              <a:buChar char="•"/>
              <a:defRPr/>
            </a:pPr>
            <a:r>
              <a:rPr lang="en-US" sz="2400" b="1" dirty="0">
                <a:latin typeface="Arial" charset="0"/>
              </a:rPr>
              <a:t>Due to the special composition of solar cells, the electrons are only allowed to move in a single direction</a:t>
            </a:r>
          </a:p>
          <a:p>
            <a:pPr marL="457200" indent="-457200">
              <a:buFont typeface="Arial" pitchFamily="34" charset="0"/>
              <a:buChar char="•"/>
              <a:defRPr/>
            </a:pPr>
            <a:r>
              <a:rPr lang="en-US" sz="2400" b="1" dirty="0">
                <a:latin typeface="Arial" charset="0"/>
              </a:rPr>
              <a:t>An array of solar cells converts solar energy into a usable amount of direct current (DC) electricity</a:t>
            </a:r>
          </a:p>
          <a:p>
            <a:pPr marL="457200" indent="-457200">
              <a:buFont typeface="Arial" pitchFamily="34" charset="0"/>
              <a:buChar char="•"/>
              <a:defRPr/>
            </a:pPr>
            <a:r>
              <a:rPr lang="en-US" sz="2400" b="1" dirty="0">
                <a:latin typeface="Arial" charset="0"/>
              </a:rPr>
              <a:t>In order to work on a </a:t>
            </a:r>
            <a:r>
              <a:rPr lang="en-US" sz="2400" b="1" dirty="0" smtClean="0">
                <a:latin typeface="Arial" charset="0"/>
              </a:rPr>
              <a:t>AC power </a:t>
            </a:r>
            <a:r>
              <a:rPr lang="en-US" sz="2400" b="1" dirty="0">
                <a:latin typeface="Arial" charset="0"/>
              </a:rPr>
              <a:t>line, must drive an </a:t>
            </a:r>
            <a:r>
              <a:rPr lang="en-US" sz="2400" b="1" dirty="0" smtClean="0">
                <a:latin typeface="Arial" charset="0"/>
              </a:rPr>
              <a:t>power oscillator (called an inverter)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FC4EAC3-EECC-4C60-AF46-A5D28A643A6D}" type="slidenum">
              <a:rPr lang="en-US" altLang="en-US">
                <a:solidFill>
                  <a:srgbClr val="898989"/>
                </a:solidFill>
                <a:latin typeface="Calibri" panose="020F0502020204030204" pitchFamily="34" charset="0"/>
              </a:rPr>
              <a:pPr eaLnBrk="1" hangingPunct="1"/>
              <a:t>11</a:t>
            </a:fld>
            <a:endParaRPr lang="en-US" altLang="en-US">
              <a:solidFill>
                <a:srgbClr val="898989"/>
              </a:solidFill>
              <a:latin typeface="Calibri" panose="020F0502020204030204" pitchFamily="34" charset="0"/>
            </a:endParaRPr>
          </a:p>
        </p:txBody>
      </p:sp>
      <p:sp>
        <p:nvSpPr>
          <p:cNvPr id="14339" name="TextBox 1"/>
          <p:cNvSpPr txBox="1">
            <a:spLocks noChangeArrowheads="1"/>
          </p:cNvSpPr>
          <p:nvPr/>
        </p:nvSpPr>
        <p:spPr bwMode="auto">
          <a:xfrm>
            <a:off x="609600" y="381000"/>
            <a:ext cx="79248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914400" indent="-457200" eaLnBrk="0" hangingPunct="0">
              <a:defRPr>
                <a:solidFill>
                  <a:schemeClr val="tx1"/>
                </a:solidFill>
                <a:latin typeface="Arial" panose="020B0604020202020204" pitchFamily="34" charset="0"/>
              </a:defRPr>
            </a:lvl2pPr>
            <a:lvl3pPr marL="1371600" indent="-4572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When a photon hits a piece of silicon, one of three things can happen:</a:t>
            </a:r>
          </a:p>
          <a:p>
            <a:pPr lvl="1" eaLnBrk="1" hangingPunct="1">
              <a:buFont typeface="Arial" panose="020B0604020202020204" pitchFamily="34" charset="0"/>
              <a:buChar char="•"/>
            </a:pPr>
            <a:r>
              <a:rPr lang="en-US" altLang="en-US" sz="2400" b="1"/>
              <a:t>The photon can pass straight through the silicon — this (generally) happens for lower energy photons,</a:t>
            </a:r>
          </a:p>
          <a:p>
            <a:pPr lvl="1" eaLnBrk="1" hangingPunct="1">
              <a:buFont typeface="Arial" panose="020B0604020202020204" pitchFamily="34" charset="0"/>
              <a:buChar char="•"/>
            </a:pPr>
            <a:r>
              <a:rPr lang="en-US" altLang="en-US" sz="2400" b="1"/>
              <a:t>The photon can reflect off the surface,</a:t>
            </a:r>
          </a:p>
          <a:p>
            <a:pPr lvl="1" eaLnBrk="1" hangingPunct="1">
              <a:buFont typeface="Arial" panose="020B0604020202020204" pitchFamily="34" charset="0"/>
              <a:buChar char="•"/>
            </a:pPr>
            <a:r>
              <a:rPr lang="en-US" altLang="en-US" sz="2400" b="1"/>
              <a:t>The photon can be absorbed by the silicon, if the photon energy is higher than the silicon band gap value </a:t>
            </a:r>
          </a:p>
          <a:p>
            <a:pPr lvl="2" eaLnBrk="1" hangingPunct="1">
              <a:buFont typeface="Arial" panose="020B0604020202020204" pitchFamily="34" charset="0"/>
              <a:buChar char="•"/>
            </a:pPr>
            <a:r>
              <a:rPr lang="en-US" altLang="en-US" sz="2400" b="1"/>
              <a:t>This generates an electron-hole pair and sometimes heat, depending on the band structure</a:t>
            </a:r>
            <a:endParaRPr lang="en-US" altLang="en-US" sz="2400"/>
          </a:p>
          <a:p>
            <a:pPr eaLnBrk="1" hangingPunct="1">
              <a:spcAft>
                <a:spcPts val="600"/>
              </a:spcAft>
              <a:buFont typeface="Arial" panose="020B0604020202020204" pitchFamily="34" charset="0"/>
              <a:buChar char="•"/>
            </a:pPr>
            <a:endParaRPr lang="en-US" altLang="en-US" sz="24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C81D85F-0213-404A-9ABB-4FBC8A266E8E}" type="slidenum">
              <a:rPr lang="en-US" altLang="en-US">
                <a:solidFill>
                  <a:srgbClr val="898989"/>
                </a:solidFill>
                <a:latin typeface="Calibri" panose="020F0502020204030204" pitchFamily="34" charset="0"/>
              </a:rPr>
              <a:pPr eaLnBrk="1" hangingPunct="1"/>
              <a:t>12</a:t>
            </a:fld>
            <a:endParaRPr lang="en-US" altLang="en-US">
              <a:solidFill>
                <a:srgbClr val="898989"/>
              </a:solidFill>
              <a:latin typeface="Calibri" panose="020F0502020204030204" pitchFamily="34" charset="0"/>
            </a:endParaRPr>
          </a:p>
        </p:txBody>
      </p:sp>
      <p:pic>
        <p:nvPicPr>
          <p:cNvPr id="15363" name="Picture 4" descr="http://upload.wikimedia.org/wikipedia/commons/thumb/8/86/BandDiagramSolarCell-en.gif/300px-BandDiagramSolarCell-en.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685800"/>
            <a:ext cx="57912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Box 1"/>
          <p:cNvSpPr txBox="1">
            <a:spLocks noChangeArrowheads="1"/>
          </p:cNvSpPr>
          <p:nvPr/>
        </p:nvSpPr>
        <p:spPr bwMode="auto">
          <a:xfrm>
            <a:off x="1447800" y="5334000"/>
            <a:ext cx="67818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Band diagram of a silicon solar cell</a:t>
            </a:r>
          </a:p>
          <a:p>
            <a:pPr eaLnBrk="1" hangingPunct="1">
              <a:spcAft>
                <a:spcPts val="600"/>
              </a:spcAft>
              <a:buFont typeface="Arial" panose="020B0604020202020204" pitchFamily="34" charset="0"/>
              <a:buChar char="•"/>
            </a:pPr>
            <a:endParaRPr lang="en-US" altLang="en-US" sz="240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1984C50-4E5A-431E-9ECA-617794168CB6}" type="slidenum">
              <a:rPr lang="en-US" altLang="en-US">
                <a:solidFill>
                  <a:srgbClr val="898989"/>
                </a:solidFill>
                <a:latin typeface="Calibri" panose="020F0502020204030204" pitchFamily="34" charset="0"/>
              </a:rPr>
              <a:pPr eaLnBrk="1" hangingPunct="1"/>
              <a:t>13</a:t>
            </a:fld>
            <a:endParaRPr lang="en-US" altLang="en-US">
              <a:solidFill>
                <a:srgbClr val="898989"/>
              </a:solidFill>
              <a:latin typeface="Calibri" panose="020F0502020204030204" pitchFamily="34" charset="0"/>
            </a:endParaRPr>
          </a:p>
        </p:txBody>
      </p:sp>
      <p:sp>
        <p:nvSpPr>
          <p:cNvPr id="16387" name="TextBox 1"/>
          <p:cNvSpPr txBox="1">
            <a:spLocks noChangeArrowheads="1"/>
          </p:cNvSpPr>
          <p:nvPr/>
        </p:nvSpPr>
        <p:spPr bwMode="auto">
          <a:xfrm>
            <a:off x="381000" y="457200"/>
            <a:ext cx="80772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When a photon is absorbed, its energy is given to an electron in the crystal lattice</a:t>
            </a:r>
          </a:p>
          <a:p>
            <a:pPr eaLnBrk="1" hangingPunct="1">
              <a:spcAft>
                <a:spcPts val="600"/>
              </a:spcAft>
              <a:buFont typeface="Arial" panose="020B0604020202020204" pitchFamily="34" charset="0"/>
              <a:buChar char="•"/>
            </a:pPr>
            <a:r>
              <a:rPr lang="en-US" altLang="en-US" sz="2400" b="1"/>
              <a:t>Usually this electron is in the valence band, and is tightly bound in covalent bonds between neighboring atoms, and hence unable to move far</a:t>
            </a:r>
          </a:p>
          <a:p>
            <a:pPr eaLnBrk="1" hangingPunct="1">
              <a:spcAft>
                <a:spcPts val="600"/>
              </a:spcAft>
              <a:buFont typeface="Arial" panose="020B0604020202020204" pitchFamily="34" charset="0"/>
              <a:buChar char="•"/>
            </a:pPr>
            <a:r>
              <a:rPr lang="en-US" altLang="en-US" sz="2400" b="1"/>
              <a:t> The energy given to it by the photon "excites" it into the conduction band, where it is free to move around within the semiconductor</a:t>
            </a:r>
          </a:p>
          <a:p>
            <a:pPr eaLnBrk="1" hangingPunct="1">
              <a:spcAft>
                <a:spcPts val="600"/>
              </a:spcAft>
              <a:buFont typeface="Arial" panose="020B0604020202020204" pitchFamily="34" charset="0"/>
              <a:buChar char="•"/>
            </a:pPr>
            <a:r>
              <a:rPr lang="en-US" altLang="en-US" sz="2400" b="1"/>
              <a:t>The covalent bond that the electron was previously a part of now has one fewer electron — this is known as a hole</a:t>
            </a:r>
          </a:p>
          <a:p>
            <a:pPr eaLnBrk="1" hangingPunct="1">
              <a:spcAft>
                <a:spcPts val="600"/>
              </a:spcAft>
              <a:buFont typeface="Arial" panose="020B0604020202020204" pitchFamily="34" charset="0"/>
              <a:buChar char="•"/>
            </a:pPr>
            <a:endParaRPr lang="en-US" altLang="en-US" sz="24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D6F1309-B17C-4991-A154-E565740FDFB0}" type="slidenum">
              <a:rPr lang="en-US" altLang="en-US">
                <a:solidFill>
                  <a:srgbClr val="898989"/>
                </a:solidFill>
                <a:latin typeface="Calibri" panose="020F0502020204030204" pitchFamily="34" charset="0"/>
              </a:rPr>
              <a:pPr eaLnBrk="1" hangingPunct="1"/>
              <a:t>14</a:t>
            </a:fld>
            <a:endParaRPr lang="en-US" altLang="en-US">
              <a:solidFill>
                <a:srgbClr val="898989"/>
              </a:solidFill>
              <a:latin typeface="Calibri" panose="020F0502020204030204" pitchFamily="34" charset="0"/>
            </a:endParaRPr>
          </a:p>
        </p:txBody>
      </p:sp>
      <p:sp>
        <p:nvSpPr>
          <p:cNvPr id="17411" name="TextBox 1"/>
          <p:cNvSpPr txBox="1">
            <a:spLocks noChangeArrowheads="1"/>
          </p:cNvSpPr>
          <p:nvPr/>
        </p:nvSpPr>
        <p:spPr bwMode="auto">
          <a:xfrm>
            <a:off x="1371600" y="990600"/>
            <a:ext cx="502920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presence of a missing covalent bond allows the bonded electrons of neighboring atoms to move into the "hole," leaving another hole behind, and in this way a hole can move through the lattice</a:t>
            </a:r>
          </a:p>
          <a:p>
            <a:pPr eaLnBrk="1" hangingPunct="1">
              <a:spcAft>
                <a:spcPts val="600"/>
              </a:spcAft>
              <a:buFont typeface="Arial" panose="020B0604020202020204" pitchFamily="34" charset="0"/>
              <a:buChar char="•"/>
            </a:pPr>
            <a:r>
              <a:rPr lang="en-US" altLang="en-US" sz="2400" b="1"/>
              <a:t>Thus, it can be said that photons absorbed in the semiconductor create mobile electron-hole pairs.</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EFD3C71-D5E3-42B6-BC80-DD16D3F5ED48}" type="slidenum">
              <a:rPr lang="en-US" altLang="en-US">
                <a:solidFill>
                  <a:srgbClr val="898989"/>
                </a:solidFill>
                <a:latin typeface="Calibri" panose="020F0502020204030204" pitchFamily="34" charset="0"/>
              </a:rPr>
              <a:pPr eaLnBrk="1" hangingPunct="1"/>
              <a:t>15</a:t>
            </a:fld>
            <a:endParaRPr lang="en-US" altLang="en-US">
              <a:solidFill>
                <a:srgbClr val="898989"/>
              </a:solidFill>
              <a:latin typeface="Calibri" panose="020F0502020204030204" pitchFamily="34" charset="0"/>
            </a:endParaRPr>
          </a:p>
        </p:txBody>
      </p:sp>
      <p:sp>
        <p:nvSpPr>
          <p:cNvPr id="18435" name="TextBox 1"/>
          <p:cNvSpPr txBox="1">
            <a:spLocks noChangeArrowheads="1"/>
          </p:cNvSpPr>
          <p:nvPr/>
        </p:nvSpPr>
        <p:spPr bwMode="auto">
          <a:xfrm>
            <a:off x="381000" y="304800"/>
            <a:ext cx="830580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A photon need only have greater energy than that of the band gap in order to excite an electron from the valence band into the conduction band</a:t>
            </a:r>
          </a:p>
          <a:p>
            <a:pPr eaLnBrk="1" hangingPunct="1">
              <a:spcAft>
                <a:spcPts val="600"/>
              </a:spcAft>
              <a:buFont typeface="Arial" panose="020B0604020202020204" pitchFamily="34" charset="0"/>
              <a:buChar char="•"/>
            </a:pPr>
            <a:r>
              <a:rPr lang="en-US" altLang="en-US" sz="2400" b="1"/>
              <a:t>However, the solar frequency spectrum approximates a black body spectrum at about 5,800 K, and as such, much of the solar radiation reaching the Earth is composed of photons with energies greater than the band gap of silicon</a:t>
            </a:r>
          </a:p>
          <a:p>
            <a:pPr eaLnBrk="1" hangingPunct="1">
              <a:spcAft>
                <a:spcPts val="600"/>
              </a:spcAft>
              <a:buFont typeface="Arial" panose="020B0604020202020204" pitchFamily="34" charset="0"/>
              <a:buChar char="•"/>
            </a:pPr>
            <a:r>
              <a:rPr lang="en-US" altLang="en-US" sz="2400" b="1"/>
              <a:t>These higher energy photons will be absorbed by the solar cell, but the difference in energy between these photons and the silicon band gap is converted into heat (via lattice vibrations — called phonons) rather than into usable electrical energy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3E39D35-9A23-4FB7-8AE7-9CE6F2F09CCA}" type="slidenum">
              <a:rPr lang="en-US" altLang="en-US">
                <a:solidFill>
                  <a:srgbClr val="898989"/>
                </a:solidFill>
                <a:latin typeface="Calibri" panose="020F0502020204030204" pitchFamily="34" charset="0"/>
              </a:rPr>
              <a:pPr eaLnBrk="1" hangingPunct="1"/>
              <a:t>16</a:t>
            </a:fld>
            <a:endParaRPr lang="en-US" altLang="en-US">
              <a:solidFill>
                <a:srgbClr val="898989"/>
              </a:solidFill>
              <a:latin typeface="Calibri" panose="020F0502020204030204" pitchFamily="34" charset="0"/>
            </a:endParaRPr>
          </a:p>
        </p:txBody>
      </p:sp>
      <p:sp>
        <p:nvSpPr>
          <p:cNvPr id="2" name="TextBox 1"/>
          <p:cNvSpPr txBox="1"/>
          <p:nvPr/>
        </p:nvSpPr>
        <p:spPr>
          <a:xfrm>
            <a:off x="304800" y="457200"/>
            <a:ext cx="8305800" cy="3786188"/>
          </a:xfrm>
          <a:prstGeom prst="rect">
            <a:avLst/>
          </a:prstGeom>
          <a:noFill/>
        </p:spPr>
        <p:txBody>
          <a:bodyPr>
            <a:spAutoFit/>
          </a:bodyPr>
          <a:lstStyle/>
          <a:p>
            <a:pPr>
              <a:defRPr/>
            </a:pPr>
            <a:r>
              <a:rPr lang="en-US" sz="2400" b="1" dirty="0">
                <a:latin typeface="Arial" charset="0"/>
              </a:rPr>
              <a:t>Charge carrier separation</a:t>
            </a:r>
            <a:endParaRPr lang="en-US" sz="2400" dirty="0">
              <a:latin typeface="Arial" charset="0"/>
            </a:endParaRPr>
          </a:p>
          <a:p>
            <a:pPr>
              <a:defRPr/>
            </a:pPr>
            <a:endParaRPr lang="en-US" sz="2400" dirty="0">
              <a:latin typeface="Arial" charset="0"/>
            </a:endParaRPr>
          </a:p>
          <a:p>
            <a:pPr marL="457200" indent="-457200">
              <a:buFont typeface="Arial" pitchFamily="34" charset="0"/>
              <a:buChar char="•"/>
              <a:defRPr/>
            </a:pPr>
            <a:r>
              <a:rPr lang="en-US" sz="2400" b="1" dirty="0">
                <a:latin typeface="Arial" charset="0"/>
              </a:rPr>
              <a:t>There are two main modes for charge carrier separation in a solar cell:</a:t>
            </a:r>
          </a:p>
          <a:p>
            <a:pPr marL="914400" lvl="1" indent="-457200">
              <a:buFont typeface="Arial" pitchFamily="34" charset="0"/>
              <a:buChar char="•"/>
              <a:defRPr/>
            </a:pPr>
            <a:r>
              <a:rPr lang="en-US" sz="2400" b="1" dirty="0">
                <a:latin typeface="Arial" charset="0"/>
              </a:rPr>
              <a:t>drift of carriers, driven by an electric field established across the device</a:t>
            </a:r>
          </a:p>
          <a:p>
            <a:pPr marL="914400" lvl="1" indent="-457200">
              <a:buFont typeface="Arial" pitchFamily="34" charset="0"/>
              <a:buChar char="•"/>
              <a:defRPr/>
            </a:pPr>
            <a:r>
              <a:rPr lang="en-US" sz="2400" b="1" dirty="0">
                <a:latin typeface="Arial" charset="0"/>
              </a:rPr>
              <a:t>Diffusion of carriers due to their random thermal motion, until they are captured by the electrical fields existing at the edges of the active region.</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75C0175-73DE-4A04-B4AB-572DE90FEABC}" type="slidenum">
              <a:rPr lang="en-US" altLang="en-US">
                <a:solidFill>
                  <a:srgbClr val="898989"/>
                </a:solidFill>
                <a:latin typeface="Calibri" panose="020F0502020204030204" pitchFamily="34" charset="0"/>
              </a:rPr>
              <a:pPr eaLnBrk="1" hangingPunct="1"/>
              <a:t>17</a:t>
            </a:fld>
            <a:endParaRPr lang="en-US" altLang="en-US">
              <a:solidFill>
                <a:srgbClr val="898989"/>
              </a:solidFill>
              <a:latin typeface="Calibri" panose="020F0502020204030204" pitchFamily="34" charset="0"/>
            </a:endParaRPr>
          </a:p>
        </p:txBody>
      </p:sp>
      <p:sp>
        <p:nvSpPr>
          <p:cNvPr id="2" name="TextBox 1"/>
          <p:cNvSpPr txBox="1"/>
          <p:nvPr/>
        </p:nvSpPr>
        <p:spPr>
          <a:xfrm>
            <a:off x="304800" y="457200"/>
            <a:ext cx="8305800" cy="6370638"/>
          </a:xfrm>
          <a:prstGeom prst="rect">
            <a:avLst/>
          </a:prstGeom>
          <a:noFill/>
        </p:spPr>
        <p:txBody>
          <a:bodyPr>
            <a:spAutoFit/>
          </a:bodyPr>
          <a:lstStyle/>
          <a:p>
            <a:pPr>
              <a:defRPr/>
            </a:pPr>
            <a:r>
              <a:rPr lang="en-US" sz="2400" b="1" dirty="0">
                <a:latin typeface="Arial" charset="0"/>
              </a:rPr>
              <a:t>Charge carrier separation</a:t>
            </a:r>
            <a:endParaRPr lang="en-US" sz="2400" dirty="0">
              <a:latin typeface="Arial" charset="0"/>
            </a:endParaRPr>
          </a:p>
          <a:p>
            <a:pPr>
              <a:defRPr/>
            </a:pPr>
            <a:endParaRPr lang="en-US" sz="2400" dirty="0">
              <a:latin typeface="Arial" charset="0"/>
            </a:endParaRPr>
          </a:p>
          <a:p>
            <a:pPr marL="457200" indent="-457200">
              <a:buFont typeface="Arial" pitchFamily="34" charset="0"/>
              <a:buChar char="•"/>
              <a:defRPr/>
            </a:pPr>
            <a:r>
              <a:rPr lang="en-US" sz="2400" b="1" dirty="0">
                <a:latin typeface="Arial" charset="0"/>
              </a:rPr>
              <a:t>There are two main modes for charge carrier separation in a solar cell:</a:t>
            </a:r>
          </a:p>
          <a:p>
            <a:pPr marL="914400" lvl="1" indent="-457200">
              <a:buFont typeface="Arial" pitchFamily="34" charset="0"/>
              <a:buChar char="•"/>
              <a:defRPr/>
            </a:pPr>
            <a:r>
              <a:rPr lang="en-US" sz="2400" b="1" dirty="0">
                <a:latin typeface="Arial" charset="0"/>
              </a:rPr>
              <a:t>Drift of carriers, driven by an electric field established across the device</a:t>
            </a:r>
          </a:p>
          <a:p>
            <a:pPr marL="914400" lvl="1" indent="-457200">
              <a:buFont typeface="Arial" pitchFamily="34" charset="0"/>
              <a:buChar char="•"/>
              <a:defRPr/>
            </a:pPr>
            <a:r>
              <a:rPr lang="en-US" sz="2400" b="1" dirty="0">
                <a:latin typeface="Arial" charset="0"/>
              </a:rPr>
              <a:t>Diffusion of carriers due to their random thermal motion, until they are captured by the electrical fields existing at the edges of the active region</a:t>
            </a:r>
          </a:p>
          <a:p>
            <a:pPr marL="457200" indent="-457200">
              <a:buFont typeface="Arial" pitchFamily="34" charset="0"/>
              <a:buChar char="•"/>
              <a:defRPr/>
            </a:pPr>
            <a:r>
              <a:rPr lang="en-US" sz="2400" b="1" dirty="0">
                <a:latin typeface="Arial" charset="0"/>
              </a:rPr>
              <a:t>In thick solar cells there is no electric field in the active region, so the dominant mode of charge carrier separation is diffusion</a:t>
            </a:r>
          </a:p>
          <a:p>
            <a:pPr marL="914400" lvl="1" indent="-457200">
              <a:buFont typeface="Arial" pitchFamily="34" charset="0"/>
              <a:buChar char="•"/>
              <a:defRPr/>
            </a:pPr>
            <a:r>
              <a:rPr lang="en-US" sz="2400" b="1" dirty="0">
                <a:latin typeface="Arial" charset="0"/>
              </a:rPr>
              <a:t>In these cells the diffusion length of minority carriers (the length that photo-generated carries can travel before they recombine) must be large compared to the cell thickness</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0A85AE2-5696-4750-A4AA-76078E611F75}" type="slidenum">
              <a:rPr lang="en-US" altLang="en-US">
                <a:solidFill>
                  <a:srgbClr val="898989"/>
                </a:solidFill>
                <a:latin typeface="Calibri" panose="020F0502020204030204" pitchFamily="34" charset="0"/>
              </a:rPr>
              <a:pPr eaLnBrk="1" hangingPunct="1"/>
              <a:t>18</a:t>
            </a:fld>
            <a:endParaRPr lang="en-US" altLang="en-US">
              <a:solidFill>
                <a:srgbClr val="898989"/>
              </a:solidFill>
              <a:latin typeface="Calibri" panose="020F0502020204030204" pitchFamily="34" charset="0"/>
            </a:endParaRPr>
          </a:p>
        </p:txBody>
      </p:sp>
      <p:sp>
        <p:nvSpPr>
          <p:cNvPr id="21507" name="TextBox 1"/>
          <p:cNvSpPr txBox="1">
            <a:spLocks noChangeArrowheads="1"/>
          </p:cNvSpPr>
          <p:nvPr/>
        </p:nvSpPr>
        <p:spPr bwMode="auto">
          <a:xfrm>
            <a:off x="304800" y="685800"/>
            <a:ext cx="8534400" cy="275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In thin film cells (such as amorphous silicon), the diffusion length of minority carriers is usually very short due to the existence of defects, and the dominant charge separation is therefore drift, driven by the electrostatic field of the junction, which extends to the whole thickness of the cell</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430780A-4306-4334-A736-0D77079E501C}" type="slidenum">
              <a:rPr lang="en-US" altLang="en-US">
                <a:solidFill>
                  <a:srgbClr val="898989"/>
                </a:solidFill>
                <a:latin typeface="Calibri" panose="020F0502020204030204" pitchFamily="34" charset="0"/>
              </a:rPr>
              <a:pPr eaLnBrk="1" hangingPunct="1"/>
              <a:t>19</a:t>
            </a:fld>
            <a:endParaRPr lang="en-US" altLang="en-US">
              <a:solidFill>
                <a:srgbClr val="898989"/>
              </a:solidFill>
              <a:latin typeface="Calibri" panose="020F0502020204030204" pitchFamily="34" charset="0"/>
            </a:endParaRPr>
          </a:p>
        </p:txBody>
      </p:sp>
      <p:sp>
        <p:nvSpPr>
          <p:cNvPr id="2" name="TextBox 1"/>
          <p:cNvSpPr txBox="1"/>
          <p:nvPr/>
        </p:nvSpPr>
        <p:spPr>
          <a:xfrm>
            <a:off x="228600" y="685800"/>
            <a:ext cx="8763000" cy="4894263"/>
          </a:xfrm>
          <a:prstGeom prst="rect">
            <a:avLst/>
          </a:prstGeom>
          <a:noFill/>
        </p:spPr>
        <p:txBody>
          <a:bodyPr>
            <a:spAutoFit/>
          </a:bodyPr>
          <a:lstStyle/>
          <a:p>
            <a:pPr>
              <a:defRPr/>
            </a:pPr>
            <a:r>
              <a:rPr lang="en-US" sz="2400" b="1" dirty="0">
                <a:latin typeface="Arial" charset="0"/>
              </a:rPr>
              <a:t>The p-n junction</a:t>
            </a:r>
            <a:endParaRPr lang="en-US" sz="2400" dirty="0">
              <a:latin typeface="Arial" charset="0"/>
            </a:endParaRPr>
          </a:p>
          <a:p>
            <a:pPr>
              <a:defRPr/>
            </a:pPr>
            <a:endParaRPr lang="en-US" sz="2400" dirty="0">
              <a:latin typeface="Arial" charset="0"/>
            </a:endParaRPr>
          </a:p>
          <a:p>
            <a:pPr marL="457200" indent="-457200">
              <a:buFont typeface="Arial" pitchFamily="34" charset="0"/>
              <a:buChar char="•"/>
              <a:defRPr/>
            </a:pPr>
            <a:r>
              <a:rPr lang="en-US" sz="2400" b="1" dirty="0">
                <a:latin typeface="Arial" charset="0"/>
              </a:rPr>
              <a:t>The most commonly known solar cell is configured as a large-area p-n junction made from silicon</a:t>
            </a:r>
          </a:p>
          <a:p>
            <a:pPr marL="457200" indent="-457200">
              <a:buFont typeface="Arial" pitchFamily="34" charset="0"/>
              <a:buChar char="•"/>
              <a:defRPr/>
            </a:pPr>
            <a:r>
              <a:rPr lang="en-US" sz="2400" b="1" dirty="0">
                <a:latin typeface="Arial" charset="0"/>
              </a:rPr>
              <a:t>In practice, p-n junctions of silicon solar cells are not made in this way, but rather by diffusing an n-type dopant into one side of a p-type wafer (or vice versa)</a:t>
            </a:r>
          </a:p>
          <a:p>
            <a:pPr marL="457200" indent="-457200">
              <a:buFont typeface="Arial" pitchFamily="34" charset="0"/>
              <a:buChar char="•"/>
              <a:defRPr/>
            </a:pPr>
            <a:r>
              <a:rPr lang="en-US" sz="2400" b="1" dirty="0">
                <a:latin typeface="Arial" charset="0"/>
              </a:rPr>
              <a:t>If a piece of p-type silicon is placed in intimate contact with a piece of n-type silicon, then a diffusion of electrons occurs from the region of high electron concentration (the n-type side of the junction) into the region of low electron concentration (p-type side of the junction)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A799E7A-BC3B-4CF5-B0B4-F61D0F507EE1}" type="slidenum">
              <a:rPr lang="en-US" altLang="en-US">
                <a:solidFill>
                  <a:srgbClr val="898989"/>
                </a:solidFill>
                <a:latin typeface="Calibri" panose="020F0502020204030204" pitchFamily="34" charset="0"/>
              </a:rPr>
              <a:pPr eaLnBrk="1" hangingPunct="1"/>
              <a:t>2</a:t>
            </a:fld>
            <a:endParaRPr lang="en-US" altLang="en-US">
              <a:solidFill>
                <a:srgbClr val="898989"/>
              </a:solidFill>
              <a:latin typeface="Calibri" panose="020F0502020204030204" pitchFamily="34" charset="0"/>
            </a:endParaRPr>
          </a:p>
        </p:txBody>
      </p:sp>
      <p:sp>
        <p:nvSpPr>
          <p:cNvPr id="6147" name="Text Box 5"/>
          <p:cNvSpPr txBox="1">
            <a:spLocks noChangeArrowheads="1"/>
          </p:cNvSpPr>
          <p:nvPr/>
        </p:nvSpPr>
        <p:spPr bwMode="auto">
          <a:xfrm>
            <a:off x="381000" y="685800"/>
            <a:ext cx="8305800" cy="5770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257300" indent="-3429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600"/>
              </a:spcBef>
              <a:buFontTx/>
              <a:buChar char="•"/>
            </a:pPr>
            <a:r>
              <a:rPr lang="en-US" altLang="en-US" sz="2400" b="1" dirty="0"/>
              <a:t>Prime method of generating electricity commercially is by moving a conductor through a magnetic field (Convert Mechanical energy to Electrical energy)</a:t>
            </a:r>
          </a:p>
          <a:p>
            <a:pPr eaLnBrk="1" hangingPunct="1">
              <a:spcBef>
                <a:spcPts val="600"/>
              </a:spcBef>
              <a:buFontTx/>
              <a:buChar char="•"/>
            </a:pPr>
            <a:r>
              <a:rPr lang="en-US" altLang="en-US" sz="2400" b="1" dirty="0"/>
              <a:t>The mechanical energy comes from a </a:t>
            </a:r>
            <a:r>
              <a:rPr lang="en-US" altLang="en-US" sz="2400" b="1" dirty="0">
                <a:solidFill>
                  <a:srgbClr val="006600"/>
                </a:solidFill>
              </a:rPr>
              <a:t>“</a:t>
            </a:r>
            <a:r>
              <a:rPr lang="en-US" altLang="en-US" sz="2400" b="1" dirty="0">
                <a:solidFill>
                  <a:srgbClr val="C00000"/>
                </a:solidFill>
              </a:rPr>
              <a:t>prime mover</a:t>
            </a:r>
            <a:r>
              <a:rPr lang="en-US" altLang="en-US" sz="2400" b="1" dirty="0">
                <a:solidFill>
                  <a:srgbClr val="006600"/>
                </a:solidFill>
              </a:rPr>
              <a:t>” </a:t>
            </a:r>
            <a:r>
              <a:rPr lang="en-US" altLang="en-US" sz="2400" b="1" dirty="0"/>
              <a:t>generally powered </a:t>
            </a:r>
            <a:r>
              <a:rPr lang="en-US" altLang="en-US" sz="2400" b="1" dirty="0" smtClean="0"/>
              <a:t>by</a:t>
            </a:r>
            <a:endParaRPr lang="en-US" altLang="en-US" sz="2400" b="1" dirty="0">
              <a:solidFill>
                <a:srgbClr val="FF0000"/>
              </a:solidFill>
            </a:endParaRPr>
          </a:p>
          <a:p>
            <a:pPr lvl="1" eaLnBrk="1" hangingPunct="1">
              <a:spcBef>
                <a:spcPts val="600"/>
              </a:spcBef>
              <a:buFontTx/>
              <a:buChar char="•"/>
            </a:pPr>
            <a:r>
              <a:rPr lang="en-US" altLang="en-US" sz="2400" b="1" dirty="0"/>
              <a:t>Steam </a:t>
            </a:r>
            <a:r>
              <a:rPr lang="en-US" altLang="en-US" sz="2400" b="1" dirty="0" smtClean="0"/>
              <a:t>turbine (water heated by)</a:t>
            </a:r>
            <a:endParaRPr lang="en-US" altLang="en-US" sz="2400" b="1" dirty="0"/>
          </a:p>
          <a:p>
            <a:pPr lvl="2" eaLnBrk="1" hangingPunct="1">
              <a:spcBef>
                <a:spcPts val="600"/>
              </a:spcBef>
              <a:buFontTx/>
              <a:buChar char="•"/>
            </a:pPr>
            <a:r>
              <a:rPr lang="en-US" altLang="en-US" sz="2000" b="1" dirty="0"/>
              <a:t>Coal</a:t>
            </a:r>
          </a:p>
          <a:p>
            <a:pPr lvl="2" eaLnBrk="1" hangingPunct="1">
              <a:spcBef>
                <a:spcPts val="600"/>
              </a:spcBef>
              <a:buFontTx/>
              <a:buChar char="•"/>
            </a:pPr>
            <a:r>
              <a:rPr lang="en-US" altLang="en-US" sz="2000" b="1" dirty="0"/>
              <a:t>Natural gas</a:t>
            </a:r>
          </a:p>
          <a:p>
            <a:pPr lvl="2" eaLnBrk="1" hangingPunct="1">
              <a:spcBef>
                <a:spcPts val="600"/>
              </a:spcBef>
              <a:buFontTx/>
              <a:buChar char="•"/>
            </a:pPr>
            <a:r>
              <a:rPr lang="en-US" altLang="en-US" sz="2000" b="1" dirty="0"/>
              <a:t>Oil</a:t>
            </a:r>
          </a:p>
          <a:p>
            <a:pPr lvl="2" eaLnBrk="1" hangingPunct="1">
              <a:spcBef>
                <a:spcPts val="600"/>
              </a:spcBef>
              <a:buFontTx/>
              <a:buChar char="•"/>
            </a:pPr>
            <a:r>
              <a:rPr lang="en-US" altLang="en-US" sz="2000" b="1" dirty="0" smtClean="0"/>
              <a:t>Nuclear</a:t>
            </a:r>
            <a:endParaRPr lang="en-US" altLang="en-US" sz="2400" b="1" dirty="0"/>
          </a:p>
          <a:p>
            <a:pPr lvl="1" eaLnBrk="1" hangingPunct="1">
              <a:spcBef>
                <a:spcPts val="600"/>
              </a:spcBef>
              <a:buFontTx/>
              <a:buChar char="•"/>
            </a:pPr>
            <a:r>
              <a:rPr lang="en-US" altLang="en-US" sz="2400" b="1" dirty="0"/>
              <a:t>Diesel </a:t>
            </a:r>
            <a:r>
              <a:rPr lang="en-US" altLang="en-US" sz="2400" b="1" dirty="0" smtClean="0"/>
              <a:t>engine</a:t>
            </a:r>
          </a:p>
          <a:p>
            <a:pPr lvl="1" eaLnBrk="1" hangingPunct="1">
              <a:spcBef>
                <a:spcPts val="600"/>
              </a:spcBef>
              <a:buFontTx/>
              <a:buChar char="•"/>
            </a:pPr>
            <a:r>
              <a:rPr lang="en-US" altLang="en-US" sz="2400" b="1" dirty="0" smtClean="0"/>
              <a:t>Gas Turbine</a:t>
            </a:r>
            <a:endParaRPr lang="en-US" altLang="en-US" sz="2400" b="1" dirty="0"/>
          </a:p>
          <a:p>
            <a:pPr eaLnBrk="1" hangingPunct="1">
              <a:spcBef>
                <a:spcPts val="600"/>
              </a:spcBef>
              <a:buFontTx/>
              <a:buChar char="•"/>
            </a:pPr>
            <a:r>
              <a:rPr lang="en-US" altLang="en-US" sz="2400" b="1" dirty="0"/>
              <a:t>Other sources </a:t>
            </a:r>
            <a:r>
              <a:rPr lang="en-US" altLang="en-US" sz="2400" b="1" dirty="0">
                <a:solidFill>
                  <a:srgbClr val="C00000"/>
                </a:solidFill>
              </a:rPr>
              <a:t>(our subject)</a:t>
            </a:r>
            <a:r>
              <a:rPr lang="en-US" altLang="en-US" sz="2400" b="1" dirty="0"/>
              <a:t> solar, wind, </a:t>
            </a:r>
            <a:r>
              <a:rPr lang="en-US" altLang="en-US" sz="2400" b="1" dirty="0" smtClean="0"/>
              <a:t>water, Geothermal, …</a:t>
            </a:r>
            <a:endParaRPr lang="en-US" altLang="en-US" sz="2400" b="1" dirty="0"/>
          </a:p>
        </p:txBody>
      </p:sp>
      <p:sp>
        <p:nvSpPr>
          <p:cNvPr id="6148" name="TextBox 7"/>
          <p:cNvSpPr txBox="1">
            <a:spLocks noChangeArrowheads="1"/>
          </p:cNvSpPr>
          <p:nvPr/>
        </p:nvSpPr>
        <p:spPr bwMode="auto">
          <a:xfrm>
            <a:off x="2133600" y="152400"/>
            <a:ext cx="510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smtClean="0">
                <a:solidFill>
                  <a:srgbClr val="FF0000"/>
                </a:solidFill>
                <a:cs typeface="Arial" panose="020B0604020202020204" pitchFamily="34" charset="0"/>
              </a:rPr>
              <a:t>Power Generation</a:t>
            </a:r>
            <a:endParaRPr lang="en-US" altLang="en-US" sz="2400" b="1" dirty="0">
              <a:solidFill>
                <a:srgbClr val="FF0000"/>
              </a:solidFill>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F0E3843-6881-49D0-894A-2DAADCF3A17D}" type="slidenum">
              <a:rPr lang="en-US" altLang="en-US">
                <a:solidFill>
                  <a:srgbClr val="898989"/>
                </a:solidFill>
                <a:latin typeface="Calibri" panose="020F0502020204030204" pitchFamily="34" charset="0"/>
              </a:rPr>
              <a:pPr eaLnBrk="1" hangingPunct="1"/>
              <a:t>20</a:t>
            </a:fld>
            <a:endParaRPr lang="en-US" altLang="en-US">
              <a:solidFill>
                <a:srgbClr val="898989"/>
              </a:solidFill>
              <a:latin typeface="Calibri" panose="020F0502020204030204" pitchFamily="34" charset="0"/>
            </a:endParaRPr>
          </a:p>
        </p:txBody>
      </p:sp>
      <p:sp>
        <p:nvSpPr>
          <p:cNvPr id="23555" name="TextBox 1"/>
          <p:cNvSpPr txBox="1">
            <a:spLocks noChangeArrowheads="1"/>
          </p:cNvSpPr>
          <p:nvPr/>
        </p:nvSpPr>
        <p:spPr bwMode="auto">
          <a:xfrm>
            <a:off x="228600" y="609600"/>
            <a:ext cx="8534400" cy="557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When the electrons diffuse across the p-n junction, they recombine with holes on the p-type side</a:t>
            </a:r>
          </a:p>
          <a:p>
            <a:pPr eaLnBrk="1" hangingPunct="1">
              <a:spcAft>
                <a:spcPts val="600"/>
              </a:spcAft>
              <a:buFont typeface="Arial" panose="020B0604020202020204" pitchFamily="34" charset="0"/>
              <a:buChar char="•"/>
            </a:pPr>
            <a:r>
              <a:rPr lang="en-US" altLang="en-US" sz="2400" b="1"/>
              <a:t>The diffusion of carriers does not happen indefinitely, however, because charges build up on either side of the junction and create an electric field</a:t>
            </a:r>
          </a:p>
          <a:p>
            <a:pPr eaLnBrk="1" hangingPunct="1">
              <a:spcAft>
                <a:spcPts val="600"/>
              </a:spcAft>
              <a:buFont typeface="Arial" panose="020B0604020202020204" pitchFamily="34" charset="0"/>
              <a:buChar char="•"/>
            </a:pPr>
            <a:r>
              <a:rPr lang="en-US" altLang="en-US" sz="2400" b="1"/>
              <a:t>The electric field creates a diode that promotes charge flow, known as drift current, that opposes and eventually balances out the diffusion of electrons and holes</a:t>
            </a:r>
          </a:p>
          <a:p>
            <a:pPr eaLnBrk="1" hangingPunct="1">
              <a:spcAft>
                <a:spcPts val="600"/>
              </a:spcAft>
              <a:buFont typeface="Arial" panose="020B0604020202020204" pitchFamily="34" charset="0"/>
              <a:buChar char="•"/>
            </a:pPr>
            <a:r>
              <a:rPr lang="en-US" altLang="en-US" sz="2400" b="1"/>
              <a:t>This region where electrons and holes have diffused across the junction is called the depletion region because it no longer contains any mobile charge carriers. It is also known as the </a:t>
            </a:r>
            <a:r>
              <a:rPr lang="en-US" altLang="en-US" sz="2400" b="1" i="1"/>
              <a:t>space charge region</a:t>
            </a:r>
            <a:endParaRPr lang="en-US" altLang="en-US" sz="2400" b="1"/>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29D6EAA-A9F9-41AB-97AD-D4544A9B6482}" type="slidenum">
              <a:rPr lang="en-US" altLang="en-US">
                <a:solidFill>
                  <a:srgbClr val="898989"/>
                </a:solidFill>
                <a:latin typeface="Calibri" panose="020F0502020204030204" pitchFamily="34" charset="0"/>
              </a:rPr>
              <a:pPr eaLnBrk="1" hangingPunct="1"/>
              <a:t>21</a:t>
            </a:fld>
            <a:endParaRPr lang="en-US" altLang="en-US">
              <a:solidFill>
                <a:srgbClr val="898989"/>
              </a:solidFill>
              <a:latin typeface="Calibri" panose="020F0502020204030204" pitchFamily="34" charset="0"/>
            </a:endParaRPr>
          </a:p>
        </p:txBody>
      </p:sp>
      <p:sp>
        <p:nvSpPr>
          <p:cNvPr id="24579" name="TextBox 4"/>
          <p:cNvSpPr txBox="1">
            <a:spLocks noChangeArrowheads="1"/>
          </p:cNvSpPr>
          <p:nvPr/>
        </p:nvSpPr>
        <p:spPr bwMode="auto">
          <a:xfrm>
            <a:off x="228600" y="685800"/>
            <a:ext cx="86868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dirty="0"/>
              <a:t>Connection to an external load</a:t>
            </a:r>
          </a:p>
          <a:p>
            <a:pPr eaLnBrk="1" hangingPunct="1">
              <a:buFont typeface="Arial" panose="020B0604020202020204" pitchFamily="34" charset="0"/>
              <a:buChar char="•"/>
            </a:pPr>
            <a:endParaRPr lang="en-US" altLang="en-US" sz="2400" dirty="0"/>
          </a:p>
          <a:p>
            <a:pPr eaLnBrk="1" hangingPunct="1">
              <a:buFont typeface="Arial" panose="020B0604020202020204" pitchFamily="34" charset="0"/>
              <a:buChar char="•"/>
            </a:pPr>
            <a:r>
              <a:rPr lang="en-US" altLang="en-US" sz="2400" b="1" dirty="0" err="1" smtClean="0"/>
              <a:t>Ohmic</a:t>
            </a:r>
            <a:r>
              <a:rPr lang="en-US" altLang="en-US" sz="2400" b="1" dirty="0" smtClean="0"/>
              <a:t> (linear) </a:t>
            </a:r>
            <a:r>
              <a:rPr lang="en-US" altLang="en-US" sz="2400" b="1" dirty="0"/>
              <a:t>metal-semiconductor contacts are made to both the n-type and p-type sides of the solar cell, and the electrodes connected to an external load</a:t>
            </a:r>
          </a:p>
          <a:p>
            <a:pPr eaLnBrk="1" hangingPunct="1">
              <a:buFont typeface="Arial" panose="020B0604020202020204" pitchFamily="34" charset="0"/>
              <a:buChar char="•"/>
            </a:pPr>
            <a:r>
              <a:rPr lang="en-US" altLang="en-US" sz="2400" b="1" dirty="0"/>
              <a:t>Electrons that are created on the n-type side, or have been "collected" by the junction and swept onto the n-type side, may travel through the wire, power the load, and continue through the wire until they reach the p-type semiconductor-metal contact</a:t>
            </a:r>
          </a:p>
          <a:p>
            <a:pPr eaLnBrk="1" hangingPunct="1">
              <a:buFont typeface="Arial" panose="020B0604020202020204" pitchFamily="34" charset="0"/>
              <a:buChar char="•"/>
            </a:pPr>
            <a:r>
              <a:rPr lang="en-US" altLang="en-US" sz="2400" b="1" dirty="0"/>
              <a:t>Here, they recombine with a hole that was either created as an electron-hole pair on the p-type side of the solar cell, or a hole that was swept across the junction from the n-type side after being created there.</a:t>
            </a:r>
          </a:p>
          <a:p>
            <a:pPr eaLnBrk="1" hangingPunct="1">
              <a:spcAft>
                <a:spcPts val="600"/>
              </a:spcAft>
              <a:buFont typeface="Arial" panose="020B0604020202020204" pitchFamily="34" charset="0"/>
              <a:buChar char="•"/>
            </a:pPr>
            <a:endParaRPr lang="en-US" altLang="en-US" sz="24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268FBA3-DD91-4BEE-A179-86B1AD4F79E4}" type="slidenum">
              <a:rPr lang="en-US" altLang="en-US">
                <a:solidFill>
                  <a:srgbClr val="898989"/>
                </a:solidFill>
                <a:latin typeface="Calibri" panose="020F0502020204030204" pitchFamily="34" charset="0"/>
              </a:rPr>
              <a:pPr eaLnBrk="1" hangingPunct="1"/>
              <a:t>22</a:t>
            </a:fld>
            <a:endParaRPr lang="en-US" altLang="en-US">
              <a:solidFill>
                <a:srgbClr val="898989"/>
              </a:solidFill>
              <a:latin typeface="Calibri" panose="020F0502020204030204" pitchFamily="34" charset="0"/>
            </a:endParaRPr>
          </a:p>
        </p:txBody>
      </p:sp>
      <p:sp>
        <p:nvSpPr>
          <p:cNvPr id="25603" name="TextBox 4"/>
          <p:cNvSpPr txBox="1">
            <a:spLocks noChangeArrowheads="1"/>
          </p:cNvSpPr>
          <p:nvPr/>
        </p:nvSpPr>
        <p:spPr bwMode="auto">
          <a:xfrm>
            <a:off x="304800" y="685800"/>
            <a:ext cx="845820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voltage measured is equal to the difference in the quasi Fermi levels of the minority carriers, i.e. electrons in the p-type portion and holes in the n-type portion &lt; Band-gap voltage</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6D671D8-01C5-4E19-92A4-5B93D02BB7E5}" type="slidenum">
              <a:rPr lang="en-US" altLang="en-US">
                <a:solidFill>
                  <a:srgbClr val="898989"/>
                </a:solidFill>
                <a:latin typeface="Calibri" panose="020F0502020204030204" pitchFamily="34" charset="0"/>
              </a:rPr>
              <a:pPr eaLnBrk="1" hangingPunct="1"/>
              <a:t>23</a:t>
            </a:fld>
            <a:endParaRPr lang="en-US" altLang="en-US">
              <a:solidFill>
                <a:srgbClr val="898989"/>
              </a:solidFill>
              <a:latin typeface="Calibri" panose="020F0502020204030204" pitchFamily="34" charset="0"/>
            </a:endParaRPr>
          </a:p>
        </p:txBody>
      </p:sp>
      <p:sp>
        <p:nvSpPr>
          <p:cNvPr id="26627" name="TextBox 4"/>
          <p:cNvSpPr txBox="1">
            <a:spLocks noChangeArrowheads="1"/>
          </p:cNvSpPr>
          <p:nvPr/>
        </p:nvSpPr>
        <p:spPr bwMode="auto">
          <a:xfrm>
            <a:off x="304800" y="669925"/>
            <a:ext cx="8305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t>[</a:t>
            </a:r>
            <a:r>
              <a:rPr lang="en-US" altLang="en-US" sz="2400" b="1">
                <a:hlinkClick r:id="rId2" tooltip="Edit section: Equivalent circuit of a solar cell"/>
              </a:rPr>
              <a:t>edit</a:t>
            </a:r>
            <a:r>
              <a:rPr lang="en-US" altLang="en-US" sz="2400" b="1"/>
              <a:t>] Equivalent circuit of a solar cell</a:t>
            </a:r>
          </a:p>
          <a:p>
            <a:pPr eaLnBrk="1" hangingPunct="1"/>
            <a:endParaRPr lang="en-US" altLang="en-US" sz="2400"/>
          </a:p>
          <a:p>
            <a:pPr eaLnBrk="1" hangingPunct="1"/>
            <a:r>
              <a:rPr lang="en-US" altLang="en-US" sz="2400"/>
              <a:t>The equivalent circuit of a solar cell</a:t>
            </a:r>
          </a:p>
          <a:p>
            <a:pPr eaLnBrk="1" hangingPunct="1"/>
            <a:endParaRPr lang="en-US" altLang="en-US" sz="2400"/>
          </a:p>
          <a:p>
            <a:pPr eaLnBrk="1" hangingPunct="1"/>
            <a:endParaRPr lang="en-US" altLang="en-US" sz="2400"/>
          </a:p>
          <a:p>
            <a:pPr eaLnBrk="1" hangingPunct="1"/>
            <a:endParaRPr lang="en-US" altLang="en-US" sz="2400"/>
          </a:p>
          <a:p>
            <a:pPr eaLnBrk="1" hangingPunct="1"/>
            <a:endParaRPr lang="en-US" altLang="en-US" sz="2400"/>
          </a:p>
          <a:p>
            <a:pPr eaLnBrk="1" hangingPunct="1"/>
            <a:endParaRPr lang="en-US" altLang="en-US" sz="2400"/>
          </a:p>
          <a:p>
            <a:pPr eaLnBrk="1" hangingPunct="1"/>
            <a:endParaRPr lang="en-US" altLang="en-US" sz="2400"/>
          </a:p>
          <a:p>
            <a:pPr eaLnBrk="1" hangingPunct="1"/>
            <a:endParaRPr lang="en-US" altLang="en-US" sz="2400"/>
          </a:p>
          <a:p>
            <a:pPr eaLnBrk="1" hangingPunct="1"/>
            <a:endParaRPr lang="en-US" altLang="en-US" sz="2400"/>
          </a:p>
          <a:p>
            <a:pPr eaLnBrk="1" hangingPunct="1"/>
            <a:r>
              <a:rPr lang="en-US" altLang="en-US" sz="2400"/>
              <a:t>The schematic symbol of a solar cell</a:t>
            </a:r>
          </a:p>
        </p:txBody>
      </p:sp>
      <p:pic>
        <p:nvPicPr>
          <p:cNvPr id="26628" name="Picture 5" descr="http://upload.wikimedia.org/wikipedia/commons/thumb/c/c4/Solar_cell_equivalent_circuit.svg/275px-Solar_cell_equivalent_circuit.svg.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8" y="1676400"/>
            <a:ext cx="4449762"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6" descr="http://upload.wikimedia.org/wikipedia/commons/thumb/b/b6/Photovoltaic_cell.svg/100px-Photovoltaic_cell.svg.png">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9500" y="5105400"/>
            <a:ext cx="19431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0" name="TextBox 7"/>
          <p:cNvSpPr txBox="1">
            <a:spLocks noChangeArrowheads="1"/>
          </p:cNvSpPr>
          <p:nvPr/>
        </p:nvSpPr>
        <p:spPr bwMode="auto">
          <a:xfrm>
            <a:off x="5257800" y="2362200"/>
            <a:ext cx="33528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R</a:t>
            </a:r>
            <a:r>
              <a:rPr lang="en-US" altLang="en-US" sz="2400" b="1" baseline="-25000"/>
              <a:t>SH </a:t>
            </a:r>
            <a:r>
              <a:rPr lang="en-US" altLang="en-US" sz="2400" b="1"/>
              <a:t>is high</a:t>
            </a:r>
          </a:p>
          <a:p>
            <a:pPr eaLnBrk="1" hangingPunct="1">
              <a:spcAft>
                <a:spcPts val="600"/>
              </a:spcAft>
              <a:buFont typeface="Arial" panose="020B0604020202020204" pitchFamily="34" charset="0"/>
              <a:buChar char="•"/>
            </a:pPr>
            <a:r>
              <a:rPr lang="en-US" altLang="en-US" sz="2400" b="1"/>
              <a:t>R</a:t>
            </a:r>
            <a:r>
              <a:rPr lang="en-US" altLang="en-US" sz="2400" b="1" baseline="-25000"/>
              <a:t>S</a:t>
            </a:r>
            <a:r>
              <a:rPr lang="en-US" altLang="en-US" sz="2400" b="1"/>
              <a:t> is low</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C069463-CDE0-4D15-98B9-CCD4D4A84552}" type="slidenum">
              <a:rPr lang="en-US" altLang="en-US">
                <a:solidFill>
                  <a:srgbClr val="898989"/>
                </a:solidFill>
                <a:latin typeface="Calibri" panose="020F0502020204030204" pitchFamily="34" charset="0"/>
              </a:rPr>
              <a:pPr eaLnBrk="1" hangingPunct="1"/>
              <a:t>24</a:t>
            </a:fld>
            <a:endParaRPr lang="en-US" altLang="en-US">
              <a:solidFill>
                <a:srgbClr val="898989"/>
              </a:solidFill>
              <a:latin typeface="Calibri" panose="020F0502020204030204" pitchFamily="34" charset="0"/>
            </a:endParaRPr>
          </a:p>
        </p:txBody>
      </p:sp>
      <p:sp>
        <p:nvSpPr>
          <p:cNvPr id="27651" name="TextBox 4"/>
          <p:cNvSpPr txBox="1">
            <a:spLocks noChangeArrowheads="1"/>
          </p:cNvSpPr>
          <p:nvPr/>
        </p:nvSpPr>
        <p:spPr bwMode="auto">
          <a:xfrm>
            <a:off x="381000" y="685800"/>
            <a:ext cx="83058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To understand the electronic behavior of a solar cell, it is useful to create a model which is electrically equivalent, and is based on discrete electrical components whose behavior is well known</a:t>
            </a:r>
          </a:p>
          <a:p>
            <a:pPr eaLnBrk="1" hangingPunct="1">
              <a:spcAft>
                <a:spcPts val="600"/>
              </a:spcAft>
              <a:buFont typeface="Arial" panose="020B0604020202020204" pitchFamily="34" charset="0"/>
              <a:buChar char="•"/>
            </a:pPr>
            <a:r>
              <a:rPr lang="en-US" altLang="en-US" sz="2400" b="1"/>
              <a:t>An ideal solar cell may be modelled by a current source in parallel with a diode; in practice no solar cell is ideal, so a shunt resistance and a series resistance component are added to the model</a:t>
            </a:r>
          </a:p>
          <a:p>
            <a:pPr eaLnBrk="1" hangingPunct="1">
              <a:spcAft>
                <a:spcPts val="600"/>
              </a:spcAft>
              <a:buFont typeface="Arial" panose="020B0604020202020204" pitchFamily="34" charset="0"/>
              <a:buChar char="•"/>
            </a:pPr>
            <a:r>
              <a:rPr lang="en-US" altLang="en-US" sz="2400" b="1"/>
              <a:t>The resulting equivalent circuit of a solar cell is shown in the figure</a:t>
            </a:r>
          </a:p>
          <a:p>
            <a:pPr eaLnBrk="1" hangingPunct="1">
              <a:spcAft>
                <a:spcPts val="600"/>
              </a:spcAft>
              <a:buFont typeface="Arial" panose="020B0604020202020204" pitchFamily="34" charset="0"/>
              <a:buChar char="•"/>
            </a:pPr>
            <a:r>
              <a:rPr lang="en-US" altLang="en-US" sz="2400" b="1"/>
              <a:t>Also shown is the schematic representation of a solar cell for use in circuit diagrams</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2E945B-62E3-439A-97FD-DBDC17A63466}" type="slidenum">
              <a:rPr lang="en-US" altLang="en-US">
                <a:solidFill>
                  <a:srgbClr val="898989"/>
                </a:solidFill>
                <a:latin typeface="Calibri" panose="020F0502020204030204" pitchFamily="34" charset="0"/>
              </a:rPr>
              <a:pPr eaLnBrk="1" hangingPunct="1"/>
              <a:t>25</a:t>
            </a:fld>
            <a:endParaRPr lang="en-US" altLang="en-US">
              <a:solidFill>
                <a:srgbClr val="898989"/>
              </a:solidFill>
              <a:latin typeface="Calibri" panose="020F0502020204030204" pitchFamily="34" charset="0"/>
            </a:endParaRPr>
          </a:p>
        </p:txBody>
      </p:sp>
      <p:sp>
        <p:nvSpPr>
          <p:cNvPr id="5" name="TextBox 4"/>
          <p:cNvSpPr txBox="1"/>
          <p:nvPr/>
        </p:nvSpPr>
        <p:spPr>
          <a:xfrm>
            <a:off x="228600" y="685800"/>
            <a:ext cx="8534400" cy="6002338"/>
          </a:xfrm>
          <a:prstGeom prst="rect">
            <a:avLst/>
          </a:prstGeom>
          <a:noFill/>
        </p:spPr>
        <p:txBody>
          <a:bodyPr>
            <a:spAutoFit/>
          </a:bodyPr>
          <a:lstStyle/>
          <a:p>
            <a:pPr>
              <a:defRPr/>
            </a:pPr>
            <a:r>
              <a:rPr lang="en-US" sz="2400" b="1" dirty="0">
                <a:latin typeface="Arial" charset="0"/>
              </a:rPr>
              <a:t>Characteristic equation</a:t>
            </a:r>
          </a:p>
          <a:p>
            <a:pPr>
              <a:defRPr/>
            </a:pPr>
            <a:endParaRPr lang="en-US" sz="2400" dirty="0">
              <a:latin typeface="Arial" charset="0"/>
            </a:endParaRPr>
          </a:p>
          <a:p>
            <a:pPr>
              <a:defRPr/>
            </a:pPr>
            <a:r>
              <a:rPr lang="en-US" sz="2400" b="1" dirty="0">
                <a:latin typeface="Arial" charset="0"/>
              </a:rPr>
              <a:t>From the equivalent circuit it is evident that the current produced by the solar cell is equal to that produced by the current source, minus that which flows through the diode, minus that which flows through the shunt resistor:</a:t>
            </a:r>
            <a:endParaRPr lang="en-US" sz="2400" b="1" baseline="30000" dirty="0">
              <a:latin typeface="Arial" charset="0"/>
            </a:endParaRPr>
          </a:p>
          <a:p>
            <a:pPr>
              <a:defRPr/>
            </a:pPr>
            <a:endParaRPr lang="en-US" sz="2400" b="1" dirty="0">
              <a:latin typeface="Arial" charset="0"/>
            </a:endParaRPr>
          </a:p>
          <a:p>
            <a:pPr>
              <a:defRPr/>
            </a:pPr>
            <a:r>
              <a:rPr lang="en-US" sz="2400" b="1" i="1" dirty="0">
                <a:latin typeface="Arial" charset="0"/>
              </a:rPr>
              <a:t>I</a:t>
            </a:r>
            <a:r>
              <a:rPr lang="en-US" sz="2400" b="1" dirty="0">
                <a:latin typeface="Arial" charset="0"/>
              </a:rPr>
              <a:t> = </a:t>
            </a:r>
            <a:r>
              <a:rPr lang="en-US" sz="2400" b="1" i="1" dirty="0">
                <a:latin typeface="Arial" charset="0"/>
              </a:rPr>
              <a:t>I</a:t>
            </a:r>
            <a:r>
              <a:rPr lang="en-US" sz="2400" b="1" i="1" baseline="-25000" dirty="0">
                <a:latin typeface="Arial" charset="0"/>
              </a:rPr>
              <a:t>L</a:t>
            </a:r>
            <a:r>
              <a:rPr lang="en-US" sz="2400" b="1" dirty="0">
                <a:latin typeface="Arial" charset="0"/>
              </a:rPr>
              <a:t> − </a:t>
            </a:r>
            <a:r>
              <a:rPr lang="en-US" sz="2400" b="1" i="1" dirty="0">
                <a:latin typeface="Arial" charset="0"/>
              </a:rPr>
              <a:t>I</a:t>
            </a:r>
            <a:r>
              <a:rPr lang="en-US" sz="2400" b="1" i="1" baseline="-25000" dirty="0">
                <a:latin typeface="Arial" charset="0"/>
              </a:rPr>
              <a:t>D</a:t>
            </a:r>
            <a:r>
              <a:rPr lang="en-US" sz="2400" b="1" dirty="0">
                <a:latin typeface="Arial" charset="0"/>
              </a:rPr>
              <a:t> − </a:t>
            </a:r>
            <a:r>
              <a:rPr lang="en-US" sz="2400" b="1" i="1" dirty="0">
                <a:latin typeface="Arial" charset="0"/>
              </a:rPr>
              <a:t>I</a:t>
            </a:r>
            <a:r>
              <a:rPr lang="en-US" sz="2400" b="1" i="1" baseline="-25000" dirty="0">
                <a:latin typeface="Arial" charset="0"/>
              </a:rPr>
              <a:t>SH</a:t>
            </a:r>
          </a:p>
          <a:p>
            <a:pPr>
              <a:defRPr/>
            </a:pPr>
            <a:endParaRPr lang="en-US" sz="2400" b="1" dirty="0">
              <a:latin typeface="Arial" charset="0"/>
            </a:endParaRPr>
          </a:p>
          <a:p>
            <a:pPr>
              <a:defRPr/>
            </a:pPr>
            <a:r>
              <a:rPr lang="en-US" sz="2400" b="1" dirty="0">
                <a:latin typeface="Arial" charset="0"/>
              </a:rPr>
              <a:t>where</a:t>
            </a:r>
          </a:p>
          <a:p>
            <a:pPr>
              <a:defRPr/>
            </a:pPr>
            <a:r>
              <a:rPr lang="en-US" sz="2400" b="1" i="1" dirty="0">
                <a:latin typeface="Arial" charset="0"/>
              </a:rPr>
              <a:t>I</a:t>
            </a:r>
            <a:r>
              <a:rPr lang="en-US" sz="2400" b="1" dirty="0">
                <a:latin typeface="Arial" charset="0"/>
              </a:rPr>
              <a:t> = output current (amperes)</a:t>
            </a:r>
          </a:p>
          <a:p>
            <a:pPr>
              <a:defRPr/>
            </a:pPr>
            <a:r>
              <a:rPr lang="en-US" sz="2400" b="1" i="1" dirty="0">
                <a:latin typeface="Arial" charset="0"/>
              </a:rPr>
              <a:t>I</a:t>
            </a:r>
            <a:r>
              <a:rPr lang="en-US" sz="2400" b="1" i="1" baseline="-25000" dirty="0">
                <a:latin typeface="Arial" charset="0"/>
              </a:rPr>
              <a:t>L</a:t>
            </a:r>
            <a:r>
              <a:rPr lang="en-US" sz="2400" b="1" dirty="0">
                <a:latin typeface="Arial" charset="0"/>
              </a:rPr>
              <a:t> = photogenerated current (amperes)</a:t>
            </a:r>
          </a:p>
          <a:p>
            <a:pPr>
              <a:defRPr/>
            </a:pPr>
            <a:r>
              <a:rPr lang="en-US" sz="2400" b="1" i="1" dirty="0">
                <a:latin typeface="Arial" charset="0"/>
              </a:rPr>
              <a:t>I</a:t>
            </a:r>
            <a:r>
              <a:rPr lang="en-US" sz="2400" b="1" i="1" baseline="-25000" dirty="0">
                <a:latin typeface="Arial" charset="0"/>
              </a:rPr>
              <a:t>D</a:t>
            </a:r>
            <a:r>
              <a:rPr lang="en-US" sz="2400" b="1" dirty="0">
                <a:latin typeface="Arial" charset="0"/>
              </a:rPr>
              <a:t> = diode current (amperes)</a:t>
            </a:r>
          </a:p>
          <a:p>
            <a:pPr>
              <a:defRPr/>
            </a:pPr>
            <a:r>
              <a:rPr lang="en-US" sz="2400" b="1" i="1" dirty="0">
                <a:latin typeface="Arial" charset="0"/>
              </a:rPr>
              <a:t>I</a:t>
            </a:r>
            <a:r>
              <a:rPr lang="en-US" sz="2400" b="1" i="1" baseline="-25000" dirty="0">
                <a:latin typeface="Arial" charset="0"/>
              </a:rPr>
              <a:t>SH</a:t>
            </a:r>
            <a:r>
              <a:rPr lang="en-US" sz="2400" b="1" dirty="0">
                <a:latin typeface="Arial" charset="0"/>
              </a:rPr>
              <a:t> = shunt current (amperes)</a:t>
            </a:r>
          </a:p>
          <a:p>
            <a:pPr>
              <a:defRPr/>
            </a:pPr>
            <a:endParaRPr lang="en-US" sz="2400" b="1" dirty="0">
              <a:latin typeface="Arial" charset="0"/>
            </a:endParaRP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B67ACC0-0806-4919-9FBE-CF5923ADEC5F}" type="slidenum">
              <a:rPr lang="en-US" altLang="en-US">
                <a:solidFill>
                  <a:srgbClr val="898989"/>
                </a:solidFill>
                <a:latin typeface="Calibri" panose="020F0502020204030204" pitchFamily="34" charset="0"/>
              </a:rPr>
              <a:pPr eaLnBrk="1" hangingPunct="1"/>
              <a:t>26</a:t>
            </a:fld>
            <a:endParaRPr lang="en-US" altLang="en-US">
              <a:solidFill>
                <a:srgbClr val="898989"/>
              </a:solidFill>
              <a:latin typeface="Calibri" panose="020F0502020204030204" pitchFamily="34" charset="0"/>
            </a:endParaRPr>
          </a:p>
        </p:txBody>
      </p:sp>
      <p:sp>
        <p:nvSpPr>
          <p:cNvPr id="5" name="TextBox 4"/>
          <p:cNvSpPr txBox="1"/>
          <p:nvPr/>
        </p:nvSpPr>
        <p:spPr>
          <a:xfrm>
            <a:off x="152400" y="685800"/>
            <a:ext cx="8763000" cy="4524375"/>
          </a:xfrm>
          <a:prstGeom prst="rect">
            <a:avLst/>
          </a:prstGeom>
          <a:noFill/>
        </p:spPr>
        <p:txBody>
          <a:bodyPr>
            <a:spAutoFit/>
          </a:bodyPr>
          <a:lstStyle/>
          <a:p>
            <a:pPr marL="457200" indent="-457200">
              <a:buFont typeface="Arial" pitchFamily="34" charset="0"/>
              <a:buChar char="•"/>
              <a:defRPr/>
            </a:pPr>
            <a:r>
              <a:rPr lang="en-US" sz="2400" b="1" dirty="0">
                <a:latin typeface="Arial" charset="0"/>
              </a:rPr>
              <a:t>The current through these elements is governed by the voltage across them</a:t>
            </a:r>
          </a:p>
          <a:p>
            <a:pPr>
              <a:defRPr/>
            </a:pPr>
            <a:endParaRPr lang="en-US" sz="2400" b="1" dirty="0">
              <a:latin typeface="Arial" charset="0"/>
            </a:endParaRPr>
          </a:p>
          <a:p>
            <a:pPr>
              <a:defRPr/>
            </a:pPr>
            <a:r>
              <a:rPr lang="en-US" sz="2400" b="1" i="1" dirty="0" err="1">
                <a:latin typeface="Arial" charset="0"/>
              </a:rPr>
              <a:t>V</a:t>
            </a:r>
            <a:r>
              <a:rPr lang="en-US" sz="2400" b="1" i="1" baseline="-25000" dirty="0" err="1">
                <a:latin typeface="Arial" charset="0"/>
              </a:rPr>
              <a:t>j</a:t>
            </a:r>
            <a:r>
              <a:rPr lang="en-US" sz="2400" b="1" dirty="0">
                <a:latin typeface="Arial" charset="0"/>
              </a:rPr>
              <a:t> = </a:t>
            </a:r>
            <a:r>
              <a:rPr lang="en-US" sz="2400" b="1" i="1" dirty="0">
                <a:latin typeface="Arial" charset="0"/>
              </a:rPr>
              <a:t>V</a:t>
            </a:r>
            <a:r>
              <a:rPr lang="en-US" sz="2400" b="1" dirty="0">
                <a:latin typeface="Arial" charset="0"/>
              </a:rPr>
              <a:t> + </a:t>
            </a:r>
            <a:r>
              <a:rPr lang="en-US" sz="2400" b="1" i="1" dirty="0">
                <a:latin typeface="Arial" charset="0"/>
              </a:rPr>
              <a:t>IR</a:t>
            </a:r>
            <a:r>
              <a:rPr lang="en-US" sz="2400" b="1" i="1" baseline="-25000" dirty="0">
                <a:latin typeface="Arial" charset="0"/>
              </a:rPr>
              <a:t>S</a:t>
            </a:r>
          </a:p>
          <a:p>
            <a:pPr>
              <a:defRPr/>
            </a:pPr>
            <a:endParaRPr lang="en-US" sz="2400" b="1" dirty="0">
              <a:latin typeface="Arial" charset="0"/>
            </a:endParaRPr>
          </a:p>
          <a:p>
            <a:pPr marL="457200" indent="-457200">
              <a:buFont typeface="Arial" pitchFamily="34" charset="0"/>
              <a:buChar char="•"/>
              <a:defRPr/>
            </a:pPr>
            <a:r>
              <a:rPr lang="en-US" sz="2400" b="1" dirty="0">
                <a:latin typeface="Arial" charset="0"/>
              </a:rPr>
              <a:t>Where</a:t>
            </a:r>
          </a:p>
          <a:p>
            <a:pPr>
              <a:defRPr/>
            </a:pPr>
            <a:endParaRPr lang="en-US" sz="2400" b="1" dirty="0">
              <a:latin typeface="Arial" charset="0"/>
            </a:endParaRPr>
          </a:p>
          <a:p>
            <a:pPr>
              <a:defRPr/>
            </a:pPr>
            <a:r>
              <a:rPr lang="en-US" sz="2400" b="1" i="1" dirty="0" err="1">
                <a:latin typeface="Arial" charset="0"/>
              </a:rPr>
              <a:t>V</a:t>
            </a:r>
            <a:r>
              <a:rPr lang="en-US" sz="2400" b="1" i="1" baseline="-25000" dirty="0" err="1">
                <a:latin typeface="Arial" charset="0"/>
              </a:rPr>
              <a:t>j</a:t>
            </a:r>
            <a:r>
              <a:rPr lang="en-US" sz="2400" b="1" dirty="0">
                <a:latin typeface="Arial" charset="0"/>
              </a:rPr>
              <a:t> = voltage across both diode and resistor </a:t>
            </a:r>
            <a:r>
              <a:rPr lang="en-US" sz="2400" b="1" i="1" dirty="0">
                <a:latin typeface="Arial" charset="0"/>
              </a:rPr>
              <a:t>R</a:t>
            </a:r>
            <a:r>
              <a:rPr lang="en-US" sz="2400" b="1" i="1" baseline="-25000" dirty="0">
                <a:latin typeface="Arial" charset="0"/>
              </a:rPr>
              <a:t>SH</a:t>
            </a:r>
            <a:r>
              <a:rPr lang="en-US" sz="2400" b="1" dirty="0">
                <a:latin typeface="Arial" charset="0"/>
              </a:rPr>
              <a:t> (volts)</a:t>
            </a:r>
          </a:p>
          <a:p>
            <a:pPr>
              <a:defRPr/>
            </a:pPr>
            <a:r>
              <a:rPr lang="en-US" sz="2400" b="1" i="1" dirty="0">
                <a:latin typeface="Arial" charset="0"/>
              </a:rPr>
              <a:t>V</a:t>
            </a:r>
            <a:r>
              <a:rPr lang="en-US" sz="2400" b="1" dirty="0">
                <a:latin typeface="Arial" charset="0"/>
              </a:rPr>
              <a:t> = voltage across the output terminals (volts)</a:t>
            </a:r>
          </a:p>
          <a:p>
            <a:pPr>
              <a:defRPr/>
            </a:pPr>
            <a:r>
              <a:rPr lang="en-US" sz="2400" b="1" i="1" dirty="0">
                <a:latin typeface="Arial" charset="0"/>
              </a:rPr>
              <a:t>I</a:t>
            </a:r>
            <a:r>
              <a:rPr lang="en-US" sz="2400" b="1" dirty="0">
                <a:latin typeface="Arial" charset="0"/>
              </a:rPr>
              <a:t> = output current (amperes)</a:t>
            </a:r>
          </a:p>
          <a:p>
            <a:pPr>
              <a:defRPr/>
            </a:pPr>
            <a:r>
              <a:rPr lang="en-US" sz="2400" b="1" i="1" dirty="0">
                <a:latin typeface="Arial" charset="0"/>
              </a:rPr>
              <a:t>R</a:t>
            </a:r>
            <a:r>
              <a:rPr lang="en-US" sz="2400" b="1" i="1" baseline="-25000" dirty="0">
                <a:latin typeface="Arial" charset="0"/>
              </a:rPr>
              <a:t>S</a:t>
            </a:r>
            <a:r>
              <a:rPr lang="en-US" sz="2400" b="1" dirty="0">
                <a:latin typeface="Arial" charset="0"/>
              </a:rPr>
              <a:t> = series resistance (Ω).</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1BA2343-C8F9-4A48-9632-AFB3AB03BE59}" type="slidenum">
              <a:rPr lang="en-US" altLang="en-US">
                <a:solidFill>
                  <a:srgbClr val="898989"/>
                </a:solidFill>
                <a:latin typeface="Calibri" panose="020F0502020204030204" pitchFamily="34" charset="0"/>
              </a:rPr>
              <a:pPr eaLnBrk="1" hangingPunct="1"/>
              <a:t>27</a:t>
            </a:fld>
            <a:endParaRPr lang="en-US" altLang="en-US">
              <a:solidFill>
                <a:srgbClr val="898989"/>
              </a:solidFill>
              <a:latin typeface="Calibri" panose="020F0502020204030204" pitchFamily="34" charset="0"/>
            </a:endParaRPr>
          </a:p>
        </p:txBody>
      </p:sp>
      <p:sp>
        <p:nvSpPr>
          <p:cNvPr id="30723" name="TextBox 4"/>
          <p:cNvSpPr txBox="1">
            <a:spLocks noChangeArrowheads="1"/>
          </p:cNvSpPr>
          <p:nvPr/>
        </p:nvSpPr>
        <p:spPr bwMode="auto">
          <a:xfrm>
            <a:off x="457200" y="685800"/>
            <a:ext cx="8305800"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By the Shockley diode equation, the current diverted through the diode is:</a:t>
            </a:r>
          </a:p>
          <a:p>
            <a:pPr eaLnBrk="1" hangingPunct="1">
              <a:spcAft>
                <a:spcPts val="600"/>
              </a:spcAft>
              <a:buFont typeface="Arial" panose="020B0604020202020204" pitchFamily="34" charset="0"/>
              <a:buChar char="•"/>
            </a:pPr>
            <a:endParaRPr lang="en-US" altLang="en-US" sz="2400" b="1"/>
          </a:p>
        </p:txBody>
      </p:sp>
      <p:pic>
        <p:nvPicPr>
          <p:cNvPr id="30724" name="Picture 5" descr="I_{D} = I_{0} \left\{\exp\left[\frac{qV_{j}}{nkT}\right] - 1\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676400"/>
            <a:ext cx="3352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TextBox 6"/>
          <p:cNvSpPr txBox="1">
            <a:spLocks noChangeArrowheads="1"/>
          </p:cNvSpPr>
          <p:nvPr/>
        </p:nvSpPr>
        <p:spPr bwMode="auto">
          <a:xfrm>
            <a:off x="457200" y="2971800"/>
            <a:ext cx="8153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i="1"/>
              <a:t>I</a:t>
            </a:r>
            <a:r>
              <a:rPr lang="en-US" altLang="en-US" sz="2400" b="1" i="1" baseline="-25000"/>
              <a:t>0</a:t>
            </a:r>
            <a:r>
              <a:rPr lang="en-US" altLang="en-US" sz="2400" b="1"/>
              <a:t> = reverse saturation current (amperes)</a:t>
            </a:r>
          </a:p>
          <a:p>
            <a:pPr eaLnBrk="1" hangingPunct="1"/>
            <a:r>
              <a:rPr lang="en-US" altLang="en-US" sz="2400" b="1" i="1"/>
              <a:t>n</a:t>
            </a:r>
            <a:r>
              <a:rPr lang="en-US" altLang="en-US" sz="2400" b="1"/>
              <a:t> = diode ideality factor (1 for an ideal diode)</a:t>
            </a:r>
          </a:p>
          <a:p>
            <a:pPr eaLnBrk="1" hangingPunct="1"/>
            <a:r>
              <a:rPr lang="en-US" altLang="en-US" sz="2400" b="1" i="1"/>
              <a:t>q</a:t>
            </a:r>
            <a:r>
              <a:rPr lang="en-US" altLang="en-US" sz="2400" b="1"/>
              <a:t> = elementary charge</a:t>
            </a:r>
          </a:p>
          <a:p>
            <a:pPr eaLnBrk="1" hangingPunct="1"/>
            <a:r>
              <a:rPr lang="en-US" altLang="en-US" sz="2400" b="1" i="1"/>
              <a:t>k</a:t>
            </a:r>
            <a:r>
              <a:rPr lang="en-US" altLang="en-US" sz="2400" b="1"/>
              <a:t> = Boltzmann's constant</a:t>
            </a:r>
          </a:p>
          <a:p>
            <a:pPr eaLnBrk="1" hangingPunct="1"/>
            <a:r>
              <a:rPr lang="en-US" altLang="en-US" sz="2400" b="1" i="1"/>
              <a:t>T</a:t>
            </a:r>
            <a:r>
              <a:rPr lang="en-US" altLang="en-US" sz="2400" b="1"/>
              <a:t> = absolute temperature</a:t>
            </a:r>
          </a:p>
          <a:p>
            <a:pPr eaLnBrk="1" hangingPunct="1"/>
            <a:r>
              <a:rPr lang="en-US" altLang="en-US" sz="2400" b="1"/>
              <a:t>At 25°C,</a:t>
            </a:r>
            <a:r>
              <a:rPr lang="en-US" altLang="en-US" sz="2400"/>
              <a:t>.</a:t>
            </a:r>
            <a:r>
              <a:rPr lang="en-US" altLang="en-US" sz="2400" b="1"/>
              <a:t> </a:t>
            </a:r>
          </a:p>
        </p:txBody>
      </p:sp>
      <p:pic>
        <p:nvPicPr>
          <p:cNvPr id="30726" name="Picture 7" descr="kT/q \approx 0.02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876800"/>
            <a:ext cx="2209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4814888" y="4724400"/>
            <a:ext cx="2438400" cy="908050"/>
          </a:xfrm>
          <a:prstGeom prst="rect">
            <a:avLst/>
          </a:prstGeom>
          <a:noFill/>
        </p:spPr>
        <p:txBody>
          <a:bodyPr>
            <a:spAutoFit/>
          </a:bodyPr>
          <a:lstStyle/>
          <a:p>
            <a:pPr>
              <a:spcAft>
                <a:spcPts val="600"/>
              </a:spcAft>
              <a:defRPr/>
            </a:pPr>
            <a:r>
              <a:rPr lang="en-US" sz="2400" b="1" dirty="0">
                <a:latin typeface="Arial" charset="0"/>
              </a:rPr>
              <a:t>volts</a:t>
            </a:r>
            <a:endParaRPr lang="en-US" sz="2400" dirty="0">
              <a:latin typeface="Arial" charset="0"/>
            </a:endParaRP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D1A1DAE-1998-4B21-A11B-6C33975993DF}" type="slidenum">
              <a:rPr lang="en-US" altLang="en-US">
                <a:solidFill>
                  <a:srgbClr val="898989"/>
                </a:solidFill>
                <a:latin typeface="Calibri" panose="020F0502020204030204" pitchFamily="34" charset="0"/>
              </a:rPr>
              <a:pPr eaLnBrk="1" hangingPunct="1"/>
              <a:t>28</a:t>
            </a:fld>
            <a:endParaRPr lang="en-US" altLang="en-US">
              <a:solidFill>
                <a:srgbClr val="898989"/>
              </a:solidFill>
              <a:latin typeface="Calibri" panose="020F0502020204030204" pitchFamily="34" charset="0"/>
            </a:endParaRPr>
          </a:p>
        </p:txBody>
      </p:sp>
      <p:sp>
        <p:nvSpPr>
          <p:cNvPr id="5" name="TextBox 4"/>
          <p:cNvSpPr txBox="1"/>
          <p:nvPr/>
        </p:nvSpPr>
        <p:spPr>
          <a:xfrm>
            <a:off x="457200" y="533400"/>
            <a:ext cx="8001000" cy="4601260"/>
          </a:xfrm>
          <a:prstGeom prst="rect">
            <a:avLst/>
          </a:prstGeom>
          <a:noFill/>
        </p:spPr>
        <p:txBody>
          <a:bodyPr>
            <a:spAutoFit/>
          </a:bodyPr>
          <a:lstStyle/>
          <a:p>
            <a:pPr>
              <a:defRPr/>
            </a:pPr>
            <a:r>
              <a:rPr lang="en-US" sz="2400" b="1" dirty="0">
                <a:latin typeface="Arial" charset="0"/>
              </a:rPr>
              <a:t>By Ohm's law, the current diverted through the shunt resistor is:</a:t>
            </a:r>
          </a:p>
          <a:p>
            <a:pPr>
              <a:defRPr/>
            </a:pPr>
            <a:endParaRPr lang="en-US" sz="2400" b="1" dirty="0">
              <a:latin typeface="Arial" charset="0"/>
            </a:endParaRPr>
          </a:p>
          <a:p>
            <a:pPr>
              <a:defRPr/>
            </a:pPr>
            <a:endParaRPr lang="en-US" sz="2400" b="1" dirty="0">
              <a:latin typeface="Arial" charset="0"/>
            </a:endParaRPr>
          </a:p>
          <a:p>
            <a:pPr marL="457200" indent="-457200">
              <a:buFont typeface="Arial" pitchFamily="34" charset="0"/>
              <a:buChar char="•"/>
              <a:defRPr/>
            </a:pPr>
            <a:r>
              <a:rPr lang="en-US" sz="2400" b="1" dirty="0">
                <a:latin typeface="Arial" charset="0"/>
              </a:rPr>
              <a:t>where</a:t>
            </a:r>
          </a:p>
          <a:p>
            <a:pPr marL="457200">
              <a:spcAft>
                <a:spcPts val="600"/>
              </a:spcAft>
              <a:defRPr/>
            </a:pPr>
            <a:r>
              <a:rPr lang="en-US" sz="2400" b="1" i="1" dirty="0">
                <a:latin typeface="Arial" charset="0"/>
              </a:rPr>
              <a:t>R</a:t>
            </a:r>
            <a:r>
              <a:rPr lang="en-US" sz="2400" b="1" i="1" baseline="-25000" dirty="0">
                <a:latin typeface="Arial" charset="0"/>
              </a:rPr>
              <a:t>SH</a:t>
            </a:r>
            <a:r>
              <a:rPr lang="en-US" sz="2400" b="1" dirty="0">
                <a:latin typeface="Arial" charset="0"/>
              </a:rPr>
              <a:t> = shunt resistance (Ω).</a:t>
            </a:r>
          </a:p>
          <a:p>
            <a:pPr marL="457200" indent="-457200">
              <a:buFont typeface="Arial" pitchFamily="34" charset="0"/>
              <a:buChar char="•"/>
              <a:defRPr/>
            </a:pPr>
            <a:r>
              <a:rPr lang="en-US" sz="2400" b="1" dirty="0">
                <a:latin typeface="Arial" charset="0"/>
              </a:rPr>
              <a:t>Substituting these into the first equation produces the characteristic equation of a solar cell, which relates solar cell parameters to the output current and voltage:</a:t>
            </a:r>
          </a:p>
          <a:p>
            <a:pPr>
              <a:defRPr/>
            </a:pPr>
            <a:endParaRPr lang="en-US" sz="2400" b="1" dirty="0">
              <a:latin typeface="Arial" charset="0"/>
            </a:endParaRPr>
          </a:p>
          <a:p>
            <a:pPr>
              <a:defRPr/>
            </a:pPr>
            <a:endParaRPr lang="en-US" sz="2400" b="1" dirty="0">
              <a:latin typeface="Arial" charset="0"/>
            </a:endParaRPr>
          </a:p>
        </p:txBody>
      </p:sp>
      <p:pic>
        <p:nvPicPr>
          <p:cNvPr id="31748" name="Picture 7" descr="I_{SH} = \frac{V_{j}}{R_{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219200"/>
            <a:ext cx="1676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8" descr="I = I_{L} - I_{0} \left\{\exp\left[\frac{q(V + I R_{S})}{nkT}\right] - 1\right\} - \frac{V + I R_{S}}{R_{S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343400"/>
            <a:ext cx="541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61ECF0D-1676-47F3-8A5C-AEE087D0F119}" type="slidenum">
              <a:rPr lang="en-US" altLang="en-US">
                <a:solidFill>
                  <a:srgbClr val="898989"/>
                </a:solidFill>
                <a:latin typeface="Calibri" panose="020F0502020204030204" pitchFamily="34" charset="0"/>
              </a:rPr>
              <a:pPr eaLnBrk="1" hangingPunct="1"/>
              <a:t>29</a:t>
            </a:fld>
            <a:endParaRPr lang="en-US" altLang="en-US">
              <a:solidFill>
                <a:srgbClr val="898989"/>
              </a:solidFill>
              <a:latin typeface="Calibri" panose="020F0502020204030204" pitchFamily="34" charset="0"/>
            </a:endParaRPr>
          </a:p>
        </p:txBody>
      </p:sp>
      <p:sp>
        <p:nvSpPr>
          <p:cNvPr id="5" name="TextBox 4"/>
          <p:cNvSpPr txBox="1"/>
          <p:nvPr/>
        </p:nvSpPr>
        <p:spPr>
          <a:xfrm>
            <a:off x="304800" y="381000"/>
            <a:ext cx="8305800" cy="4524375"/>
          </a:xfrm>
          <a:prstGeom prst="rect">
            <a:avLst/>
          </a:prstGeom>
          <a:noFill/>
        </p:spPr>
        <p:txBody>
          <a:bodyPr>
            <a:spAutoFit/>
          </a:bodyPr>
          <a:lstStyle/>
          <a:p>
            <a:pPr marL="457200" indent="-457200">
              <a:buFont typeface="Arial" pitchFamily="34" charset="0"/>
              <a:buChar char="•"/>
              <a:defRPr/>
            </a:pPr>
            <a:r>
              <a:rPr lang="en-US" sz="2400" b="1" dirty="0">
                <a:latin typeface="Arial" charset="0"/>
              </a:rPr>
              <a:t>In principle, given a particular operating voltage </a:t>
            </a:r>
            <a:r>
              <a:rPr lang="en-US" sz="2400" b="1" i="1" dirty="0">
                <a:latin typeface="Arial" charset="0"/>
              </a:rPr>
              <a:t>V</a:t>
            </a:r>
            <a:r>
              <a:rPr lang="en-US" sz="2400" b="1" dirty="0">
                <a:latin typeface="Arial" charset="0"/>
              </a:rPr>
              <a:t> the equation may be solved to determine the operating current </a:t>
            </a:r>
            <a:r>
              <a:rPr lang="en-US" sz="2400" b="1" i="1" dirty="0">
                <a:latin typeface="Arial" charset="0"/>
              </a:rPr>
              <a:t>I</a:t>
            </a:r>
            <a:r>
              <a:rPr lang="en-US" sz="2400" b="1" dirty="0">
                <a:latin typeface="Arial" charset="0"/>
              </a:rPr>
              <a:t> at that voltage</a:t>
            </a:r>
          </a:p>
          <a:p>
            <a:pPr marL="457200" indent="-457200">
              <a:buFont typeface="Arial" pitchFamily="34" charset="0"/>
              <a:buChar char="•"/>
              <a:defRPr/>
            </a:pPr>
            <a:r>
              <a:rPr lang="en-US" sz="2400" b="1" dirty="0">
                <a:latin typeface="Arial" charset="0"/>
              </a:rPr>
              <a:t>However, because the equation involves </a:t>
            </a:r>
            <a:r>
              <a:rPr lang="en-US" sz="2400" b="1" i="1" dirty="0">
                <a:latin typeface="Arial" charset="0"/>
              </a:rPr>
              <a:t>I</a:t>
            </a:r>
            <a:r>
              <a:rPr lang="en-US" sz="2400" b="1" dirty="0">
                <a:latin typeface="Arial" charset="0"/>
              </a:rPr>
              <a:t> on both sides in a transcendental function the equation has no general analytical solution</a:t>
            </a:r>
          </a:p>
          <a:p>
            <a:pPr marL="457200" indent="-457200">
              <a:buFont typeface="Arial" pitchFamily="34" charset="0"/>
              <a:buChar char="•"/>
              <a:defRPr/>
            </a:pPr>
            <a:r>
              <a:rPr lang="en-US" sz="2400" b="1" dirty="0">
                <a:latin typeface="Arial" charset="0"/>
              </a:rPr>
              <a:t>However, even without a solution it is physically instructive</a:t>
            </a:r>
          </a:p>
          <a:p>
            <a:pPr marL="457200" indent="-457200">
              <a:buFont typeface="Arial" pitchFamily="34" charset="0"/>
              <a:buChar char="•"/>
              <a:defRPr/>
            </a:pPr>
            <a:r>
              <a:rPr lang="en-US" sz="2400" b="1" dirty="0">
                <a:latin typeface="Arial" charset="0"/>
              </a:rPr>
              <a:t>Furthermore, it is easily solved using numerical methods</a:t>
            </a:r>
          </a:p>
          <a:p>
            <a:pPr>
              <a:defRPr/>
            </a:pPr>
            <a:endParaRPr lang="en-US" sz="2400" b="1" dirty="0">
              <a:latin typeface="Arial" charset="0"/>
            </a:endParaRP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CDE4A43-6780-46CB-8DE6-91E9E518D850}" type="slidenum">
              <a:rPr lang="en-US" altLang="en-US">
                <a:solidFill>
                  <a:srgbClr val="898989"/>
                </a:solidFill>
                <a:latin typeface="Calibri" panose="020F0502020204030204" pitchFamily="34" charset="0"/>
              </a:rPr>
              <a:pPr eaLnBrk="1" hangingPunct="1"/>
              <a:t>3</a:t>
            </a:fld>
            <a:endParaRPr lang="en-US" altLang="en-US">
              <a:solidFill>
                <a:srgbClr val="898989"/>
              </a:solidFill>
              <a:latin typeface="Calibri" panose="020F0502020204030204" pitchFamily="34" charset="0"/>
            </a:endParaRPr>
          </a:p>
        </p:txBody>
      </p:sp>
      <p:sp>
        <p:nvSpPr>
          <p:cNvPr id="7171" name="Text Box 4"/>
          <p:cNvSpPr txBox="1">
            <a:spLocks noChangeArrowheads="1"/>
          </p:cNvSpPr>
          <p:nvPr/>
        </p:nvSpPr>
        <p:spPr bwMode="auto">
          <a:xfrm>
            <a:off x="533400" y="2286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0000"/>
                </a:solidFill>
              </a:rPr>
              <a:t>Transformers</a:t>
            </a:r>
          </a:p>
        </p:txBody>
      </p:sp>
      <p:sp>
        <p:nvSpPr>
          <p:cNvPr id="7172" name="Text Box 5"/>
          <p:cNvSpPr txBox="1">
            <a:spLocks noChangeArrowheads="1"/>
          </p:cNvSpPr>
          <p:nvPr/>
        </p:nvSpPr>
        <p:spPr bwMode="auto">
          <a:xfrm>
            <a:off x="381000" y="685800"/>
            <a:ext cx="8229600"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257300" indent="-3429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Char char="•"/>
            </a:pPr>
            <a:r>
              <a:rPr lang="en-US" altLang="en-US" sz="2400" b="1" dirty="0"/>
              <a:t>Early generators were </a:t>
            </a:r>
            <a:r>
              <a:rPr lang="en-US" altLang="en-US" sz="2400" b="1" dirty="0" smtClean="0"/>
              <a:t>DC (Edison vs Westinghouse)</a:t>
            </a:r>
            <a:endParaRPr lang="en-US" altLang="en-US" sz="2400" b="1" dirty="0"/>
          </a:p>
          <a:p>
            <a:pPr lvl="1" eaLnBrk="1" hangingPunct="1">
              <a:spcBef>
                <a:spcPct val="50000"/>
              </a:spcBef>
              <a:buFontTx/>
              <a:buChar char="•"/>
            </a:pPr>
            <a:r>
              <a:rPr lang="en-US" altLang="en-US" sz="2400" b="1" dirty="0"/>
              <a:t>Excessive </a:t>
            </a:r>
            <a:r>
              <a:rPr lang="en-US" altLang="en-US" sz="2400" b="1" dirty="0" smtClean="0">
                <a:latin typeface="Times New Roman" panose="02020603050405020304" pitchFamily="18" charset="0"/>
              </a:rPr>
              <a:t>I</a:t>
            </a:r>
            <a:r>
              <a:rPr lang="en-US" altLang="en-US" sz="2400" b="1" baseline="30000" dirty="0" smtClean="0"/>
              <a:t>2</a:t>
            </a:r>
            <a:r>
              <a:rPr lang="en-US" altLang="en-US" sz="2400" b="1" dirty="0" smtClean="0"/>
              <a:t>R </a:t>
            </a:r>
            <a:r>
              <a:rPr lang="en-US" altLang="en-US" sz="2400" b="1" dirty="0"/>
              <a:t>losses    P = </a:t>
            </a:r>
            <a:r>
              <a:rPr lang="en-US" altLang="en-US" sz="2400" b="1" dirty="0" smtClean="0">
                <a:latin typeface="Times New Roman" panose="02020603050405020304" pitchFamily="18" charset="0"/>
                <a:cs typeface="Times New Roman" panose="02020603050405020304" pitchFamily="18" charset="0"/>
              </a:rPr>
              <a:t>I</a:t>
            </a:r>
            <a:r>
              <a:rPr lang="en-US" altLang="en-US" sz="2400" b="1" baseline="30000" dirty="0" smtClean="0"/>
              <a:t>2</a:t>
            </a:r>
            <a:r>
              <a:rPr lang="en-US" altLang="en-US" sz="2400" b="1" dirty="0" smtClean="0"/>
              <a:t>R</a:t>
            </a:r>
            <a:endParaRPr lang="en-US" altLang="en-US" sz="2400" b="1" dirty="0"/>
          </a:p>
          <a:p>
            <a:pPr lvl="2" eaLnBrk="1" hangingPunct="1">
              <a:spcBef>
                <a:spcPct val="50000"/>
              </a:spcBef>
              <a:buFontTx/>
              <a:buChar char="•"/>
            </a:pPr>
            <a:r>
              <a:rPr lang="en-US" altLang="en-US" sz="2400" b="1" dirty="0"/>
              <a:t>I = current in amperes</a:t>
            </a:r>
          </a:p>
          <a:p>
            <a:pPr lvl="2" eaLnBrk="1" hangingPunct="1">
              <a:spcBef>
                <a:spcPct val="50000"/>
              </a:spcBef>
              <a:buFontTx/>
              <a:buChar char="•"/>
            </a:pPr>
            <a:r>
              <a:rPr lang="en-US" altLang="en-US" sz="2400" b="1" dirty="0"/>
              <a:t>R = electrical resistance in ohms</a:t>
            </a:r>
          </a:p>
          <a:p>
            <a:pPr eaLnBrk="1" hangingPunct="1">
              <a:spcBef>
                <a:spcPct val="50000"/>
              </a:spcBef>
              <a:buFontTx/>
              <a:buChar char="•"/>
            </a:pPr>
            <a:r>
              <a:rPr lang="en-US" altLang="en-US" sz="2400" b="1" dirty="0"/>
              <a:t>For the same amount of generated </a:t>
            </a:r>
            <a:r>
              <a:rPr lang="en-US" altLang="en-US" sz="2400" b="1" dirty="0" smtClean="0"/>
              <a:t>power</a:t>
            </a:r>
            <a:r>
              <a:rPr lang="en-US" altLang="en-US" sz="2400" b="1" dirty="0"/>
              <a:t>, the higher the voltage, the lower the current and the lower the </a:t>
            </a:r>
            <a:r>
              <a:rPr lang="en-US" altLang="en-US" sz="2400" b="1" dirty="0" smtClean="0">
                <a:latin typeface="Times New Roman" panose="02020603050405020304" pitchFamily="18" charset="0"/>
              </a:rPr>
              <a:t>I</a:t>
            </a:r>
            <a:r>
              <a:rPr lang="en-US" altLang="en-US" sz="2400" b="1" baseline="30000" dirty="0" smtClean="0"/>
              <a:t>2</a:t>
            </a:r>
            <a:r>
              <a:rPr lang="en-US" altLang="en-US" sz="2400" b="1" dirty="0" smtClean="0"/>
              <a:t>R </a:t>
            </a:r>
            <a:r>
              <a:rPr lang="en-US" altLang="en-US" sz="2400" b="1" dirty="0"/>
              <a:t>losses</a:t>
            </a:r>
          </a:p>
          <a:p>
            <a:pPr eaLnBrk="1" hangingPunct="1">
              <a:spcBef>
                <a:spcPct val="50000"/>
              </a:spcBef>
              <a:buFontTx/>
              <a:buChar char="•"/>
            </a:pPr>
            <a:r>
              <a:rPr lang="en-US" altLang="en-US" sz="2400" b="1" dirty="0"/>
              <a:t>Power is typically generated from 12.8 to 24 KV</a:t>
            </a:r>
          </a:p>
          <a:p>
            <a:pPr lvl="1" eaLnBrk="1" hangingPunct="1">
              <a:spcBef>
                <a:spcPct val="50000"/>
              </a:spcBef>
              <a:buFontTx/>
              <a:buChar char="•"/>
            </a:pPr>
            <a:r>
              <a:rPr lang="en-US" altLang="en-US" sz="2400" b="1" dirty="0"/>
              <a:t>Transformed up for </a:t>
            </a:r>
            <a:r>
              <a:rPr lang="en-US" altLang="en-US" sz="2400" b="1" dirty="0" smtClean="0"/>
              <a:t>transmission to reduce losses </a:t>
            </a:r>
            <a:endParaRPr lang="en-US" altLang="en-US" sz="2400" b="1" dirty="0"/>
          </a:p>
          <a:p>
            <a:pPr lvl="1" eaLnBrk="1" hangingPunct="1">
              <a:spcBef>
                <a:spcPct val="50000"/>
              </a:spcBef>
              <a:buFontTx/>
              <a:buChar char="•"/>
            </a:pPr>
            <a:r>
              <a:rPr lang="en-US" altLang="en-US" sz="2400" b="1" dirty="0"/>
              <a:t>Transformed down for </a:t>
            </a:r>
            <a:r>
              <a:rPr lang="en-US" altLang="en-US" sz="2400" b="1" dirty="0" smtClean="0"/>
              <a:t>local distribution </a:t>
            </a:r>
            <a:endParaRPr lang="en-US" altLang="en-US" sz="24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15C04A3-4289-46B3-8068-C8DD731C802B}" type="slidenum">
              <a:rPr lang="en-US" altLang="en-US">
                <a:solidFill>
                  <a:srgbClr val="898989"/>
                </a:solidFill>
                <a:latin typeface="Calibri" panose="020F0502020204030204" pitchFamily="34" charset="0"/>
              </a:rPr>
              <a:pPr eaLnBrk="1" hangingPunct="1"/>
              <a:t>30</a:t>
            </a:fld>
            <a:endParaRPr lang="en-US" altLang="en-US">
              <a:solidFill>
                <a:srgbClr val="898989"/>
              </a:solidFill>
              <a:latin typeface="Calibri" panose="020F0502020204030204" pitchFamily="34" charset="0"/>
            </a:endParaRPr>
          </a:p>
        </p:txBody>
      </p:sp>
      <p:sp>
        <p:nvSpPr>
          <p:cNvPr id="33795" name="TextBox 4"/>
          <p:cNvSpPr txBox="1">
            <a:spLocks noChangeArrowheads="1"/>
          </p:cNvSpPr>
          <p:nvPr/>
        </p:nvSpPr>
        <p:spPr bwMode="auto">
          <a:xfrm>
            <a:off x="76200" y="609600"/>
            <a:ext cx="8763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Since the parameters </a:t>
            </a:r>
            <a:r>
              <a:rPr lang="en-US" altLang="en-US" sz="2400" b="1" i="1"/>
              <a:t>I</a:t>
            </a:r>
            <a:r>
              <a:rPr lang="en-US" altLang="en-US" sz="2400" b="1" i="1" baseline="-25000"/>
              <a:t>0</a:t>
            </a:r>
            <a:r>
              <a:rPr lang="en-US" altLang="en-US" sz="2400" b="1" i="1"/>
              <a:t>, n, R</a:t>
            </a:r>
            <a:r>
              <a:rPr lang="en-US" altLang="en-US" sz="2400" b="1" i="1" baseline="-25000"/>
              <a:t>S</a:t>
            </a:r>
            <a:r>
              <a:rPr lang="en-US" altLang="en-US" sz="2400" b="1"/>
              <a:t>, and </a:t>
            </a:r>
            <a:r>
              <a:rPr lang="en-US" altLang="en-US" sz="2400" b="1" i="1"/>
              <a:t>R</a:t>
            </a:r>
            <a:r>
              <a:rPr lang="en-US" altLang="en-US" sz="2400" b="1" i="1" baseline="-25000"/>
              <a:t>SH</a:t>
            </a:r>
            <a:r>
              <a:rPr lang="en-US" altLang="en-US" sz="2400" b="1"/>
              <a:t> cannot be measured directly, the most common application of the characteristic equation is nonlinear regression to extract the values of these parameters on the basis of their combined effect on solar cell behavior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8F92784-5CA2-43A1-B0FD-B114B8801C83}" type="slidenum">
              <a:rPr lang="en-US" altLang="en-US">
                <a:solidFill>
                  <a:srgbClr val="898989"/>
                </a:solidFill>
                <a:latin typeface="Calibri" panose="020F0502020204030204" pitchFamily="34" charset="0"/>
              </a:rPr>
              <a:pPr eaLnBrk="1" hangingPunct="1"/>
              <a:t>31</a:t>
            </a:fld>
            <a:endParaRPr lang="en-US" altLang="en-US">
              <a:solidFill>
                <a:srgbClr val="898989"/>
              </a:solidFill>
              <a:latin typeface="Calibri" panose="020F0502020204030204" pitchFamily="34" charset="0"/>
            </a:endParaRPr>
          </a:p>
        </p:txBody>
      </p:sp>
      <p:sp>
        <p:nvSpPr>
          <p:cNvPr id="5" name="TextBox 4"/>
          <p:cNvSpPr txBox="1"/>
          <p:nvPr/>
        </p:nvSpPr>
        <p:spPr>
          <a:xfrm>
            <a:off x="304800" y="457200"/>
            <a:ext cx="8610600" cy="4216539"/>
          </a:xfrm>
          <a:prstGeom prst="rect">
            <a:avLst/>
          </a:prstGeom>
          <a:noFill/>
        </p:spPr>
        <p:txBody>
          <a:bodyPr>
            <a:spAutoFit/>
          </a:bodyPr>
          <a:lstStyle/>
          <a:p>
            <a:pPr>
              <a:defRPr/>
            </a:pPr>
            <a:endParaRPr lang="en-US" sz="2400" b="1" dirty="0">
              <a:latin typeface="Arial" charset="0"/>
            </a:endParaRPr>
          </a:p>
          <a:p>
            <a:pPr>
              <a:defRPr/>
            </a:pPr>
            <a:r>
              <a:rPr lang="en-US" sz="2800" b="1" dirty="0">
                <a:latin typeface="Arial" charset="0"/>
              </a:rPr>
              <a:t>Open-circuit voltage and short-circuit current</a:t>
            </a:r>
          </a:p>
          <a:p>
            <a:pPr>
              <a:defRPr/>
            </a:pPr>
            <a:r>
              <a:rPr lang="en-US" sz="2400" dirty="0">
                <a:latin typeface="Arial" charset="0"/>
              </a:rPr>
              <a:t>When the cell is operated at open circuit, </a:t>
            </a:r>
            <a:r>
              <a:rPr lang="en-US" sz="2400" i="1" dirty="0">
                <a:latin typeface="Arial" charset="0"/>
              </a:rPr>
              <a:t>I = 0</a:t>
            </a:r>
            <a:r>
              <a:rPr lang="en-US" sz="2400" dirty="0">
                <a:latin typeface="Arial" charset="0"/>
              </a:rPr>
              <a:t> and the voltage across the output terminals is defined as the </a:t>
            </a:r>
            <a:r>
              <a:rPr lang="en-US" sz="2400" i="1" dirty="0">
                <a:latin typeface="Arial" charset="0"/>
              </a:rPr>
              <a:t>open-circuit voltage</a:t>
            </a:r>
            <a:r>
              <a:rPr lang="en-US" sz="2400" dirty="0">
                <a:latin typeface="Arial" charset="0"/>
              </a:rPr>
              <a:t>. Assuming the shunt resistance is high enough to neglect the final term of the characteristic equation, the open-circuit voltage </a:t>
            </a:r>
            <a:r>
              <a:rPr lang="en-US" sz="2400" i="1" dirty="0">
                <a:latin typeface="Arial" charset="0"/>
              </a:rPr>
              <a:t>V</a:t>
            </a:r>
            <a:r>
              <a:rPr lang="en-US" sz="2400" i="1" baseline="-25000" dirty="0">
                <a:latin typeface="Arial" charset="0"/>
              </a:rPr>
              <a:t>OC</a:t>
            </a:r>
            <a:r>
              <a:rPr lang="en-US" sz="2400" dirty="0">
                <a:latin typeface="Arial" charset="0"/>
              </a:rPr>
              <a:t> is:</a:t>
            </a:r>
          </a:p>
          <a:p>
            <a:pPr>
              <a:defRPr/>
            </a:pPr>
            <a:endParaRPr lang="en-US" sz="2400" b="1" dirty="0">
              <a:latin typeface="Arial" charset="0"/>
            </a:endParaRPr>
          </a:p>
          <a:p>
            <a:pPr>
              <a:defRPr/>
            </a:pPr>
            <a:endParaRPr lang="en-US" sz="2400" b="1" dirty="0">
              <a:latin typeface="Arial" charset="0"/>
            </a:endParaRPr>
          </a:p>
          <a:p>
            <a:pPr>
              <a:defRPr/>
            </a:pPr>
            <a:endParaRPr lang="en-US" sz="2400" b="1" dirty="0">
              <a:latin typeface="Arial" charset="0"/>
            </a:endParaRPr>
          </a:p>
          <a:p>
            <a:pPr marL="457200" indent="-457200">
              <a:spcAft>
                <a:spcPts val="600"/>
              </a:spcAft>
              <a:buFont typeface="Arial" pitchFamily="34" charset="0"/>
              <a:buChar char="•"/>
              <a:defRPr/>
            </a:pPr>
            <a:endParaRPr lang="en-US" sz="2400" b="1" dirty="0">
              <a:latin typeface="Arial" charset="0"/>
            </a:endParaRPr>
          </a:p>
        </p:txBody>
      </p:sp>
      <p:pic>
        <p:nvPicPr>
          <p:cNvPr id="34820" name="Picture 5" descr="V_{OC} \approx \frac{kT}{q} \ln \left(\frac{I_L}{I_0} + 1\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236913"/>
            <a:ext cx="29718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CDF5083-83BA-47D8-BF1F-1DE11CC1D0BC}" type="slidenum">
              <a:rPr lang="en-US" altLang="en-US">
                <a:solidFill>
                  <a:srgbClr val="898989"/>
                </a:solidFill>
                <a:latin typeface="Calibri" panose="020F0502020204030204" pitchFamily="34" charset="0"/>
              </a:rPr>
              <a:pPr eaLnBrk="1" hangingPunct="1"/>
              <a:t>32</a:t>
            </a:fld>
            <a:endParaRPr lang="en-US" altLang="en-US">
              <a:solidFill>
                <a:srgbClr val="898989"/>
              </a:solidFill>
              <a:latin typeface="Calibri" panose="020F0502020204030204" pitchFamily="34" charset="0"/>
            </a:endParaRPr>
          </a:p>
        </p:txBody>
      </p:sp>
      <p:sp>
        <p:nvSpPr>
          <p:cNvPr id="5" name="TextBox 4"/>
          <p:cNvSpPr txBox="1"/>
          <p:nvPr/>
        </p:nvSpPr>
        <p:spPr>
          <a:xfrm>
            <a:off x="228600" y="762000"/>
            <a:ext cx="8458200" cy="4893647"/>
          </a:xfrm>
          <a:prstGeom prst="rect">
            <a:avLst/>
          </a:prstGeom>
          <a:noFill/>
        </p:spPr>
        <p:txBody>
          <a:bodyPr>
            <a:spAutoFit/>
          </a:bodyPr>
          <a:lstStyle/>
          <a:p>
            <a:pPr marL="457200" indent="-457200">
              <a:buFont typeface="Arial" pitchFamily="34" charset="0"/>
              <a:buChar char="•"/>
              <a:defRPr/>
            </a:pPr>
            <a:r>
              <a:rPr lang="en-US" sz="2400" b="1" dirty="0">
                <a:latin typeface="Arial" charset="0"/>
              </a:rPr>
              <a:t>Similarly, when the cell is operated at short circuit, </a:t>
            </a:r>
            <a:r>
              <a:rPr lang="en-US" sz="2400" b="1" i="1" dirty="0">
                <a:latin typeface="Arial" charset="0"/>
              </a:rPr>
              <a:t>V = 0</a:t>
            </a:r>
            <a:r>
              <a:rPr lang="en-US" sz="2400" b="1" dirty="0">
                <a:latin typeface="Arial" charset="0"/>
              </a:rPr>
              <a:t> and the current </a:t>
            </a:r>
            <a:r>
              <a:rPr lang="en-US" sz="2400" b="1" i="1" dirty="0">
                <a:latin typeface="Arial" charset="0"/>
              </a:rPr>
              <a:t>I</a:t>
            </a:r>
            <a:r>
              <a:rPr lang="en-US" sz="2400" b="1" dirty="0">
                <a:latin typeface="Arial" charset="0"/>
              </a:rPr>
              <a:t> through the terminals is defined as the </a:t>
            </a:r>
            <a:r>
              <a:rPr lang="en-US" sz="2400" b="1" i="1" dirty="0">
                <a:latin typeface="Arial" charset="0"/>
              </a:rPr>
              <a:t>short-circuit current</a:t>
            </a:r>
            <a:endParaRPr lang="en-US" sz="2400" b="1" dirty="0">
              <a:latin typeface="Arial" charset="0"/>
            </a:endParaRPr>
          </a:p>
          <a:p>
            <a:pPr marL="457200" indent="-457200">
              <a:buFont typeface="Arial" pitchFamily="34" charset="0"/>
              <a:buChar char="•"/>
              <a:defRPr/>
            </a:pPr>
            <a:r>
              <a:rPr lang="en-US" sz="2400" b="1" dirty="0">
                <a:latin typeface="Arial" charset="0"/>
              </a:rPr>
              <a:t>It can be shown that for a high-quality solar cell (low </a:t>
            </a:r>
            <a:r>
              <a:rPr lang="en-US" sz="2400" b="1" i="1" dirty="0">
                <a:latin typeface="Arial" charset="0"/>
              </a:rPr>
              <a:t>R</a:t>
            </a:r>
            <a:r>
              <a:rPr lang="en-US" sz="2400" b="1" i="1" baseline="-25000" dirty="0">
                <a:latin typeface="Arial" charset="0"/>
              </a:rPr>
              <a:t>S</a:t>
            </a:r>
            <a:r>
              <a:rPr lang="en-US" sz="2400" b="1" dirty="0">
                <a:latin typeface="Arial" charset="0"/>
              </a:rPr>
              <a:t> and </a:t>
            </a:r>
            <a:r>
              <a:rPr lang="en-US" sz="2400" b="1" i="1" dirty="0">
                <a:latin typeface="Arial" charset="0"/>
              </a:rPr>
              <a:t>I</a:t>
            </a:r>
            <a:r>
              <a:rPr lang="en-US" sz="2400" b="1" i="1" baseline="-25000" dirty="0">
                <a:latin typeface="Arial" charset="0"/>
              </a:rPr>
              <a:t>0</a:t>
            </a:r>
            <a:r>
              <a:rPr lang="en-US" sz="2400" b="1" dirty="0">
                <a:latin typeface="Arial" charset="0"/>
              </a:rPr>
              <a:t>, and high </a:t>
            </a:r>
            <a:r>
              <a:rPr lang="en-US" sz="2400" b="1" i="1" dirty="0">
                <a:latin typeface="Arial" charset="0"/>
              </a:rPr>
              <a:t>R</a:t>
            </a:r>
            <a:r>
              <a:rPr lang="en-US" sz="2400" b="1" i="1" baseline="-25000" dirty="0">
                <a:latin typeface="Arial" charset="0"/>
              </a:rPr>
              <a:t>SH</a:t>
            </a:r>
            <a:r>
              <a:rPr lang="en-US" sz="2400" b="1" dirty="0">
                <a:latin typeface="Arial" charset="0"/>
              </a:rPr>
              <a:t>) the short-circuit current </a:t>
            </a:r>
            <a:r>
              <a:rPr lang="en-US" sz="2400" b="1" i="1" dirty="0">
                <a:latin typeface="Arial" charset="0"/>
              </a:rPr>
              <a:t>I</a:t>
            </a:r>
            <a:r>
              <a:rPr lang="en-US" sz="2400" b="1" i="1" baseline="-25000" dirty="0">
                <a:latin typeface="Arial" charset="0"/>
              </a:rPr>
              <a:t>SC</a:t>
            </a:r>
            <a:r>
              <a:rPr lang="en-US" sz="2400" b="1" dirty="0">
                <a:latin typeface="Arial" charset="0"/>
              </a:rPr>
              <a:t> is:</a:t>
            </a:r>
          </a:p>
          <a:p>
            <a:pPr>
              <a:defRPr/>
            </a:pPr>
            <a:endParaRPr lang="en-US" sz="2400" b="1" dirty="0">
              <a:latin typeface="Arial" charset="0"/>
            </a:endParaRPr>
          </a:p>
          <a:p>
            <a:pPr>
              <a:defRPr/>
            </a:pPr>
            <a:endParaRPr lang="en-US" sz="2400" b="1" dirty="0">
              <a:latin typeface="Arial" charset="0"/>
            </a:endParaRPr>
          </a:p>
          <a:p>
            <a:pPr>
              <a:defRPr/>
            </a:pPr>
            <a:endParaRPr lang="en-US" sz="2400" b="1" dirty="0">
              <a:latin typeface="Arial" charset="0"/>
            </a:endParaRPr>
          </a:p>
          <a:p>
            <a:pPr>
              <a:defRPr/>
            </a:pPr>
            <a:endParaRPr lang="en-US" sz="2400" b="1" dirty="0">
              <a:latin typeface="Arial" charset="0"/>
            </a:endParaRPr>
          </a:p>
          <a:p>
            <a:pPr marL="457200" indent="-457200">
              <a:buFont typeface="Arial" pitchFamily="34" charset="0"/>
              <a:buChar char="•"/>
              <a:defRPr/>
            </a:pPr>
            <a:r>
              <a:rPr lang="en-US" sz="2400" b="1" dirty="0">
                <a:latin typeface="Arial" charset="0"/>
              </a:rPr>
              <a:t>Obviously, it is not possible to extract any power from the device when operating at either open circuit or short circuit conditions</a:t>
            </a:r>
            <a:r>
              <a:rPr lang="en-US" sz="2400" dirty="0">
                <a:latin typeface="Arial" charset="0"/>
              </a:rPr>
              <a:t>.</a:t>
            </a:r>
          </a:p>
          <a:p>
            <a:pPr marL="457200" indent="-457200">
              <a:spcAft>
                <a:spcPts val="600"/>
              </a:spcAft>
              <a:buFont typeface="Arial" pitchFamily="34" charset="0"/>
              <a:buChar char="•"/>
              <a:defRPr/>
            </a:pPr>
            <a:endParaRPr lang="en-US" sz="2400" b="1" dirty="0">
              <a:latin typeface="Arial" charset="0"/>
            </a:endParaRPr>
          </a:p>
        </p:txBody>
      </p:sp>
      <p:pic>
        <p:nvPicPr>
          <p:cNvPr id="35844" name="Picture 5" descr="I_{SC} \approx I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3124200"/>
            <a:ext cx="19050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0ECA43D-6322-43F9-9C91-88CAD8AC0753}" type="slidenum">
              <a:rPr lang="en-US" altLang="en-US">
                <a:solidFill>
                  <a:srgbClr val="898989"/>
                </a:solidFill>
                <a:latin typeface="Calibri" panose="020F0502020204030204" pitchFamily="34" charset="0"/>
              </a:rPr>
              <a:pPr eaLnBrk="1" hangingPunct="1"/>
              <a:t>33</a:t>
            </a:fld>
            <a:endParaRPr lang="en-US" altLang="en-US">
              <a:solidFill>
                <a:srgbClr val="898989"/>
              </a:solidFill>
              <a:latin typeface="Calibri" panose="020F0502020204030204" pitchFamily="34" charset="0"/>
            </a:endParaRPr>
          </a:p>
        </p:txBody>
      </p:sp>
      <p:sp>
        <p:nvSpPr>
          <p:cNvPr id="36867" name="TextBox 4"/>
          <p:cNvSpPr txBox="1">
            <a:spLocks noChangeArrowheads="1"/>
          </p:cNvSpPr>
          <p:nvPr/>
        </p:nvSpPr>
        <p:spPr bwMode="auto">
          <a:xfrm>
            <a:off x="304800" y="685800"/>
            <a:ext cx="84582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values of </a:t>
            </a:r>
            <a:r>
              <a:rPr lang="en-US" altLang="en-US" sz="2400" b="1" i="1"/>
              <a:t>I</a:t>
            </a:r>
            <a:r>
              <a:rPr lang="en-US" altLang="en-US" sz="2400" b="1" i="1" baseline="-25000"/>
              <a:t>0</a:t>
            </a:r>
            <a:r>
              <a:rPr lang="en-US" altLang="en-US" sz="2400" b="1"/>
              <a:t>, </a:t>
            </a:r>
            <a:r>
              <a:rPr lang="en-US" altLang="en-US" sz="2400" b="1" i="1"/>
              <a:t>R</a:t>
            </a:r>
            <a:r>
              <a:rPr lang="en-US" altLang="en-US" sz="2400" b="1" i="1" baseline="-25000"/>
              <a:t>S</a:t>
            </a:r>
            <a:r>
              <a:rPr lang="en-US" altLang="en-US" sz="2400" b="1"/>
              <a:t>, and </a:t>
            </a:r>
            <a:r>
              <a:rPr lang="en-US" altLang="en-US" sz="2400" b="1" i="1"/>
              <a:t>R</a:t>
            </a:r>
            <a:r>
              <a:rPr lang="en-US" altLang="en-US" sz="2400" b="1" i="1" baseline="-25000"/>
              <a:t>SH</a:t>
            </a:r>
            <a:r>
              <a:rPr lang="en-US" altLang="en-US" sz="2400" b="1"/>
              <a:t> are dependent upon the physical size of the solar cell</a:t>
            </a:r>
          </a:p>
          <a:p>
            <a:pPr eaLnBrk="1" hangingPunct="1">
              <a:spcAft>
                <a:spcPts val="600"/>
              </a:spcAft>
              <a:buFont typeface="Arial" panose="020B0604020202020204" pitchFamily="34" charset="0"/>
              <a:buChar char="•"/>
            </a:pPr>
            <a:r>
              <a:rPr lang="en-US" altLang="en-US" sz="2400" b="1"/>
              <a:t>In comparing otherwise identical cells, a cell with twice the surface area of another will, in principle, have double the </a:t>
            </a:r>
            <a:r>
              <a:rPr lang="en-US" altLang="en-US" sz="2400" b="1" i="1"/>
              <a:t>I</a:t>
            </a:r>
            <a:r>
              <a:rPr lang="en-US" altLang="en-US" sz="2400" b="1" i="1" baseline="-25000"/>
              <a:t>0</a:t>
            </a:r>
            <a:r>
              <a:rPr lang="en-US" altLang="en-US" sz="2400" b="1"/>
              <a:t> because it has twice the junction area across which current can leak</a:t>
            </a:r>
          </a:p>
          <a:p>
            <a:pPr eaLnBrk="1" hangingPunct="1">
              <a:spcAft>
                <a:spcPts val="600"/>
              </a:spcAft>
              <a:buFont typeface="Arial" panose="020B0604020202020204" pitchFamily="34" charset="0"/>
              <a:buChar char="•"/>
            </a:pPr>
            <a:r>
              <a:rPr lang="en-US" altLang="en-US" sz="2400" b="1"/>
              <a:t>It will also have half the </a:t>
            </a:r>
            <a:r>
              <a:rPr lang="en-US" altLang="en-US" sz="2400" b="1" i="1"/>
              <a:t>R</a:t>
            </a:r>
            <a:r>
              <a:rPr lang="en-US" altLang="en-US" sz="2400" b="1" i="1" baseline="-25000"/>
              <a:t>S</a:t>
            </a:r>
            <a:r>
              <a:rPr lang="en-US" altLang="en-US" sz="2400" b="1"/>
              <a:t> and </a:t>
            </a:r>
            <a:r>
              <a:rPr lang="en-US" altLang="en-US" sz="2400" b="1" i="1"/>
              <a:t>R</a:t>
            </a:r>
            <a:r>
              <a:rPr lang="en-US" altLang="en-US" sz="2400" b="1" i="1" baseline="-25000"/>
              <a:t>SH</a:t>
            </a:r>
            <a:r>
              <a:rPr lang="en-US" altLang="en-US" sz="2400" b="1"/>
              <a:t> because it has twice the cross-sectional area through which current can flow</a:t>
            </a:r>
          </a:p>
          <a:p>
            <a:pPr eaLnBrk="1" hangingPunct="1">
              <a:spcAft>
                <a:spcPts val="600"/>
              </a:spcAft>
              <a:buFont typeface="Arial" panose="020B0604020202020204" pitchFamily="34" charset="0"/>
              <a:buChar char="•"/>
            </a:pPr>
            <a:r>
              <a:rPr lang="en-US" altLang="en-US" sz="2400" b="1"/>
              <a:t>For this reason, the characteristic equation is frequently written in terms of current density, or current produced per unit cell area:</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D16709D-462E-4530-89FE-DFF449856740}" type="slidenum">
              <a:rPr lang="en-US" altLang="en-US">
                <a:solidFill>
                  <a:srgbClr val="898989"/>
                </a:solidFill>
                <a:latin typeface="Calibri" panose="020F0502020204030204" pitchFamily="34" charset="0"/>
              </a:rPr>
              <a:pPr eaLnBrk="1" hangingPunct="1"/>
              <a:t>34</a:t>
            </a:fld>
            <a:endParaRPr lang="en-US" altLang="en-US">
              <a:solidFill>
                <a:srgbClr val="898989"/>
              </a:solidFill>
              <a:latin typeface="Calibri" panose="020F0502020204030204" pitchFamily="34" charset="0"/>
            </a:endParaRPr>
          </a:p>
        </p:txBody>
      </p:sp>
      <p:pic>
        <p:nvPicPr>
          <p:cNvPr id="37891" name="Picture 4" descr="J = J_{L} - J_{0} \left\{\exp\left[\frac{q(V + J r_{S})}{nkT}\right] - 1\right\} - \frac{V + J r_{S}}{r_{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762000"/>
            <a:ext cx="6477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762000" y="2286000"/>
            <a:ext cx="7924800" cy="2678113"/>
          </a:xfrm>
          <a:prstGeom prst="rect">
            <a:avLst/>
          </a:prstGeom>
          <a:noFill/>
        </p:spPr>
        <p:txBody>
          <a:bodyPr>
            <a:spAutoFit/>
          </a:bodyPr>
          <a:lstStyle/>
          <a:p>
            <a:pPr>
              <a:defRPr/>
            </a:pPr>
            <a:r>
              <a:rPr lang="en-US" sz="2400" b="1" dirty="0">
                <a:latin typeface="Arial" charset="0"/>
              </a:rPr>
              <a:t>where</a:t>
            </a:r>
          </a:p>
          <a:p>
            <a:pPr>
              <a:defRPr/>
            </a:pPr>
            <a:r>
              <a:rPr lang="en-US" sz="2400" b="1" i="1" dirty="0">
                <a:latin typeface="Arial" charset="0"/>
              </a:rPr>
              <a:t>J</a:t>
            </a:r>
            <a:r>
              <a:rPr lang="en-US" sz="2400" b="1" dirty="0">
                <a:latin typeface="Arial" charset="0"/>
              </a:rPr>
              <a:t> = current density (amperes/cm</a:t>
            </a:r>
            <a:r>
              <a:rPr lang="en-US" sz="2400" b="1" baseline="30000" dirty="0">
                <a:latin typeface="Arial" charset="0"/>
              </a:rPr>
              <a:t>2</a:t>
            </a:r>
            <a:r>
              <a:rPr lang="en-US" sz="2400" b="1" dirty="0">
                <a:latin typeface="Arial" charset="0"/>
              </a:rPr>
              <a:t>)</a:t>
            </a:r>
          </a:p>
          <a:p>
            <a:pPr>
              <a:defRPr/>
            </a:pPr>
            <a:r>
              <a:rPr lang="en-US" sz="2400" b="1" i="1" dirty="0">
                <a:latin typeface="Arial" charset="0"/>
              </a:rPr>
              <a:t>J</a:t>
            </a:r>
            <a:r>
              <a:rPr lang="en-US" sz="2400" b="1" i="1" baseline="-25000" dirty="0">
                <a:latin typeface="Arial" charset="0"/>
              </a:rPr>
              <a:t>L</a:t>
            </a:r>
            <a:r>
              <a:rPr lang="en-US" sz="2400" b="1" dirty="0">
                <a:latin typeface="Arial" charset="0"/>
              </a:rPr>
              <a:t> = photogenerated current density (amperes/cm</a:t>
            </a:r>
            <a:r>
              <a:rPr lang="en-US" sz="2400" b="1" baseline="30000" dirty="0">
                <a:latin typeface="Arial" charset="0"/>
              </a:rPr>
              <a:t>2</a:t>
            </a:r>
            <a:r>
              <a:rPr lang="en-US" sz="2400" b="1" dirty="0">
                <a:latin typeface="Arial" charset="0"/>
              </a:rPr>
              <a:t>)</a:t>
            </a:r>
          </a:p>
          <a:p>
            <a:pPr>
              <a:defRPr/>
            </a:pPr>
            <a:r>
              <a:rPr lang="en-US" sz="2400" b="1" i="1" dirty="0">
                <a:latin typeface="Arial" charset="0"/>
              </a:rPr>
              <a:t>J</a:t>
            </a:r>
            <a:r>
              <a:rPr lang="en-US" sz="2400" b="1" i="1" baseline="-25000" dirty="0">
                <a:latin typeface="Arial" charset="0"/>
              </a:rPr>
              <a:t>0</a:t>
            </a:r>
            <a:r>
              <a:rPr lang="en-US" sz="2400" b="1" dirty="0">
                <a:latin typeface="Arial" charset="0"/>
              </a:rPr>
              <a:t> = reverse saturation current density (amperes/cm</a:t>
            </a:r>
            <a:r>
              <a:rPr lang="en-US" sz="2400" b="1" baseline="30000" dirty="0">
                <a:latin typeface="Arial" charset="0"/>
              </a:rPr>
              <a:t>2</a:t>
            </a:r>
            <a:r>
              <a:rPr lang="en-US" sz="2400" b="1" dirty="0">
                <a:latin typeface="Arial" charset="0"/>
              </a:rPr>
              <a:t>)</a:t>
            </a:r>
          </a:p>
          <a:p>
            <a:pPr>
              <a:defRPr/>
            </a:pPr>
            <a:r>
              <a:rPr lang="en-US" sz="2400" b="1" i="1" dirty="0" err="1">
                <a:latin typeface="Arial" charset="0"/>
              </a:rPr>
              <a:t>r</a:t>
            </a:r>
            <a:r>
              <a:rPr lang="en-US" sz="2400" b="1" i="1" baseline="-25000" dirty="0" err="1">
                <a:latin typeface="Arial" charset="0"/>
              </a:rPr>
              <a:t>S</a:t>
            </a:r>
            <a:r>
              <a:rPr lang="en-US" sz="2400" b="1" dirty="0">
                <a:latin typeface="Arial" charset="0"/>
              </a:rPr>
              <a:t> = specific series resistance (Ω-cm</a:t>
            </a:r>
            <a:r>
              <a:rPr lang="en-US" sz="2400" b="1" baseline="30000" dirty="0">
                <a:latin typeface="Arial" charset="0"/>
              </a:rPr>
              <a:t>2</a:t>
            </a:r>
            <a:r>
              <a:rPr lang="en-US" sz="2400" b="1" dirty="0">
                <a:latin typeface="Arial" charset="0"/>
              </a:rPr>
              <a:t>)</a:t>
            </a:r>
          </a:p>
          <a:p>
            <a:pPr>
              <a:defRPr/>
            </a:pPr>
            <a:r>
              <a:rPr lang="en-US" sz="2400" b="1" i="1" dirty="0" err="1">
                <a:latin typeface="Arial" charset="0"/>
              </a:rPr>
              <a:t>r</a:t>
            </a:r>
            <a:r>
              <a:rPr lang="en-US" sz="2400" b="1" i="1" baseline="-25000" dirty="0" err="1">
                <a:latin typeface="Arial" charset="0"/>
              </a:rPr>
              <a:t>SH</a:t>
            </a:r>
            <a:r>
              <a:rPr lang="en-US" sz="2400" b="1" dirty="0">
                <a:latin typeface="Arial" charset="0"/>
              </a:rPr>
              <a:t> = specific shunt resistance (Ω-cm</a:t>
            </a:r>
            <a:r>
              <a:rPr lang="en-US" sz="2400" b="1" baseline="30000" dirty="0">
                <a:latin typeface="Arial" charset="0"/>
              </a:rPr>
              <a:t>2</a:t>
            </a:r>
            <a:r>
              <a:rPr lang="en-US" sz="2400" b="1" dirty="0">
                <a:latin typeface="Arial" charset="0"/>
              </a:rPr>
              <a:t>)</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A07FC5-33AB-48C6-A4A1-5083D3E897AA}" type="slidenum">
              <a:rPr lang="en-US" altLang="en-US">
                <a:solidFill>
                  <a:srgbClr val="898989"/>
                </a:solidFill>
                <a:latin typeface="Calibri" panose="020F0502020204030204" pitchFamily="34" charset="0"/>
              </a:rPr>
              <a:pPr eaLnBrk="1" hangingPunct="1"/>
              <a:t>35</a:t>
            </a:fld>
            <a:endParaRPr lang="en-US" altLang="en-US">
              <a:solidFill>
                <a:srgbClr val="898989"/>
              </a:solidFill>
              <a:latin typeface="Calibri" panose="020F0502020204030204" pitchFamily="34" charset="0"/>
            </a:endParaRPr>
          </a:p>
        </p:txBody>
      </p:sp>
      <p:sp>
        <p:nvSpPr>
          <p:cNvPr id="38915" name="TextBox 4"/>
          <p:cNvSpPr txBox="1">
            <a:spLocks noChangeArrowheads="1"/>
          </p:cNvSpPr>
          <p:nvPr/>
        </p:nvSpPr>
        <p:spPr bwMode="auto">
          <a:xfrm>
            <a:off x="228600" y="609600"/>
            <a:ext cx="83820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This formulation has several advantages. One is that since cell characteristics are referenced to a common cross-sectional area they may be compared for cells of different physical dimensions</a:t>
            </a:r>
          </a:p>
          <a:p>
            <a:pPr eaLnBrk="1" hangingPunct="1">
              <a:buFont typeface="Arial" panose="020B0604020202020204" pitchFamily="34" charset="0"/>
              <a:buChar char="•"/>
            </a:pPr>
            <a:r>
              <a:rPr lang="en-US" altLang="en-US" sz="2400" b="1"/>
              <a:t>While this is of limited benefit in a manufacturing setting, where all cells tend to be the same size, it is useful in research and in comparing cells between manufacturers</a:t>
            </a:r>
          </a:p>
          <a:p>
            <a:pPr eaLnBrk="1" hangingPunct="1">
              <a:buFont typeface="Arial" panose="020B0604020202020204" pitchFamily="34" charset="0"/>
              <a:buChar char="•"/>
            </a:pPr>
            <a:r>
              <a:rPr lang="en-US" altLang="en-US" sz="2400" b="1"/>
              <a:t>Another advantage is that the density equation naturally scales the parameter values to similar orders of magnitude, which can make numerical extraction of them simpler and more accurate even with naive solution methods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B62252A-959A-494A-8AA8-F05902853154}" type="slidenum">
              <a:rPr lang="en-US" altLang="en-US">
                <a:solidFill>
                  <a:srgbClr val="898989"/>
                </a:solidFill>
                <a:latin typeface="Calibri" panose="020F0502020204030204" pitchFamily="34" charset="0"/>
              </a:rPr>
              <a:pPr eaLnBrk="1" hangingPunct="1"/>
              <a:t>36</a:t>
            </a:fld>
            <a:endParaRPr lang="en-US" altLang="en-US">
              <a:solidFill>
                <a:srgbClr val="898989"/>
              </a:solidFill>
              <a:latin typeface="Calibri" panose="020F0502020204030204" pitchFamily="34" charset="0"/>
            </a:endParaRPr>
          </a:p>
        </p:txBody>
      </p:sp>
      <p:sp>
        <p:nvSpPr>
          <p:cNvPr id="39939" name="TextBox 4"/>
          <p:cNvSpPr txBox="1">
            <a:spLocks noChangeArrowheads="1"/>
          </p:cNvSpPr>
          <p:nvPr/>
        </p:nvSpPr>
        <p:spPr bwMode="auto">
          <a:xfrm>
            <a:off x="76200" y="152400"/>
            <a:ext cx="8610600" cy="6332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300"/>
              </a:spcAft>
              <a:buFont typeface="Arial" panose="020B0604020202020204" pitchFamily="34" charset="0"/>
              <a:buChar char="•"/>
            </a:pPr>
            <a:r>
              <a:rPr lang="en-US" altLang="en-US" sz="2000" b="1" dirty="0"/>
              <a:t>There are practical limitations of this formulation. For instance, certain parasitic effects grow in importance as cell sizes shrink and can affect the extracted parameter values</a:t>
            </a:r>
          </a:p>
          <a:p>
            <a:pPr eaLnBrk="1" hangingPunct="1">
              <a:spcAft>
                <a:spcPts val="300"/>
              </a:spcAft>
              <a:buFont typeface="Arial" panose="020B0604020202020204" pitchFamily="34" charset="0"/>
              <a:buChar char="•"/>
            </a:pPr>
            <a:r>
              <a:rPr lang="en-US" altLang="en-US" sz="2000" b="1" dirty="0"/>
              <a:t>Recombination and contamination of the junction tend to be greatest at the perimeter of the cell, so very small cells may exhibit higher values of </a:t>
            </a:r>
            <a:r>
              <a:rPr lang="en-US" altLang="en-US" sz="2000" b="1" i="1" dirty="0"/>
              <a:t>J</a:t>
            </a:r>
            <a:r>
              <a:rPr lang="en-US" altLang="en-US" sz="2000" b="1" i="1" baseline="-25000" dirty="0"/>
              <a:t>0</a:t>
            </a:r>
            <a:r>
              <a:rPr lang="en-US" altLang="en-US" sz="2000" b="1" dirty="0"/>
              <a:t> or lower values of </a:t>
            </a:r>
            <a:r>
              <a:rPr lang="en-US" altLang="en-US" sz="2000" b="1" i="1" dirty="0"/>
              <a:t>R</a:t>
            </a:r>
            <a:r>
              <a:rPr lang="en-US" altLang="en-US" sz="2000" b="1" i="1" baseline="-25000" dirty="0"/>
              <a:t>SH</a:t>
            </a:r>
            <a:r>
              <a:rPr lang="en-US" altLang="en-US" sz="2000" b="1" dirty="0"/>
              <a:t> than larger cells that are otherwise identical</a:t>
            </a:r>
          </a:p>
          <a:p>
            <a:pPr eaLnBrk="1" hangingPunct="1">
              <a:spcAft>
                <a:spcPts val="300"/>
              </a:spcAft>
              <a:buFont typeface="Arial" panose="020B0604020202020204" pitchFamily="34" charset="0"/>
              <a:buChar char="•"/>
            </a:pPr>
            <a:r>
              <a:rPr lang="en-US" altLang="en-US" sz="2000" b="1" dirty="0"/>
              <a:t>In such cases, comparisons between cells must be made cautiously and with these effects in mind</a:t>
            </a:r>
          </a:p>
          <a:p>
            <a:pPr eaLnBrk="1" hangingPunct="1">
              <a:spcAft>
                <a:spcPts val="300"/>
              </a:spcAft>
              <a:buFont typeface="Arial" panose="020B0604020202020204" pitchFamily="34" charset="0"/>
              <a:buChar char="•"/>
            </a:pPr>
            <a:r>
              <a:rPr lang="en-US" altLang="en-US" sz="2000" b="1" dirty="0"/>
              <a:t>This approach should only be used for comparing solar cells with comparable layout</a:t>
            </a:r>
          </a:p>
          <a:p>
            <a:pPr eaLnBrk="1" hangingPunct="1">
              <a:spcAft>
                <a:spcPts val="300"/>
              </a:spcAft>
              <a:buFont typeface="Arial" panose="020B0604020202020204" pitchFamily="34" charset="0"/>
              <a:buChar char="•"/>
            </a:pPr>
            <a:r>
              <a:rPr lang="en-US" altLang="en-US" sz="2000" b="1" dirty="0"/>
              <a:t>For instance, a comparison between primarily </a:t>
            </a:r>
            <a:r>
              <a:rPr lang="en-US" altLang="en-US" sz="2000" b="1" dirty="0" err="1"/>
              <a:t>quadratical</a:t>
            </a:r>
            <a:r>
              <a:rPr lang="en-US" altLang="en-US" sz="2000" b="1" dirty="0"/>
              <a:t> solar cells like typical crystalline silicon solar cells and narrow but long solar cells like typical thin film solar cells can lead to wrong assumptions caused by the different kinds of current paths and therefore the influence of for instance a distributed series resistance </a:t>
            </a:r>
            <a:r>
              <a:rPr lang="en-US" altLang="en-US" sz="2000" b="1" dirty="0" err="1"/>
              <a:t>r</a:t>
            </a:r>
            <a:r>
              <a:rPr lang="en-US" altLang="en-US" sz="2000" b="1" baseline="-25000" dirty="0" err="1"/>
              <a:t>S</a:t>
            </a:r>
            <a:r>
              <a:rPr lang="en-US" altLang="en-US" sz="2000" b="1" dirty="0"/>
              <a:t>.</a:t>
            </a:r>
          </a:p>
          <a:p>
            <a:pPr marL="0" indent="0" eaLnBrk="1" hangingPunct="1">
              <a:spcAft>
                <a:spcPts val="600"/>
              </a:spcAft>
            </a:pPr>
            <a:endParaRPr lang="en-US" altLang="en-US" sz="2400" b="1" dirty="0"/>
          </a:p>
          <a:p>
            <a:pPr eaLnBrk="1" hangingPunct="1">
              <a:spcAft>
                <a:spcPts val="600"/>
              </a:spcAft>
              <a:buFont typeface="Arial" panose="020B0604020202020204" pitchFamily="34" charset="0"/>
              <a:buChar char="•"/>
            </a:pPr>
            <a:endParaRPr lang="en-US" altLang="en-US" sz="24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9F5D6F2-1FC2-4591-B341-F6EAABEC242E}" type="slidenum">
              <a:rPr lang="en-US" altLang="en-US">
                <a:solidFill>
                  <a:srgbClr val="898989"/>
                </a:solidFill>
                <a:latin typeface="Calibri" panose="020F0502020204030204" pitchFamily="34" charset="0"/>
              </a:rPr>
              <a:pPr eaLnBrk="1" hangingPunct="1"/>
              <a:t>37</a:t>
            </a:fld>
            <a:endParaRPr lang="en-US" altLang="en-US">
              <a:solidFill>
                <a:srgbClr val="898989"/>
              </a:solidFill>
              <a:latin typeface="Calibri" panose="020F0502020204030204" pitchFamily="34" charset="0"/>
            </a:endParaRPr>
          </a:p>
        </p:txBody>
      </p:sp>
      <p:pic>
        <p:nvPicPr>
          <p:cNvPr id="40963" name="Picture 4" descr="http://upload.wikimedia.org/wikipedia/commons/thumb/5/55/I-V_Curve_T.png/250px-I-V_Curve_T.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25" y="152400"/>
            <a:ext cx="63912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TextBox 5"/>
          <p:cNvSpPr txBox="1">
            <a:spLocks noChangeArrowheads="1"/>
          </p:cNvSpPr>
          <p:nvPr/>
        </p:nvSpPr>
        <p:spPr bwMode="auto">
          <a:xfrm>
            <a:off x="381000" y="4038600"/>
            <a:ext cx="8305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Temperature affects the characteristic equation in two ways: </a:t>
            </a:r>
          </a:p>
          <a:p>
            <a:pPr eaLnBrk="1" hangingPunct="1">
              <a:buFont typeface="Arial" panose="020B0604020202020204" pitchFamily="34" charset="0"/>
              <a:buChar char="•"/>
            </a:pPr>
            <a:r>
              <a:rPr lang="en-US" altLang="en-US" sz="2400" b="1"/>
              <a:t>Directly, via </a:t>
            </a:r>
            <a:r>
              <a:rPr lang="en-US" altLang="en-US" sz="2400" b="1" i="1"/>
              <a:t>T</a:t>
            </a:r>
            <a:r>
              <a:rPr lang="en-US" altLang="en-US" sz="2400" b="1"/>
              <a:t> in the exponential term, and </a:t>
            </a:r>
          </a:p>
          <a:p>
            <a:pPr eaLnBrk="1" hangingPunct="1">
              <a:buFont typeface="Arial" panose="020B0604020202020204" pitchFamily="34" charset="0"/>
              <a:buChar char="•"/>
            </a:pPr>
            <a:r>
              <a:rPr lang="en-US" altLang="en-US" sz="2400" b="1"/>
              <a:t>Indirectly via its effect on </a:t>
            </a:r>
            <a:r>
              <a:rPr lang="en-US" altLang="en-US" sz="2400" b="1" i="1"/>
              <a:t>I</a:t>
            </a:r>
            <a:r>
              <a:rPr lang="en-US" altLang="en-US" sz="2400" b="1" i="1" baseline="-25000"/>
              <a:t>0</a:t>
            </a:r>
            <a:r>
              <a:rPr lang="en-US" altLang="en-US" sz="2400" b="1"/>
              <a:t> (strictly speaking, temperature affects all of the terms, but these two far more significantly than the others).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F395689-5193-4300-B74A-5A420D786756}" type="slidenum">
              <a:rPr lang="en-US" altLang="en-US">
                <a:solidFill>
                  <a:srgbClr val="898989"/>
                </a:solidFill>
                <a:latin typeface="Calibri" panose="020F0502020204030204" pitchFamily="34" charset="0"/>
              </a:rPr>
              <a:pPr eaLnBrk="1" hangingPunct="1"/>
              <a:t>38</a:t>
            </a:fld>
            <a:endParaRPr lang="en-US" altLang="en-US">
              <a:solidFill>
                <a:srgbClr val="898989"/>
              </a:solidFill>
              <a:latin typeface="Calibri" panose="020F0502020204030204" pitchFamily="34" charset="0"/>
            </a:endParaRPr>
          </a:p>
        </p:txBody>
      </p:sp>
      <p:sp>
        <p:nvSpPr>
          <p:cNvPr id="41987" name="TextBox 4"/>
          <p:cNvSpPr txBox="1">
            <a:spLocks noChangeArrowheads="1"/>
          </p:cNvSpPr>
          <p:nvPr/>
        </p:nvSpPr>
        <p:spPr bwMode="auto">
          <a:xfrm>
            <a:off x="76200" y="609600"/>
            <a:ext cx="85344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While increasing </a:t>
            </a:r>
            <a:r>
              <a:rPr lang="en-US" altLang="en-US" sz="2400" b="1" i="1"/>
              <a:t>T</a:t>
            </a:r>
            <a:r>
              <a:rPr lang="en-US" altLang="en-US" sz="2400" b="1"/>
              <a:t> reduces the magnitude of the exponent in the characteristic equation, the value of </a:t>
            </a:r>
            <a:r>
              <a:rPr lang="en-US" altLang="en-US" sz="2400" b="1" i="1"/>
              <a:t>I</a:t>
            </a:r>
            <a:r>
              <a:rPr lang="en-US" altLang="en-US" sz="2400" b="1" i="1" baseline="-25000"/>
              <a:t>0</a:t>
            </a:r>
            <a:r>
              <a:rPr lang="en-US" altLang="en-US" sz="2400" b="1"/>
              <a:t> increases exponentially with </a:t>
            </a:r>
            <a:r>
              <a:rPr lang="en-US" altLang="en-US" sz="2400" b="1" i="1"/>
              <a:t>T</a:t>
            </a:r>
            <a:r>
              <a:rPr lang="en-US" altLang="en-US" sz="2400" b="1"/>
              <a:t> </a:t>
            </a:r>
          </a:p>
          <a:p>
            <a:pPr eaLnBrk="1" hangingPunct="1">
              <a:buFont typeface="Arial" panose="020B0604020202020204" pitchFamily="34" charset="0"/>
              <a:buChar char="•"/>
            </a:pPr>
            <a:r>
              <a:rPr lang="en-US" altLang="en-US" sz="2400" b="1"/>
              <a:t>The net effect is to reduce </a:t>
            </a:r>
            <a:r>
              <a:rPr lang="en-US" altLang="en-US" sz="2400" b="1" i="1"/>
              <a:t>V</a:t>
            </a:r>
            <a:r>
              <a:rPr lang="en-US" altLang="en-US" sz="2400" b="1" i="1" baseline="-25000"/>
              <a:t>OC</a:t>
            </a:r>
            <a:r>
              <a:rPr lang="en-US" altLang="en-US" sz="2400" b="1"/>
              <a:t> (the open-circuit voltage) linearly with increasing temperature</a:t>
            </a:r>
          </a:p>
          <a:p>
            <a:pPr eaLnBrk="1" hangingPunct="1">
              <a:buFont typeface="Arial" panose="020B0604020202020204" pitchFamily="34" charset="0"/>
              <a:buChar char="•"/>
            </a:pPr>
            <a:r>
              <a:rPr lang="en-US" altLang="en-US" sz="2400" b="1"/>
              <a:t>The magnitude of this reduction is inversely proportional to </a:t>
            </a:r>
            <a:r>
              <a:rPr lang="en-US" altLang="en-US" sz="2400" b="1" i="1"/>
              <a:t>V</a:t>
            </a:r>
            <a:r>
              <a:rPr lang="en-US" altLang="en-US" sz="2400" b="1" i="1" baseline="-25000"/>
              <a:t>OC</a:t>
            </a:r>
            <a:r>
              <a:rPr lang="en-US" altLang="en-US" sz="2400" b="1"/>
              <a:t>; that is, cells with higher values of </a:t>
            </a:r>
            <a:r>
              <a:rPr lang="en-US" altLang="en-US" sz="2400" b="1" i="1"/>
              <a:t>V</a:t>
            </a:r>
            <a:r>
              <a:rPr lang="en-US" altLang="en-US" sz="2400" b="1" i="1" baseline="-25000"/>
              <a:t>OC</a:t>
            </a:r>
            <a:r>
              <a:rPr lang="en-US" altLang="en-US" sz="2400" b="1"/>
              <a:t> suffer smaller reductions in voltage with increasing temperature</a:t>
            </a:r>
          </a:p>
          <a:p>
            <a:pPr eaLnBrk="1" hangingPunct="1">
              <a:buFont typeface="Arial" panose="020B0604020202020204" pitchFamily="34" charset="0"/>
              <a:buChar char="•"/>
            </a:pPr>
            <a:r>
              <a:rPr lang="en-US" altLang="en-US" sz="2400" b="1"/>
              <a:t>For most crystalline silicon solar cells the change in </a:t>
            </a:r>
            <a:r>
              <a:rPr lang="en-US" altLang="en-US" sz="2400" b="1" i="1"/>
              <a:t>V</a:t>
            </a:r>
            <a:r>
              <a:rPr lang="en-US" altLang="en-US" sz="2400" b="1" i="1" baseline="-25000"/>
              <a:t>OC</a:t>
            </a:r>
            <a:r>
              <a:rPr lang="en-US" altLang="en-US" sz="2400" b="1"/>
              <a:t> with temperature is about -0.50%/°C, though the rate for the highest-efficiency crystalline silicon cells is around -0.35%/°C.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B7E6D21-8D55-4AA8-A74E-B50622AB3EAE}" type="slidenum">
              <a:rPr lang="en-US" altLang="en-US">
                <a:solidFill>
                  <a:srgbClr val="898989"/>
                </a:solidFill>
                <a:latin typeface="Calibri" panose="020F0502020204030204" pitchFamily="34" charset="0"/>
              </a:rPr>
              <a:pPr eaLnBrk="1" hangingPunct="1"/>
              <a:t>39</a:t>
            </a:fld>
            <a:endParaRPr lang="en-US" altLang="en-US">
              <a:solidFill>
                <a:srgbClr val="898989"/>
              </a:solidFill>
              <a:latin typeface="Calibri" panose="020F0502020204030204" pitchFamily="34" charset="0"/>
            </a:endParaRPr>
          </a:p>
        </p:txBody>
      </p:sp>
      <p:sp>
        <p:nvSpPr>
          <p:cNvPr id="43011" name="TextBox 4"/>
          <p:cNvSpPr txBox="1">
            <a:spLocks noChangeArrowheads="1"/>
          </p:cNvSpPr>
          <p:nvPr/>
        </p:nvSpPr>
        <p:spPr bwMode="auto">
          <a:xfrm>
            <a:off x="152400" y="609600"/>
            <a:ext cx="8534400" cy="460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By way of comparison, the rate for amorphous silicon solar cells is -0.20%/°C to -0.30%/°C, depending on how the cell is made</a:t>
            </a:r>
          </a:p>
          <a:p>
            <a:pPr eaLnBrk="1" hangingPunct="1">
              <a:buFont typeface="Arial" panose="020B0604020202020204" pitchFamily="34" charset="0"/>
              <a:buChar char="•"/>
            </a:pPr>
            <a:r>
              <a:rPr lang="en-US" altLang="en-US" sz="2400" b="1"/>
              <a:t>The amount of photogenerated current </a:t>
            </a:r>
            <a:r>
              <a:rPr lang="en-US" altLang="en-US" sz="2400" b="1" i="1"/>
              <a:t>I</a:t>
            </a:r>
            <a:r>
              <a:rPr lang="en-US" altLang="en-US" sz="2400" b="1" i="1" baseline="-25000"/>
              <a:t>L</a:t>
            </a:r>
            <a:r>
              <a:rPr lang="en-US" altLang="en-US" sz="2400" b="1"/>
              <a:t> increases slightly with increasing temperature because of an increase in the number of thermally generated carriers in the cell</a:t>
            </a:r>
          </a:p>
          <a:p>
            <a:pPr eaLnBrk="1" hangingPunct="1">
              <a:buFont typeface="Arial" panose="020B0604020202020204" pitchFamily="34" charset="0"/>
              <a:buChar char="•"/>
            </a:pPr>
            <a:r>
              <a:rPr lang="en-US" altLang="en-US" sz="2400" b="1"/>
              <a:t>This effect is slight, however: about 0.065%/°C for crystalline silicon cells and 0.09% for amorphous silicon cells</a:t>
            </a:r>
          </a:p>
          <a:p>
            <a:pPr eaLnBrk="1" hangingPunct="1">
              <a:spcAft>
                <a:spcPts val="600"/>
              </a:spcAft>
              <a:buFont typeface="Arial" panose="020B0604020202020204" pitchFamily="34" charset="0"/>
              <a:buChar char="•"/>
            </a:pPr>
            <a:endParaRPr lang="en-US" altLang="en-US" sz="2400" b="1"/>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87960C7-39B1-4FC0-AB6A-D736672ACF74}" type="slidenum">
              <a:rPr lang="en-US" altLang="en-US">
                <a:solidFill>
                  <a:srgbClr val="898989"/>
                </a:solidFill>
                <a:latin typeface="Calibri" panose="020F0502020204030204" pitchFamily="34" charset="0"/>
              </a:rPr>
              <a:pPr eaLnBrk="1" hangingPunct="1"/>
              <a:t>4</a:t>
            </a:fld>
            <a:endParaRPr lang="en-US" altLang="en-US">
              <a:solidFill>
                <a:srgbClr val="898989"/>
              </a:solidFill>
              <a:latin typeface="Calibri" panose="020F0502020204030204" pitchFamily="34" charset="0"/>
            </a:endParaRPr>
          </a:p>
        </p:txBody>
      </p:sp>
      <p:pic>
        <p:nvPicPr>
          <p:cNvPr id="8195" name="Picture 2" descr="http://upload.wikimedia.org/wikipedia/en/thumb/1/12/Feedwater-heating.png/354px-Feedwater-heating.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81000"/>
            <a:ext cx="5029200" cy="642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CFFF188-5B6B-4419-93B4-C5573B9F4465}" type="slidenum">
              <a:rPr lang="en-US" altLang="en-US">
                <a:solidFill>
                  <a:srgbClr val="898989"/>
                </a:solidFill>
                <a:latin typeface="Calibri" panose="020F0502020204030204" pitchFamily="34" charset="0"/>
              </a:rPr>
              <a:pPr eaLnBrk="1" hangingPunct="1"/>
              <a:t>40</a:t>
            </a:fld>
            <a:endParaRPr lang="en-US" altLang="en-US">
              <a:solidFill>
                <a:srgbClr val="898989"/>
              </a:solidFill>
              <a:latin typeface="Calibri" panose="020F0502020204030204" pitchFamily="34" charset="0"/>
            </a:endParaRPr>
          </a:p>
        </p:txBody>
      </p:sp>
      <p:sp>
        <p:nvSpPr>
          <p:cNvPr id="44035" name="TextBox 4"/>
          <p:cNvSpPr txBox="1">
            <a:spLocks noChangeArrowheads="1"/>
          </p:cNvSpPr>
          <p:nvPr/>
        </p:nvSpPr>
        <p:spPr bwMode="auto">
          <a:xfrm>
            <a:off x="381000" y="762000"/>
            <a:ext cx="83058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overall effect of temperature on cell efficiency can be computed using these factors in combination with the characteristic equation</a:t>
            </a:r>
          </a:p>
          <a:p>
            <a:pPr eaLnBrk="1" hangingPunct="1">
              <a:spcAft>
                <a:spcPts val="600"/>
              </a:spcAft>
              <a:buFont typeface="Arial" panose="020B0604020202020204" pitchFamily="34" charset="0"/>
              <a:buChar char="•"/>
            </a:pPr>
            <a:r>
              <a:rPr lang="en-US" altLang="en-US" sz="2400" b="1"/>
              <a:t>However, since the change in voltage is much stronger than the change in current, the overall effect on efficiency tends to be similar to that on voltage</a:t>
            </a:r>
          </a:p>
          <a:p>
            <a:pPr eaLnBrk="1" hangingPunct="1">
              <a:spcAft>
                <a:spcPts val="600"/>
              </a:spcAft>
              <a:buFont typeface="Arial" panose="020B0604020202020204" pitchFamily="34" charset="0"/>
              <a:buChar char="•"/>
            </a:pPr>
            <a:r>
              <a:rPr lang="en-US" altLang="en-US" sz="2400" b="1"/>
              <a:t>Most crystalline silicon solar cells decline in efficiency by 0.50%/°C and most amorphous cells decline by 0.15-0.25%/°C</a:t>
            </a:r>
          </a:p>
          <a:p>
            <a:pPr eaLnBrk="1" hangingPunct="1">
              <a:spcAft>
                <a:spcPts val="600"/>
              </a:spcAft>
              <a:buFont typeface="Arial" panose="020B0604020202020204" pitchFamily="34" charset="0"/>
              <a:buChar char="•"/>
            </a:pPr>
            <a:r>
              <a:rPr lang="en-US" altLang="en-US" sz="2400" b="1"/>
              <a:t>The figure  shows I-V curves that might typically be seen for a crystalline silicon solar cell at various temperatures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59049C9-0E3D-41B7-9317-D6EA72A2C2AE}" type="slidenum">
              <a:rPr lang="en-US" altLang="en-US">
                <a:solidFill>
                  <a:srgbClr val="898989"/>
                </a:solidFill>
                <a:latin typeface="Calibri" panose="020F0502020204030204" pitchFamily="34" charset="0"/>
              </a:rPr>
              <a:pPr eaLnBrk="1" hangingPunct="1"/>
              <a:t>41</a:t>
            </a:fld>
            <a:endParaRPr lang="en-US" altLang="en-US">
              <a:solidFill>
                <a:srgbClr val="898989"/>
              </a:solidFill>
              <a:latin typeface="Calibri" panose="020F0502020204030204" pitchFamily="34" charset="0"/>
            </a:endParaRPr>
          </a:p>
        </p:txBody>
      </p:sp>
      <p:pic>
        <p:nvPicPr>
          <p:cNvPr id="45059" name="Picture 4" descr="http://upload.wikimedia.org/wikipedia/commons/thumb/e/e4/I-V_Curve_RS.PNG/250px-I-V_Curve_RS.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0288" y="1143000"/>
            <a:ext cx="5370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0" name="TextBox 5"/>
          <p:cNvSpPr txBox="1">
            <a:spLocks noChangeArrowheads="1"/>
          </p:cNvSpPr>
          <p:nvPr/>
        </p:nvSpPr>
        <p:spPr bwMode="auto">
          <a:xfrm>
            <a:off x="1030288" y="533400"/>
            <a:ext cx="5294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r>
              <a:rPr lang="en-US" altLang="en-US" sz="2400" b="1"/>
              <a:t>Series resistance</a:t>
            </a:r>
          </a:p>
        </p:txBody>
      </p:sp>
      <p:sp>
        <p:nvSpPr>
          <p:cNvPr id="45061" name="TextBox 6"/>
          <p:cNvSpPr txBox="1">
            <a:spLocks noChangeArrowheads="1"/>
          </p:cNvSpPr>
          <p:nvPr/>
        </p:nvSpPr>
        <p:spPr bwMode="auto">
          <a:xfrm>
            <a:off x="1030288" y="4876800"/>
            <a:ext cx="6742112"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r>
              <a:rPr lang="en-US" altLang="en-US" sz="2400" b="1"/>
              <a:t>Effect of series resistance on the current-voltage characteristics of a solar cell</a:t>
            </a:r>
          </a:p>
          <a:p>
            <a:pPr eaLnBrk="1" hangingPunct="1">
              <a:spcAft>
                <a:spcPts val="600"/>
              </a:spcAft>
            </a:pPr>
            <a:endParaRPr lang="en-US" altLang="en-US" sz="2400" b="1"/>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FED17CB-5C37-4B8C-B83C-D5FAAD1FA35F}" type="slidenum">
              <a:rPr lang="en-US" altLang="en-US">
                <a:solidFill>
                  <a:srgbClr val="898989"/>
                </a:solidFill>
                <a:latin typeface="Calibri" panose="020F0502020204030204" pitchFamily="34" charset="0"/>
              </a:rPr>
              <a:pPr eaLnBrk="1" hangingPunct="1"/>
              <a:t>42</a:t>
            </a:fld>
            <a:endParaRPr lang="en-US" altLang="en-US">
              <a:solidFill>
                <a:srgbClr val="898989"/>
              </a:solidFill>
              <a:latin typeface="Calibri" panose="020F0502020204030204" pitchFamily="34" charset="0"/>
            </a:endParaRPr>
          </a:p>
        </p:txBody>
      </p:sp>
      <p:sp>
        <p:nvSpPr>
          <p:cNvPr id="46083" name="TextBox 4"/>
          <p:cNvSpPr txBox="1">
            <a:spLocks noChangeArrowheads="1"/>
          </p:cNvSpPr>
          <p:nvPr/>
        </p:nvSpPr>
        <p:spPr bwMode="auto">
          <a:xfrm>
            <a:off x="152400" y="685800"/>
            <a:ext cx="86868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dirty="0"/>
              <a:t>As series resistance increases, the voltage drop between the junction voltage and the terminal voltage becomes greater for the same flow of current</a:t>
            </a:r>
          </a:p>
          <a:p>
            <a:pPr eaLnBrk="1" hangingPunct="1">
              <a:buFont typeface="Arial" panose="020B0604020202020204" pitchFamily="34" charset="0"/>
              <a:buChar char="•"/>
            </a:pPr>
            <a:r>
              <a:rPr lang="en-US" altLang="en-US" sz="2400" b="1" dirty="0"/>
              <a:t>The result is that the current-controlled portion of the I-V curve begins to sag toward the origin, producing a significant decrease in the terminal voltage </a:t>
            </a:r>
            <a:r>
              <a:rPr lang="en-US" altLang="en-US" sz="2400" b="1" i="1" dirty="0"/>
              <a:t>V</a:t>
            </a:r>
            <a:r>
              <a:rPr lang="en-US" altLang="en-US" sz="2400" b="1" dirty="0"/>
              <a:t> and a slight reduction in </a:t>
            </a:r>
            <a:r>
              <a:rPr lang="en-US" altLang="en-US" sz="2400" b="1" i="1" dirty="0"/>
              <a:t>I</a:t>
            </a:r>
            <a:r>
              <a:rPr lang="en-US" altLang="en-US" sz="2400" b="1" i="1" baseline="-25000" dirty="0"/>
              <a:t>SC</a:t>
            </a:r>
            <a:r>
              <a:rPr lang="en-US" altLang="en-US" sz="2400" b="1" dirty="0"/>
              <a:t>, the short-circuit current</a:t>
            </a:r>
          </a:p>
          <a:p>
            <a:pPr eaLnBrk="1" hangingPunct="1">
              <a:buFont typeface="Arial" panose="020B0604020202020204" pitchFamily="34" charset="0"/>
              <a:buChar char="•"/>
            </a:pPr>
            <a:r>
              <a:rPr lang="en-US" altLang="en-US" sz="2400" b="1" dirty="0"/>
              <a:t>Very high values of </a:t>
            </a:r>
            <a:r>
              <a:rPr lang="en-US" altLang="en-US" sz="2400" b="1" i="1" dirty="0"/>
              <a:t>R</a:t>
            </a:r>
            <a:r>
              <a:rPr lang="en-US" altLang="en-US" sz="2400" b="1" i="1" baseline="-25000" dirty="0"/>
              <a:t>S</a:t>
            </a:r>
            <a:r>
              <a:rPr lang="en-US" altLang="en-US" sz="2400" b="1" dirty="0"/>
              <a:t> will also produce a significant reduction in </a:t>
            </a:r>
            <a:r>
              <a:rPr lang="en-US" altLang="en-US" sz="2400" b="1" i="1" dirty="0"/>
              <a:t>I</a:t>
            </a:r>
            <a:r>
              <a:rPr lang="en-US" altLang="en-US" sz="2400" b="1" i="1" baseline="-25000" dirty="0"/>
              <a:t>SC</a:t>
            </a:r>
            <a:r>
              <a:rPr lang="en-US" altLang="en-US" sz="2400" b="1" dirty="0"/>
              <a:t>; in these regimes, series resistance dominates and the behavior of the solar cell resembles that of a resistor</a:t>
            </a:r>
          </a:p>
          <a:p>
            <a:pPr eaLnBrk="1" hangingPunct="1">
              <a:buFont typeface="Arial" panose="020B0604020202020204" pitchFamily="34" charset="0"/>
              <a:buChar char="•"/>
            </a:pPr>
            <a:r>
              <a:rPr lang="en-US" altLang="en-US" sz="2400" b="1" dirty="0"/>
              <a:t>These effects are shown for crystalline silicon solar cells in the I-V curves displayed in the figure  </a:t>
            </a:r>
          </a:p>
          <a:p>
            <a:pPr eaLnBrk="1" hangingPunct="1">
              <a:buFont typeface="Arial" panose="020B0604020202020204" pitchFamily="34" charset="0"/>
              <a:buChar char="•"/>
            </a:pPr>
            <a:r>
              <a:rPr lang="en-US" altLang="en-US" sz="2400" b="1" dirty="0"/>
              <a:t>As we might expect, losses are therefore most important at high illumination intensities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67F7A57-75A7-4D22-B200-8F285D481B03}" type="slidenum">
              <a:rPr lang="en-US" altLang="en-US">
                <a:solidFill>
                  <a:srgbClr val="898989"/>
                </a:solidFill>
                <a:latin typeface="Calibri" panose="020F0502020204030204" pitchFamily="34" charset="0"/>
              </a:rPr>
              <a:pPr eaLnBrk="1" hangingPunct="1"/>
              <a:t>43</a:t>
            </a:fld>
            <a:endParaRPr lang="en-US" altLang="en-US">
              <a:solidFill>
                <a:srgbClr val="898989"/>
              </a:solidFill>
              <a:latin typeface="Calibri" panose="020F0502020204030204" pitchFamily="34" charset="0"/>
            </a:endParaRPr>
          </a:p>
        </p:txBody>
      </p:sp>
      <p:pic>
        <p:nvPicPr>
          <p:cNvPr id="47107" name="Picture 4" descr="http://upload.wikimedia.org/wikipedia/commons/thumb/a/a9/I-V_Curve_RSH.PNG/250px-I-V_Curve_RSH.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066800"/>
            <a:ext cx="6172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TextBox 5"/>
          <p:cNvSpPr txBox="1">
            <a:spLocks noChangeArrowheads="1"/>
          </p:cNvSpPr>
          <p:nvPr/>
        </p:nvSpPr>
        <p:spPr bwMode="auto">
          <a:xfrm>
            <a:off x="1447800" y="533400"/>
            <a:ext cx="6324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r>
              <a:rPr lang="en-US" altLang="en-US" sz="2400" b="1"/>
              <a:t>Shunt resistance</a:t>
            </a:r>
          </a:p>
        </p:txBody>
      </p:sp>
      <p:sp>
        <p:nvSpPr>
          <p:cNvPr id="7" name="TextBox 6"/>
          <p:cNvSpPr txBox="1"/>
          <p:nvPr/>
        </p:nvSpPr>
        <p:spPr>
          <a:xfrm>
            <a:off x="990600" y="4343400"/>
            <a:ext cx="7924800" cy="1277938"/>
          </a:xfrm>
          <a:prstGeom prst="rect">
            <a:avLst/>
          </a:prstGeom>
          <a:noFill/>
        </p:spPr>
        <p:txBody>
          <a:bodyPr>
            <a:spAutoFit/>
          </a:bodyPr>
          <a:lstStyle/>
          <a:p>
            <a:pPr>
              <a:spcAft>
                <a:spcPts val="600"/>
              </a:spcAft>
              <a:defRPr/>
            </a:pPr>
            <a:r>
              <a:rPr lang="en-US" sz="2400" b="1" dirty="0">
                <a:latin typeface="Arial" charset="0"/>
              </a:rPr>
              <a:t>Effect of shunt resistance on the current–voltage characteristics of a solar cell</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6195538-EF6E-4CEA-B4FC-7290E718CFEB}" type="slidenum">
              <a:rPr lang="en-US" altLang="en-US">
                <a:solidFill>
                  <a:srgbClr val="898989"/>
                </a:solidFill>
                <a:latin typeface="Calibri" panose="020F0502020204030204" pitchFamily="34" charset="0"/>
              </a:rPr>
              <a:pPr eaLnBrk="1" hangingPunct="1"/>
              <a:t>44</a:t>
            </a:fld>
            <a:endParaRPr lang="en-US" altLang="en-US">
              <a:solidFill>
                <a:srgbClr val="898989"/>
              </a:solidFill>
              <a:latin typeface="Calibri" panose="020F0502020204030204" pitchFamily="34" charset="0"/>
            </a:endParaRPr>
          </a:p>
        </p:txBody>
      </p:sp>
      <p:sp>
        <p:nvSpPr>
          <p:cNvPr id="48131" name="TextBox 4"/>
          <p:cNvSpPr txBox="1">
            <a:spLocks noChangeArrowheads="1"/>
          </p:cNvSpPr>
          <p:nvPr/>
        </p:nvSpPr>
        <p:spPr bwMode="auto">
          <a:xfrm>
            <a:off x="228600" y="762000"/>
            <a:ext cx="83058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As shunt resistance decreases, the current diverted through the shunt resistor increases for a given level of junction voltage</a:t>
            </a:r>
          </a:p>
          <a:p>
            <a:pPr eaLnBrk="1" hangingPunct="1">
              <a:spcAft>
                <a:spcPts val="600"/>
              </a:spcAft>
              <a:buFont typeface="Arial" panose="020B0604020202020204" pitchFamily="34" charset="0"/>
              <a:buChar char="•"/>
            </a:pPr>
            <a:r>
              <a:rPr lang="en-US" altLang="en-US" sz="2400" b="1"/>
              <a:t>The result is that the voltage-controlled portion of the I-V curve begins to sag toward the origin, producing a significant decrease in the terminal current </a:t>
            </a:r>
            <a:r>
              <a:rPr lang="en-US" altLang="en-US" sz="2400" b="1" i="1"/>
              <a:t>I</a:t>
            </a:r>
            <a:r>
              <a:rPr lang="en-US" altLang="en-US" sz="2400" b="1"/>
              <a:t> and a slight reduction in </a:t>
            </a:r>
            <a:r>
              <a:rPr lang="en-US" altLang="en-US" sz="2400" b="1" i="1"/>
              <a:t>V</a:t>
            </a:r>
            <a:r>
              <a:rPr lang="en-US" altLang="en-US" sz="2400" b="1" i="1" baseline="-25000"/>
              <a:t>OC</a:t>
            </a:r>
            <a:endParaRPr lang="en-US" altLang="en-US" sz="2400" b="1"/>
          </a:p>
          <a:p>
            <a:pPr eaLnBrk="1" hangingPunct="1">
              <a:spcAft>
                <a:spcPts val="600"/>
              </a:spcAft>
              <a:buFont typeface="Arial" panose="020B0604020202020204" pitchFamily="34" charset="0"/>
              <a:buChar char="•"/>
            </a:pPr>
            <a:r>
              <a:rPr lang="en-US" altLang="en-US" sz="2400" b="1"/>
              <a:t>Very low values of </a:t>
            </a:r>
            <a:r>
              <a:rPr lang="en-US" altLang="en-US" sz="2400" b="1" i="1"/>
              <a:t>R</a:t>
            </a:r>
            <a:r>
              <a:rPr lang="en-US" altLang="en-US" sz="2400" b="1" i="1" baseline="-25000"/>
              <a:t>SH</a:t>
            </a:r>
            <a:r>
              <a:rPr lang="en-US" altLang="en-US" sz="2400" b="1"/>
              <a:t> will produce a significant reduction in </a:t>
            </a:r>
            <a:r>
              <a:rPr lang="en-US" altLang="en-US" sz="2400" b="1" i="1"/>
              <a:t>V</a:t>
            </a:r>
            <a:r>
              <a:rPr lang="en-US" altLang="en-US" sz="2400" b="1" i="1" baseline="-25000"/>
              <a:t>OC</a:t>
            </a:r>
            <a:r>
              <a:rPr lang="en-US" altLang="en-US" sz="2400" b="1"/>
              <a:t>. Much as in the case of a high series resistance, a badly shunted solar cell will take on operating characteristics similar to those of a resistor</a:t>
            </a:r>
          </a:p>
          <a:p>
            <a:pPr eaLnBrk="1" hangingPunct="1">
              <a:spcAft>
                <a:spcPts val="600"/>
              </a:spcAft>
              <a:buFont typeface="Arial" panose="020B0604020202020204" pitchFamily="34" charset="0"/>
              <a:buChar char="•"/>
            </a:pPr>
            <a:r>
              <a:rPr lang="en-US" altLang="en-US" sz="2400" b="1"/>
              <a:t>These effects are shown for crystalline silicon solar cells in the I-V curves displayed in the figure</a:t>
            </a:r>
            <a:r>
              <a:rPr lang="en-US" altLang="en-US" sz="2400"/>
              <a:t/>
            </a:r>
            <a:br>
              <a:rPr lang="en-US" altLang="en-US" sz="2400"/>
            </a:br>
            <a:endParaRPr lang="en-US" altLang="en-US" sz="2400"/>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2AC294C-EFED-4EE2-B0D7-9BB206A89579}" type="slidenum">
              <a:rPr lang="en-US" altLang="en-US">
                <a:solidFill>
                  <a:srgbClr val="898989"/>
                </a:solidFill>
                <a:latin typeface="Calibri" panose="020F0502020204030204" pitchFamily="34" charset="0"/>
              </a:rPr>
              <a:pPr eaLnBrk="1" hangingPunct="1"/>
              <a:t>45</a:t>
            </a:fld>
            <a:endParaRPr lang="en-US" altLang="en-US">
              <a:solidFill>
                <a:srgbClr val="898989"/>
              </a:solidFill>
              <a:latin typeface="Calibri" panose="020F0502020204030204" pitchFamily="34" charset="0"/>
            </a:endParaRPr>
          </a:p>
        </p:txBody>
      </p:sp>
      <p:pic>
        <p:nvPicPr>
          <p:cNvPr id="49155" name="Picture 4" descr="http://upload.wikimedia.org/wikipedia/commons/thumb/2/2d/I-V_Curve_J0.PNG/250px-I-V_Curve_J0.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363" y="1096963"/>
            <a:ext cx="4724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6" name="TextBox 5"/>
          <p:cNvSpPr txBox="1">
            <a:spLocks noChangeArrowheads="1"/>
          </p:cNvSpPr>
          <p:nvPr/>
        </p:nvSpPr>
        <p:spPr bwMode="auto">
          <a:xfrm>
            <a:off x="914400" y="609600"/>
            <a:ext cx="525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Reverse saturation current</a:t>
            </a:r>
          </a:p>
        </p:txBody>
      </p:sp>
      <p:sp>
        <p:nvSpPr>
          <p:cNvPr id="7" name="TextBox 6"/>
          <p:cNvSpPr txBox="1"/>
          <p:nvPr/>
        </p:nvSpPr>
        <p:spPr>
          <a:xfrm>
            <a:off x="685800" y="4953000"/>
            <a:ext cx="7543800" cy="1277938"/>
          </a:xfrm>
          <a:prstGeom prst="rect">
            <a:avLst/>
          </a:prstGeom>
          <a:noFill/>
        </p:spPr>
        <p:txBody>
          <a:bodyPr>
            <a:spAutoFit/>
          </a:bodyPr>
          <a:lstStyle/>
          <a:p>
            <a:pPr>
              <a:spcAft>
                <a:spcPts val="600"/>
              </a:spcAft>
              <a:defRPr/>
            </a:pPr>
            <a:r>
              <a:rPr lang="en-US" sz="2400" b="1" dirty="0">
                <a:latin typeface="Arial" charset="0"/>
              </a:rPr>
              <a:t>Effect of reverse saturation current on the current-voltage characteristics of a solar cell</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DDC7B6F-E000-46DA-B0FD-49C36243D90E}" type="slidenum">
              <a:rPr lang="en-US" altLang="en-US">
                <a:solidFill>
                  <a:srgbClr val="898989"/>
                </a:solidFill>
                <a:latin typeface="Calibri" panose="020F0502020204030204" pitchFamily="34" charset="0"/>
              </a:rPr>
              <a:pPr eaLnBrk="1" hangingPunct="1"/>
              <a:t>46</a:t>
            </a:fld>
            <a:endParaRPr lang="en-US" altLang="en-US">
              <a:solidFill>
                <a:srgbClr val="898989"/>
              </a:solidFill>
              <a:latin typeface="Calibri" panose="020F0502020204030204" pitchFamily="34" charset="0"/>
            </a:endParaRPr>
          </a:p>
        </p:txBody>
      </p:sp>
      <p:sp>
        <p:nvSpPr>
          <p:cNvPr id="50179" name="TextBox 4"/>
          <p:cNvSpPr txBox="1">
            <a:spLocks noChangeArrowheads="1"/>
          </p:cNvSpPr>
          <p:nvPr/>
        </p:nvSpPr>
        <p:spPr bwMode="auto">
          <a:xfrm>
            <a:off x="152400" y="685800"/>
            <a:ext cx="8458200"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If one assumes infinite shunt resistance, the characteristic equation can be solved for </a:t>
            </a:r>
            <a:r>
              <a:rPr lang="en-US" altLang="en-US" sz="2400" b="1" i="1"/>
              <a:t>V</a:t>
            </a:r>
            <a:r>
              <a:rPr lang="en-US" altLang="en-US" sz="2400" b="1" i="1" baseline="-25000"/>
              <a:t>OC</a:t>
            </a:r>
            <a:r>
              <a:rPr lang="en-US" altLang="en-US" sz="2400" b="1"/>
              <a:t>:</a:t>
            </a:r>
          </a:p>
          <a:p>
            <a:pPr eaLnBrk="1" hangingPunct="1">
              <a:spcAft>
                <a:spcPts val="600"/>
              </a:spcAft>
              <a:buFont typeface="Arial" panose="020B0604020202020204" pitchFamily="34" charset="0"/>
              <a:buChar char="•"/>
            </a:pPr>
            <a:endParaRPr lang="en-US" altLang="en-US" sz="2400" b="1"/>
          </a:p>
        </p:txBody>
      </p:sp>
      <p:pic>
        <p:nvPicPr>
          <p:cNvPr id="50180" name="Picture 5" descr="V_{OC} = \frac{kT}{q} \ln\left(\frac{I_{SC}}{I_{0}} + 1\r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600200"/>
            <a:ext cx="441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1" name="TextBox 6"/>
          <p:cNvSpPr txBox="1">
            <a:spLocks noChangeArrowheads="1"/>
          </p:cNvSpPr>
          <p:nvPr/>
        </p:nvSpPr>
        <p:spPr bwMode="auto">
          <a:xfrm>
            <a:off x="381000" y="2743200"/>
            <a:ext cx="83058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000" b="1" dirty="0"/>
              <a:t>Thus, an increase in </a:t>
            </a:r>
            <a:r>
              <a:rPr lang="en-US" altLang="en-US" sz="2000" b="1" i="1" dirty="0"/>
              <a:t>I</a:t>
            </a:r>
            <a:r>
              <a:rPr lang="en-US" altLang="en-US" sz="2000" b="1" i="1" baseline="-25000" dirty="0"/>
              <a:t>0</a:t>
            </a:r>
            <a:r>
              <a:rPr lang="en-US" altLang="en-US" sz="2000" b="1" dirty="0"/>
              <a:t> produces a reduction in </a:t>
            </a:r>
            <a:r>
              <a:rPr lang="en-US" altLang="en-US" sz="2000" b="1" i="1" dirty="0"/>
              <a:t>V</a:t>
            </a:r>
            <a:r>
              <a:rPr lang="en-US" altLang="en-US" sz="2000" b="1" i="1" baseline="-25000" dirty="0"/>
              <a:t>OC</a:t>
            </a:r>
            <a:r>
              <a:rPr lang="en-US" altLang="en-US" sz="2000" b="1" dirty="0"/>
              <a:t> proportional to the inverse of the logarithm of the increase</a:t>
            </a:r>
          </a:p>
          <a:p>
            <a:pPr eaLnBrk="1" hangingPunct="1">
              <a:spcAft>
                <a:spcPts val="600"/>
              </a:spcAft>
              <a:buFont typeface="Arial" panose="020B0604020202020204" pitchFamily="34" charset="0"/>
              <a:buChar char="•"/>
            </a:pPr>
            <a:r>
              <a:rPr lang="en-US" altLang="en-US" sz="2000" b="1" dirty="0"/>
              <a:t>This explains mathematically the reason for the reduction in </a:t>
            </a:r>
            <a:r>
              <a:rPr lang="en-US" altLang="en-US" sz="2000" b="1" i="1" dirty="0"/>
              <a:t>V</a:t>
            </a:r>
            <a:r>
              <a:rPr lang="en-US" altLang="en-US" sz="2000" b="1" i="1" baseline="-25000" dirty="0"/>
              <a:t>OC</a:t>
            </a:r>
            <a:r>
              <a:rPr lang="en-US" altLang="en-US" sz="2000" b="1" dirty="0"/>
              <a:t> that accompanies increases in temperature described above</a:t>
            </a:r>
          </a:p>
          <a:p>
            <a:pPr eaLnBrk="1" hangingPunct="1">
              <a:spcAft>
                <a:spcPts val="600"/>
              </a:spcAft>
              <a:buFont typeface="Arial" panose="020B0604020202020204" pitchFamily="34" charset="0"/>
              <a:buChar char="•"/>
            </a:pPr>
            <a:r>
              <a:rPr lang="en-US" altLang="en-US" sz="2000" b="1" dirty="0"/>
              <a:t>The effect of reverse saturation current on the I-V curve of a crystalline silicon solar cell are shown in the figure</a:t>
            </a:r>
          </a:p>
          <a:p>
            <a:pPr eaLnBrk="1" hangingPunct="1">
              <a:spcAft>
                <a:spcPts val="600"/>
              </a:spcAft>
              <a:buFont typeface="Arial" panose="020B0604020202020204" pitchFamily="34" charset="0"/>
              <a:buChar char="•"/>
            </a:pPr>
            <a:r>
              <a:rPr lang="en-US" altLang="en-US" sz="2000" b="1" dirty="0"/>
              <a:t>Physically, reverse saturation current is a measure of the "leakage" of carriers across the p-n junction in reverse bias</a:t>
            </a:r>
          </a:p>
          <a:p>
            <a:pPr eaLnBrk="1" hangingPunct="1">
              <a:spcAft>
                <a:spcPts val="600"/>
              </a:spcAft>
              <a:buFont typeface="Arial" panose="020B0604020202020204" pitchFamily="34" charset="0"/>
              <a:buChar char="•"/>
            </a:pPr>
            <a:r>
              <a:rPr lang="en-US" altLang="en-US" sz="2000" b="1" dirty="0" smtClean="0"/>
              <a:t>This </a:t>
            </a:r>
            <a:r>
              <a:rPr lang="en-US" altLang="en-US" sz="2000" b="1" dirty="0"/>
              <a:t>leakage is a result of carrier recombination in the neutral regions on either side of the junction.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4C9ACFD-1329-4EB6-9DD5-8B370871B1E9}" type="slidenum">
              <a:rPr lang="en-US" altLang="en-US">
                <a:solidFill>
                  <a:srgbClr val="898989"/>
                </a:solidFill>
                <a:latin typeface="Calibri" panose="020F0502020204030204" pitchFamily="34" charset="0"/>
              </a:rPr>
              <a:pPr eaLnBrk="1" hangingPunct="1"/>
              <a:t>47</a:t>
            </a:fld>
            <a:endParaRPr lang="en-US" altLang="en-US">
              <a:solidFill>
                <a:srgbClr val="898989"/>
              </a:solidFill>
              <a:latin typeface="Calibri" panose="020F0502020204030204" pitchFamily="34" charset="0"/>
            </a:endParaRPr>
          </a:p>
        </p:txBody>
      </p:sp>
      <p:pic>
        <p:nvPicPr>
          <p:cNvPr id="51203" name="Picture 4" descr="http://upload.wikimedia.org/wikipedia/commons/thumb/c/ca/I-V_Curve_n.PNG/250px-I-V_Curve_n.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977900"/>
            <a:ext cx="6553200" cy="374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09600" y="5257800"/>
            <a:ext cx="7924800" cy="1277938"/>
          </a:xfrm>
          <a:prstGeom prst="rect">
            <a:avLst/>
          </a:prstGeom>
          <a:noFill/>
        </p:spPr>
        <p:txBody>
          <a:bodyPr>
            <a:spAutoFit/>
          </a:bodyPr>
          <a:lstStyle/>
          <a:p>
            <a:pPr>
              <a:spcAft>
                <a:spcPts val="600"/>
              </a:spcAft>
              <a:defRPr/>
            </a:pPr>
            <a:r>
              <a:rPr lang="en-US" sz="2400" b="1" dirty="0">
                <a:latin typeface="Arial" charset="0"/>
              </a:rPr>
              <a:t>Effect of ideality factor on the current-voltage characteristics of a solar cell</a:t>
            </a:r>
          </a:p>
          <a:p>
            <a:pPr marL="457200" indent="-457200">
              <a:spcAft>
                <a:spcPts val="600"/>
              </a:spcAft>
              <a:buFont typeface="Arial" pitchFamily="34" charset="0"/>
              <a:buChar char="•"/>
              <a:defRPr/>
            </a:pPr>
            <a:endParaRPr lang="en-US" sz="2400" b="1" dirty="0">
              <a:latin typeface="Arial" charset="0"/>
            </a:endParaRPr>
          </a:p>
        </p:txBody>
      </p:sp>
      <p:sp>
        <p:nvSpPr>
          <p:cNvPr id="51205" name="TextBox 6"/>
          <p:cNvSpPr txBox="1">
            <a:spLocks noChangeArrowheads="1"/>
          </p:cNvSpPr>
          <p:nvPr/>
        </p:nvSpPr>
        <p:spPr bwMode="auto">
          <a:xfrm>
            <a:off x="838200" y="228600"/>
            <a:ext cx="525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r>
              <a:rPr lang="en-US" altLang="en-US" sz="2400" b="1"/>
              <a:t>Ideality factor</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F686633-95BA-43B7-A57F-F6A61EF5F927}" type="slidenum">
              <a:rPr lang="en-US" altLang="en-US">
                <a:solidFill>
                  <a:srgbClr val="898989"/>
                </a:solidFill>
                <a:latin typeface="Calibri" panose="020F0502020204030204" pitchFamily="34" charset="0"/>
              </a:rPr>
              <a:pPr eaLnBrk="1" hangingPunct="1"/>
              <a:t>48</a:t>
            </a:fld>
            <a:endParaRPr lang="en-US" altLang="en-US">
              <a:solidFill>
                <a:srgbClr val="898989"/>
              </a:solidFill>
              <a:latin typeface="Calibri" panose="020F0502020204030204" pitchFamily="34" charset="0"/>
            </a:endParaRPr>
          </a:p>
        </p:txBody>
      </p:sp>
      <p:sp>
        <p:nvSpPr>
          <p:cNvPr id="52227" name="TextBox 4"/>
          <p:cNvSpPr txBox="1">
            <a:spLocks noChangeArrowheads="1"/>
          </p:cNvSpPr>
          <p:nvPr/>
        </p:nvSpPr>
        <p:spPr bwMode="auto">
          <a:xfrm>
            <a:off x="228600" y="381000"/>
            <a:ext cx="83058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The ideality factor (also called the emissivity factor) is a fitting parameter that describes how closely the diode's behavior matches that predicted by theory, which assumes the p-n junction of the diode is an infinite plane and no recombination occurs within the space-charge region</a:t>
            </a:r>
          </a:p>
          <a:p>
            <a:pPr eaLnBrk="1" hangingPunct="1">
              <a:buFont typeface="Arial" panose="020B0604020202020204" pitchFamily="34" charset="0"/>
              <a:buChar char="•"/>
            </a:pPr>
            <a:r>
              <a:rPr lang="en-US" altLang="en-US" sz="2400" b="1"/>
              <a:t>A perfect match to theory is indicated when </a:t>
            </a:r>
            <a:r>
              <a:rPr lang="en-US" altLang="en-US" sz="2400" b="1" i="1"/>
              <a:t>n = 1</a:t>
            </a:r>
            <a:endParaRPr lang="en-US" altLang="en-US" sz="2400" b="1"/>
          </a:p>
          <a:p>
            <a:pPr eaLnBrk="1" hangingPunct="1">
              <a:buFont typeface="Arial" panose="020B0604020202020204" pitchFamily="34" charset="0"/>
              <a:buChar char="•"/>
            </a:pPr>
            <a:r>
              <a:rPr lang="en-US" altLang="en-US" sz="2400" b="1"/>
              <a:t>When recombination in the space-charge region dominate other recombination, however, </a:t>
            </a:r>
            <a:r>
              <a:rPr lang="en-US" altLang="en-US" sz="2400" b="1" i="1"/>
              <a:t>n = 2</a:t>
            </a:r>
            <a:endParaRPr lang="en-US" altLang="en-US" sz="2400" b="1"/>
          </a:p>
          <a:p>
            <a:pPr eaLnBrk="1" hangingPunct="1">
              <a:buFont typeface="Arial" panose="020B0604020202020204" pitchFamily="34" charset="0"/>
              <a:buChar char="•"/>
            </a:pPr>
            <a:r>
              <a:rPr lang="en-US" altLang="en-US" sz="2400" b="1"/>
              <a:t>The effect of changing ideality factor independently of all other parameters is shown for a crystalline silicon solar cell in the I-V curves displayed in the figure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6DCFFF3-690C-450F-96BD-8BBA15870DA3}" type="slidenum">
              <a:rPr lang="en-US" altLang="en-US">
                <a:solidFill>
                  <a:srgbClr val="898989"/>
                </a:solidFill>
                <a:latin typeface="Calibri" panose="020F0502020204030204" pitchFamily="34" charset="0"/>
              </a:rPr>
              <a:pPr eaLnBrk="1" hangingPunct="1"/>
              <a:t>49</a:t>
            </a:fld>
            <a:endParaRPr lang="en-US" altLang="en-US">
              <a:solidFill>
                <a:srgbClr val="898989"/>
              </a:solidFill>
              <a:latin typeface="Calibri" panose="020F0502020204030204" pitchFamily="34" charset="0"/>
            </a:endParaRPr>
          </a:p>
        </p:txBody>
      </p:sp>
      <p:sp>
        <p:nvSpPr>
          <p:cNvPr id="53251" name="TextBox 4"/>
          <p:cNvSpPr txBox="1">
            <a:spLocks noChangeArrowheads="1"/>
          </p:cNvSpPr>
          <p:nvPr/>
        </p:nvSpPr>
        <p:spPr bwMode="auto">
          <a:xfrm>
            <a:off x="304800" y="304800"/>
            <a:ext cx="8382000" cy="718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Most solar cells, which are quite large compared to conventional diodes, well approximate an infinite plane and will usually exhibit near-ideal behavior under Standard Test Condition (</a:t>
            </a:r>
            <a:r>
              <a:rPr lang="en-US" altLang="en-US" sz="2400" b="1" i="1"/>
              <a:t>n ≈ 1</a:t>
            </a:r>
            <a:r>
              <a:rPr lang="en-US" altLang="en-US" sz="2400" b="1"/>
              <a:t>)</a:t>
            </a:r>
          </a:p>
          <a:p>
            <a:pPr eaLnBrk="1" hangingPunct="1">
              <a:buFont typeface="Arial" panose="020B0604020202020204" pitchFamily="34" charset="0"/>
              <a:buChar char="•"/>
            </a:pPr>
            <a:r>
              <a:rPr lang="en-US" altLang="en-US" sz="2400" b="1"/>
              <a:t>Under certain operating conditions, however, device operation may be dominated by recombination in the space-charge region</a:t>
            </a:r>
          </a:p>
          <a:p>
            <a:pPr eaLnBrk="1" hangingPunct="1">
              <a:buFont typeface="Arial" panose="020B0604020202020204" pitchFamily="34" charset="0"/>
              <a:buChar char="•"/>
            </a:pPr>
            <a:r>
              <a:rPr lang="en-US" altLang="en-US" sz="2400" b="1"/>
              <a:t>This is characterized by a significant increase in </a:t>
            </a:r>
            <a:r>
              <a:rPr lang="en-US" altLang="en-US" sz="2400" b="1" i="1"/>
              <a:t>I</a:t>
            </a:r>
            <a:r>
              <a:rPr lang="en-US" altLang="en-US" sz="2400" b="1" i="1" baseline="-25000"/>
              <a:t>0</a:t>
            </a:r>
            <a:r>
              <a:rPr lang="en-US" altLang="en-US" sz="2400" b="1"/>
              <a:t> as well as an increase in ideality factor to </a:t>
            </a:r>
            <a:r>
              <a:rPr lang="en-US" altLang="en-US" sz="2400" b="1" i="1"/>
              <a:t>n ≈ 2</a:t>
            </a:r>
            <a:endParaRPr lang="en-US" altLang="en-US" sz="2400" b="1"/>
          </a:p>
          <a:p>
            <a:pPr eaLnBrk="1" hangingPunct="1">
              <a:buFont typeface="Arial" panose="020B0604020202020204" pitchFamily="34" charset="0"/>
              <a:buChar char="•"/>
            </a:pPr>
            <a:r>
              <a:rPr lang="en-US" altLang="en-US" sz="2400" b="1"/>
              <a:t>The latter tends to increase solar cell output voltage while the former acts to erode it</a:t>
            </a:r>
          </a:p>
          <a:p>
            <a:pPr eaLnBrk="1" hangingPunct="1">
              <a:buFont typeface="Arial" panose="020B0604020202020204" pitchFamily="34" charset="0"/>
              <a:buChar char="•"/>
            </a:pPr>
            <a:r>
              <a:rPr lang="en-US" altLang="en-US" sz="2400" b="1"/>
              <a:t>The net effect, therefore, is a combination of the increase in voltage shown for increasing </a:t>
            </a:r>
            <a:r>
              <a:rPr lang="en-US" altLang="en-US" sz="2400" b="1" i="1"/>
              <a:t>n</a:t>
            </a:r>
            <a:r>
              <a:rPr lang="en-US" altLang="en-US" sz="2400" b="1"/>
              <a:t> in the figure to the right and the decrease in voltage shown for increasing </a:t>
            </a:r>
            <a:r>
              <a:rPr lang="en-US" altLang="en-US" sz="2400" b="1" i="1"/>
              <a:t>I</a:t>
            </a:r>
            <a:r>
              <a:rPr lang="en-US" altLang="en-US" sz="2400" b="1" i="1" baseline="-25000"/>
              <a:t>0</a:t>
            </a:r>
            <a:r>
              <a:rPr lang="en-US" altLang="en-US" sz="2400" b="1"/>
              <a:t> in the figure above</a:t>
            </a:r>
          </a:p>
          <a:p>
            <a:pPr eaLnBrk="1" hangingPunct="1">
              <a:buFont typeface="Arial" panose="020B0604020202020204" pitchFamily="34" charset="0"/>
              <a:buChar char="•"/>
            </a:pPr>
            <a:r>
              <a:rPr lang="en-US" altLang="en-US" sz="2400" b="1"/>
              <a:t>Typically, </a:t>
            </a:r>
            <a:r>
              <a:rPr lang="en-US" altLang="en-US" sz="2400" b="1" i="1"/>
              <a:t>I</a:t>
            </a:r>
            <a:r>
              <a:rPr lang="en-US" altLang="en-US" sz="2400" b="1" i="1" baseline="-25000"/>
              <a:t>0</a:t>
            </a:r>
            <a:r>
              <a:rPr lang="en-US" altLang="en-US" sz="2400" b="1"/>
              <a:t> is the more significant factor and the result is a reduction in voltage</a:t>
            </a:r>
          </a:p>
          <a:p>
            <a:pPr eaLnBrk="1" hangingPunct="1">
              <a:spcAft>
                <a:spcPts val="600"/>
              </a:spcAft>
              <a:buFont typeface="Arial" panose="020B0604020202020204" pitchFamily="34" charset="0"/>
              <a:buChar char="•"/>
            </a:pPr>
            <a:endParaRPr lang="en-US" altLang="en-US" sz="2400" b="1"/>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13FE84F-45A9-4A0B-8770-B89FA9709CA6}" type="slidenum">
              <a:rPr lang="en-US" altLang="en-US">
                <a:solidFill>
                  <a:srgbClr val="898989"/>
                </a:solidFill>
                <a:latin typeface="Calibri" panose="020F0502020204030204" pitchFamily="34" charset="0"/>
              </a:rPr>
              <a:pPr eaLnBrk="1" hangingPunct="1"/>
              <a:t>5</a:t>
            </a:fld>
            <a:endParaRPr lang="en-US" altLang="en-US">
              <a:solidFill>
                <a:srgbClr val="898989"/>
              </a:solidFill>
              <a:latin typeface="Calibri" panose="020F0502020204030204" pitchFamily="34" charset="0"/>
            </a:endParaRPr>
          </a:p>
        </p:txBody>
      </p:sp>
      <p:graphicFrame>
        <p:nvGraphicFramePr>
          <p:cNvPr id="5" name="Table 4"/>
          <p:cNvGraphicFramePr>
            <a:graphicFrameLocks noGrp="1"/>
          </p:cNvGraphicFramePr>
          <p:nvPr/>
        </p:nvGraphicFramePr>
        <p:xfrm>
          <a:off x="304800" y="3836988"/>
          <a:ext cx="8686800" cy="3021031"/>
        </p:xfrm>
        <a:graphic>
          <a:graphicData uri="http://schemas.openxmlformats.org/drawingml/2006/table">
            <a:tbl>
              <a:tblPr/>
              <a:tblGrid>
                <a:gridCol w="2895600"/>
                <a:gridCol w="2895600"/>
                <a:gridCol w="2895600"/>
              </a:tblGrid>
              <a:tr h="284629">
                <a:tc>
                  <a:txBody>
                    <a:bodyPr/>
                    <a:lstStyle/>
                    <a:p>
                      <a:r>
                        <a:rPr lang="en-US" sz="1400" dirty="0"/>
                        <a:t>1. </a:t>
                      </a:r>
                      <a:r>
                        <a:rPr lang="en-US" sz="1400" dirty="0">
                          <a:hlinkClick r:id="rId2" action="ppaction://hlinkfile" tooltip="Cooling tower"/>
                        </a:rPr>
                        <a:t>Cooling tower</a:t>
                      </a:r>
                      <a:endParaRPr lang="en-US" sz="1400" dirty="0"/>
                    </a:p>
                  </a:txBody>
                  <a:tcPr marL="71298" marR="71298" marT="35636" marB="35636" anchor="ctr">
                    <a:lnL>
                      <a:noFill/>
                    </a:lnL>
                    <a:lnR>
                      <a:noFill/>
                    </a:lnR>
                    <a:lnT>
                      <a:noFill/>
                    </a:lnT>
                    <a:lnB>
                      <a:noFill/>
                    </a:lnB>
                  </a:tcPr>
                </a:tc>
                <a:tc>
                  <a:txBody>
                    <a:bodyPr/>
                    <a:lstStyle/>
                    <a:p>
                      <a:r>
                        <a:rPr lang="en-US" sz="1400" dirty="0"/>
                        <a:t>10. Steam </a:t>
                      </a:r>
                      <a:r>
                        <a:rPr lang="en-US" sz="1400" dirty="0">
                          <a:hlinkClick r:id="rId3" action="ppaction://hlinkfile" tooltip="Control valve"/>
                        </a:rPr>
                        <a:t>Control valve</a:t>
                      </a:r>
                      <a:endParaRPr lang="en-US" sz="1400" dirty="0"/>
                    </a:p>
                  </a:txBody>
                  <a:tcPr marL="71298" marR="71298" marT="35636" marB="35636" anchor="ctr">
                    <a:lnL>
                      <a:noFill/>
                    </a:lnL>
                    <a:lnR>
                      <a:noFill/>
                    </a:lnR>
                    <a:lnT>
                      <a:noFill/>
                    </a:lnT>
                    <a:lnB>
                      <a:noFill/>
                    </a:lnB>
                  </a:tcPr>
                </a:tc>
                <a:tc>
                  <a:txBody>
                    <a:bodyPr/>
                    <a:lstStyle/>
                    <a:p>
                      <a:r>
                        <a:rPr lang="en-US" sz="1400" dirty="0"/>
                        <a:t>19. </a:t>
                      </a:r>
                      <a:r>
                        <a:rPr lang="en-US" sz="1400" dirty="0" err="1">
                          <a:hlinkClick r:id="rId4" action="ppaction://hlinkfile" tooltip="Superheater"/>
                        </a:rPr>
                        <a:t>Superheater</a:t>
                      </a:r>
                      <a:endParaRPr lang="en-US" sz="1400" dirty="0"/>
                    </a:p>
                  </a:txBody>
                  <a:tcPr marL="71298" marR="71298" marT="35636" marB="35636" anchor="ctr">
                    <a:lnL>
                      <a:noFill/>
                    </a:lnL>
                    <a:lnR>
                      <a:noFill/>
                    </a:lnR>
                    <a:lnT>
                      <a:noFill/>
                    </a:lnT>
                    <a:lnB>
                      <a:noFill/>
                    </a:lnB>
                  </a:tcPr>
                </a:tc>
              </a:tr>
              <a:tr h="284629">
                <a:tc>
                  <a:txBody>
                    <a:bodyPr/>
                    <a:lstStyle/>
                    <a:p>
                      <a:r>
                        <a:rPr lang="en-US" sz="1400"/>
                        <a:t>2. </a:t>
                      </a:r>
                      <a:r>
                        <a:rPr lang="en-US" sz="1400">
                          <a:hlinkClick r:id="rId5" action="ppaction://hlinkfile" tooltip="Cooling tower system"/>
                        </a:rPr>
                        <a:t>Cooling water pump</a:t>
                      </a:r>
                      <a:endParaRPr lang="en-US" sz="1400"/>
                    </a:p>
                  </a:txBody>
                  <a:tcPr marL="71298" marR="71298" marT="35636" marB="35636" anchor="ctr">
                    <a:lnL>
                      <a:noFill/>
                    </a:lnL>
                    <a:lnR>
                      <a:noFill/>
                    </a:lnR>
                    <a:lnT>
                      <a:noFill/>
                    </a:lnT>
                    <a:lnB>
                      <a:noFill/>
                    </a:lnB>
                  </a:tcPr>
                </a:tc>
                <a:tc>
                  <a:txBody>
                    <a:bodyPr/>
                    <a:lstStyle/>
                    <a:p>
                      <a:r>
                        <a:rPr lang="en-US" sz="1400"/>
                        <a:t>11. High pressure </a:t>
                      </a:r>
                      <a:r>
                        <a:rPr lang="en-US" sz="1400">
                          <a:hlinkClick r:id="rId6" action="ppaction://hlinkfile" tooltip="Steam turbine"/>
                        </a:rPr>
                        <a:t>steam turbine</a:t>
                      </a:r>
                      <a:endParaRPr lang="en-US" sz="1400"/>
                    </a:p>
                  </a:txBody>
                  <a:tcPr marL="71298" marR="71298" marT="35636" marB="35636" anchor="ctr">
                    <a:lnL>
                      <a:noFill/>
                    </a:lnL>
                    <a:lnR>
                      <a:noFill/>
                    </a:lnR>
                    <a:lnT>
                      <a:noFill/>
                    </a:lnT>
                    <a:lnB>
                      <a:noFill/>
                    </a:lnB>
                  </a:tcPr>
                </a:tc>
                <a:tc>
                  <a:txBody>
                    <a:bodyPr/>
                    <a:lstStyle/>
                    <a:p>
                      <a:r>
                        <a:rPr lang="en-US" sz="1400" dirty="0"/>
                        <a:t>20. Forced draught (draft) </a:t>
                      </a:r>
                      <a:r>
                        <a:rPr lang="en-US" sz="1400" dirty="0">
                          <a:hlinkClick r:id="rId7" action="ppaction://hlinkfile" tooltip="Centrifugal fan"/>
                        </a:rPr>
                        <a:t>fan</a:t>
                      </a:r>
                      <a:endParaRPr lang="en-US" sz="1400" dirty="0"/>
                    </a:p>
                  </a:txBody>
                  <a:tcPr marL="71298" marR="71298" marT="35636" marB="35636" anchor="ctr">
                    <a:lnL>
                      <a:noFill/>
                    </a:lnL>
                    <a:lnR>
                      <a:noFill/>
                    </a:lnR>
                    <a:lnT>
                      <a:noFill/>
                    </a:lnT>
                    <a:lnB>
                      <a:noFill/>
                    </a:lnB>
                  </a:tcPr>
                </a:tc>
              </a:tr>
              <a:tr h="284629">
                <a:tc>
                  <a:txBody>
                    <a:bodyPr/>
                    <a:lstStyle/>
                    <a:p>
                      <a:r>
                        <a:rPr lang="en-US" sz="1400"/>
                        <a:t>3. </a:t>
                      </a:r>
                      <a:r>
                        <a:rPr lang="en-US" sz="1400">
                          <a:hlinkClick r:id="rId8" action="ppaction://hlinkfile" tooltip="Electrical power transmission"/>
                        </a:rPr>
                        <a:t>transmission line</a:t>
                      </a:r>
                      <a:r>
                        <a:rPr lang="en-US" sz="1400"/>
                        <a:t> (</a:t>
                      </a:r>
                      <a:r>
                        <a:rPr lang="en-US" sz="1400">
                          <a:hlinkClick r:id="rId9" action="ppaction://hlinkfile" tooltip="Three-phase"/>
                        </a:rPr>
                        <a:t>3-phase</a:t>
                      </a:r>
                      <a:r>
                        <a:rPr lang="en-US" sz="1400"/>
                        <a:t>)</a:t>
                      </a:r>
                    </a:p>
                  </a:txBody>
                  <a:tcPr marL="71298" marR="71298" marT="35636" marB="35636" anchor="ctr">
                    <a:lnL>
                      <a:noFill/>
                    </a:lnL>
                    <a:lnR>
                      <a:noFill/>
                    </a:lnR>
                    <a:lnT>
                      <a:noFill/>
                    </a:lnT>
                    <a:lnB>
                      <a:noFill/>
                    </a:lnB>
                  </a:tcPr>
                </a:tc>
                <a:tc>
                  <a:txBody>
                    <a:bodyPr/>
                    <a:lstStyle/>
                    <a:p>
                      <a:r>
                        <a:rPr lang="en-US" sz="1400" dirty="0"/>
                        <a:t>12. </a:t>
                      </a:r>
                      <a:r>
                        <a:rPr lang="en-US" sz="1400" dirty="0" err="1">
                          <a:hlinkClick r:id="rId10" action="ppaction://hlinkfile" tooltip="Deaerator"/>
                        </a:rPr>
                        <a:t>Deaerator</a:t>
                      </a:r>
                      <a:endParaRPr lang="en-US" sz="1400" dirty="0"/>
                    </a:p>
                  </a:txBody>
                  <a:tcPr marL="71298" marR="71298" marT="35636" marB="35636" anchor="ctr">
                    <a:lnL>
                      <a:noFill/>
                    </a:lnL>
                    <a:lnR>
                      <a:noFill/>
                    </a:lnR>
                    <a:lnT>
                      <a:noFill/>
                    </a:lnT>
                    <a:lnB>
                      <a:noFill/>
                    </a:lnB>
                  </a:tcPr>
                </a:tc>
                <a:tc>
                  <a:txBody>
                    <a:bodyPr/>
                    <a:lstStyle/>
                    <a:p>
                      <a:r>
                        <a:rPr lang="en-US" sz="1400" dirty="0"/>
                        <a:t>21. </a:t>
                      </a:r>
                      <a:r>
                        <a:rPr lang="en-US" sz="1400" dirty="0" err="1"/>
                        <a:t>Reheater</a:t>
                      </a:r>
                      <a:endParaRPr lang="en-US" sz="1400" dirty="0"/>
                    </a:p>
                  </a:txBody>
                  <a:tcPr marL="71298" marR="71298" marT="35636" marB="35636" anchor="ctr">
                    <a:lnL>
                      <a:noFill/>
                    </a:lnL>
                    <a:lnR>
                      <a:noFill/>
                    </a:lnR>
                    <a:lnT>
                      <a:noFill/>
                    </a:lnT>
                    <a:lnB>
                      <a:noFill/>
                    </a:lnB>
                  </a:tcPr>
                </a:tc>
              </a:tr>
              <a:tr h="305292">
                <a:tc>
                  <a:txBody>
                    <a:bodyPr/>
                    <a:lstStyle/>
                    <a:p>
                      <a:r>
                        <a:rPr lang="en-US" sz="1400"/>
                        <a:t>4. Step-up </a:t>
                      </a:r>
                      <a:r>
                        <a:rPr lang="en-US" sz="1400">
                          <a:hlinkClick r:id="rId11" action="ppaction://hlinkfile" tooltip="Transformer"/>
                        </a:rPr>
                        <a:t>transformer</a:t>
                      </a:r>
                      <a:r>
                        <a:rPr lang="en-US" sz="1400"/>
                        <a:t> (</a:t>
                      </a:r>
                      <a:r>
                        <a:rPr lang="en-US" sz="1400">
                          <a:hlinkClick r:id="rId9" action="ppaction://hlinkfile" tooltip="Three-phase"/>
                        </a:rPr>
                        <a:t>3-phase</a:t>
                      </a:r>
                      <a:r>
                        <a:rPr lang="en-US" sz="1400"/>
                        <a:t>)</a:t>
                      </a:r>
                    </a:p>
                  </a:txBody>
                  <a:tcPr marL="71298" marR="71298" marT="35636" marB="35636" anchor="ctr">
                    <a:lnL>
                      <a:noFill/>
                    </a:lnL>
                    <a:lnR>
                      <a:noFill/>
                    </a:lnR>
                    <a:lnT>
                      <a:noFill/>
                    </a:lnT>
                    <a:lnB>
                      <a:noFill/>
                    </a:lnB>
                  </a:tcPr>
                </a:tc>
                <a:tc>
                  <a:txBody>
                    <a:bodyPr/>
                    <a:lstStyle/>
                    <a:p>
                      <a:r>
                        <a:rPr lang="en-US" sz="1400"/>
                        <a:t>13. </a:t>
                      </a:r>
                      <a:r>
                        <a:rPr lang="en-US" sz="1400">
                          <a:hlinkClick r:id="rId12" action="ppaction://hlinkfile" tooltip="Feedwater heater"/>
                        </a:rPr>
                        <a:t>Feedwater heater</a:t>
                      </a:r>
                      <a:endParaRPr lang="en-US" sz="1400"/>
                    </a:p>
                  </a:txBody>
                  <a:tcPr marL="71298" marR="71298" marT="35636" marB="35636" anchor="ctr">
                    <a:lnL>
                      <a:noFill/>
                    </a:lnL>
                    <a:lnR>
                      <a:noFill/>
                    </a:lnR>
                    <a:lnT>
                      <a:noFill/>
                    </a:lnT>
                    <a:lnB>
                      <a:noFill/>
                    </a:lnB>
                  </a:tcPr>
                </a:tc>
                <a:tc>
                  <a:txBody>
                    <a:bodyPr/>
                    <a:lstStyle/>
                    <a:p>
                      <a:r>
                        <a:rPr lang="en-US" sz="1400" dirty="0"/>
                        <a:t>22. </a:t>
                      </a:r>
                      <a:r>
                        <a:rPr lang="en-US" sz="1400" dirty="0">
                          <a:hlinkClick r:id="rId13" action="ppaction://hlinkfile" tooltip="Combustion"/>
                        </a:rPr>
                        <a:t>Combustion</a:t>
                      </a:r>
                      <a:r>
                        <a:rPr lang="en-US" sz="1400" dirty="0"/>
                        <a:t> air intake</a:t>
                      </a:r>
                    </a:p>
                  </a:txBody>
                  <a:tcPr marL="71298" marR="71298" marT="35636" marB="35636" anchor="ctr">
                    <a:lnL>
                      <a:noFill/>
                    </a:lnL>
                    <a:lnR>
                      <a:noFill/>
                    </a:lnR>
                    <a:lnT>
                      <a:noFill/>
                    </a:lnT>
                    <a:lnB>
                      <a:noFill/>
                    </a:lnB>
                  </a:tcPr>
                </a:tc>
              </a:tr>
              <a:tr h="305292">
                <a:tc>
                  <a:txBody>
                    <a:bodyPr/>
                    <a:lstStyle/>
                    <a:p>
                      <a:r>
                        <a:rPr lang="en-US" sz="1400"/>
                        <a:t>5. </a:t>
                      </a:r>
                      <a:r>
                        <a:rPr lang="en-US" sz="1400">
                          <a:hlinkClick r:id="rId14" action="ppaction://hlinkfile" tooltip="Electrical generator"/>
                        </a:rPr>
                        <a:t>Electrical generator</a:t>
                      </a:r>
                      <a:r>
                        <a:rPr lang="en-US" sz="1400"/>
                        <a:t> (</a:t>
                      </a:r>
                      <a:r>
                        <a:rPr lang="en-US" sz="1400">
                          <a:hlinkClick r:id="rId9" action="ppaction://hlinkfile" tooltip="Three-phase"/>
                        </a:rPr>
                        <a:t>3-phase</a:t>
                      </a:r>
                      <a:r>
                        <a:rPr lang="en-US" sz="1400"/>
                        <a:t>)</a:t>
                      </a:r>
                    </a:p>
                  </a:txBody>
                  <a:tcPr marL="71298" marR="71298" marT="35636" marB="35636" anchor="ctr">
                    <a:lnL>
                      <a:noFill/>
                    </a:lnL>
                    <a:lnR>
                      <a:noFill/>
                    </a:lnR>
                    <a:lnT>
                      <a:noFill/>
                    </a:lnT>
                    <a:lnB>
                      <a:noFill/>
                    </a:lnB>
                  </a:tcPr>
                </a:tc>
                <a:tc>
                  <a:txBody>
                    <a:bodyPr/>
                    <a:lstStyle/>
                    <a:p>
                      <a:r>
                        <a:rPr lang="en-US" sz="1400"/>
                        <a:t>14. </a:t>
                      </a:r>
                      <a:r>
                        <a:rPr lang="en-US" sz="1400">
                          <a:hlinkClick r:id="rId15" action="ppaction://hlinkfile" tooltip="Coal"/>
                        </a:rPr>
                        <a:t>Coal</a:t>
                      </a:r>
                      <a:r>
                        <a:rPr lang="en-US" sz="1400"/>
                        <a:t> </a:t>
                      </a:r>
                      <a:r>
                        <a:rPr lang="en-US" sz="1400">
                          <a:hlinkClick r:id="rId16" action="ppaction://hlinkfile" tooltip="Conveyor"/>
                        </a:rPr>
                        <a:t>conveyor</a:t>
                      </a:r>
                      <a:endParaRPr lang="en-US" sz="1400"/>
                    </a:p>
                  </a:txBody>
                  <a:tcPr marL="71298" marR="71298" marT="35636" marB="35636" anchor="ctr">
                    <a:lnL>
                      <a:noFill/>
                    </a:lnL>
                    <a:lnR>
                      <a:noFill/>
                    </a:lnR>
                    <a:lnT>
                      <a:noFill/>
                    </a:lnT>
                    <a:lnB>
                      <a:noFill/>
                    </a:lnB>
                  </a:tcPr>
                </a:tc>
                <a:tc>
                  <a:txBody>
                    <a:bodyPr/>
                    <a:lstStyle/>
                    <a:p>
                      <a:r>
                        <a:rPr lang="en-US" sz="1400"/>
                        <a:t>23. </a:t>
                      </a:r>
                      <a:r>
                        <a:rPr lang="en-US" sz="1400">
                          <a:hlinkClick r:id="rId17" action="ppaction://hlinkfile" tooltip="Economiser"/>
                        </a:rPr>
                        <a:t>Economiser</a:t>
                      </a:r>
                      <a:endParaRPr lang="en-US" sz="1400"/>
                    </a:p>
                  </a:txBody>
                  <a:tcPr marL="71298" marR="71298" marT="35636" marB="35636" anchor="ctr">
                    <a:lnL>
                      <a:noFill/>
                    </a:lnL>
                    <a:lnR>
                      <a:noFill/>
                    </a:lnR>
                    <a:lnT>
                      <a:noFill/>
                    </a:lnT>
                    <a:lnB>
                      <a:noFill/>
                    </a:lnB>
                  </a:tcPr>
                </a:tc>
              </a:tr>
              <a:tr h="284629">
                <a:tc>
                  <a:txBody>
                    <a:bodyPr/>
                    <a:lstStyle/>
                    <a:p>
                      <a:r>
                        <a:rPr lang="en-US" sz="1400"/>
                        <a:t>6. Low pressure </a:t>
                      </a:r>
                      <a:r>
                        <a:rPr lang="en-US" sz="1400">
                          <a:hlinkClick r:id="rId6" action="ppaction://hlinkfile" tooltip="Steam turbine"/>
                        </a:rPr>
                        <a:t>steam turbine</a:t>
                      </a:r>
                      <a:endParaRPr lang="en-US" sz="1400"/>
                    </a:p>
                  </a:txBody>
                  <a:tcPr marL="71298" marR="71298" marT="35636" marB="35636" anchor="ctr">
                    <a:lnL>
                      <a:noFill/>
                    </a:lnL>
                    <a:lnR>
                      <a:noFill/>
                    </a:lnR>
                    <a:lnT>
                      <a:noFill/>
                    </a:lnT>
                    <a:lnB>
                      <a:noFill/>
                    </a:lnB>
                  </a:tcPr>
                </a:tc>
                <a:tc>
                  <a:txBody>
                    <a:bodyPr/>
                    <a:lstStyle/>
                    <a:p>
                      <a:r>
                        <a:rPr lang="en-US" sz="1400"/>
                        <a:t>15. </a:t>
                      </a:r>
                      <a:r>
                        <a:rPr lang="en-US" sz="1400">
                          <a:hlinkClick r:id="rId15" action="ppaction://hlinkfile" tooltip="Coal"/>
                        </a:rPr>
                        <a:t>Coal</a:t>
                      </a:r>
                      <a:r>
                        <a:rPr lang="en-US" sz="1400"/>
                        <a:t> hopper</a:t>
                      </a:r>
                    </a:p>
                  </a:txBody>
                  <a:tcPr marL="71298" marR="71298" marT="35636" marB="35636" anchor="ctr">
                    <a:lnL>
                      <a:noFill/>
                    </a:lnL>
                    <a:lnR>
                      <a:noFill/>
                    </a:lnR>
                    <a:lnT>
                      <a:noFill/>
                    </a:lnT>
                    <a:lnB>
                      <a:noFill/>
                    </a:lnB>
                  </a:tcPr>
                </a:tc>
                <a:tc>
                  <a:txBody>
                    <a:bodyPr/>
                    <a:lstStyle/>
                    <a:p>
                      <a:r>
                        <a:rPr lang="en-US" sz="1400"/>
                        <a:t>24. </a:t>
                      </a:r>
                      <a:r>
                        <a:rPr lang="en-US" sz="1400">
                          <a:hlinkClick r:id="rId18" action="ppaction://hlinkfile" tooltip="Air preheater"/>
                        </a:rPr>
                        <a:t>Air preheater</a:t>
                      </a:r>
                      <a:endParaRPr lang="en-US" sz="1400"/>
                    </a:p>
                  </a:txBody>
                  <a:tcPr marL="71298" marR="71298" marT="35636" marB="35636" anchor="ctr">
                    <a:lnL>
                      <a:noFill/>
                    </a:lnL>
                    <a:lnR>
                      <a:noFill/>
                    </a:lnR>
                    <a:lnT>
                      <a:noFill/>
                    </a:lnT>
                    <a:lnB>
                      <a:noFill/>
                    </a:lnB>
                  </a:tcPr>
                </a:tc>
              </a:tr>
              <a:tr h="489295">
                <a:tc>
                  <a:txBody>
                    <a:bodyPr/>
                    <a:lstStyle/>
                    <a:p>
                      <a:r>
                        <a:rPr lang="en-US" sz="1400" dirty="0"/>
                        <a:t>7. </a:t>
                      </a:r>
                      <a:r>
                        <a:rPr lang="en-US" sz="1400" dirty="0">
                          <a:hlinkClick r:id="rId19" action="ppaction://hlinkfile" tooltip="Condensate pump"/>
                        </a:rPr>
                        <a:t>Condensate pump</a:t>
                      </a:r>
                      <a:endParaRPr lang="en-US" sz="1400" dirty="0"/>
                    </a:p>
                  </a:txBody>
                  <a:tcPr marL="71298" marR="71298" marT="35636" marB="35636" anchor="ctr">
                    <a:lnL>
                      <a:noFill/>
                    </a:lnL>
                    <a:lnR>
                      <a:noFill/>
                    </a:lnR>
                    <a:lnT>
                      <a:noFill/>
                    </a:lnT>
                    <a:lnB>
                      <a:noFill/>
                    </a:lnB>
                  </a:tcPr>
                </a:tc>
                <a:tc>
                  <a:txBody>
                    <a:bodyPr/>
                    <a:lstStyle/>
                    <a:p>
                      <a:r>
                        <a:rPr lang="en-US" sz="1400"/>
                        <a:t>16. </a:t>
                      </a:r>
                      <a:r>
                        <a:rPr lang="en-US" sz="1400">
                          <a:hlinkClick r:id="rId20" action="ppaction://hlinkfile" tooltip="Pulverizer"/>
                        </a:rPr>
                        <a:t>Coal pulverizer</a:t>
                      </a:r>
                      <a:endParaRPr lang="en-US" sz="1400"/>
                    </a:p>
                  </a:txBody>
                  <a:tcPr marL="71298" marR="71298" marT="35636" marB="35636" anchor="ctr">
                    <a:lnL>
                      <a:noFill/>
                    </a:lnL>
                    <a:lnR>
                      <a:noFill/>
                    </a:lnR>
                    <a:lnT>
                      <a:noFill/>
                    </a:lnT>
                    <a:lnB>
                      <a:noFill/>
                    </a:lnB>
                  </a:tcPr>
                </a:tc>
                <a:tc>
                  <a:txBody>
                    <a:bodyPr/>
                    <a:lstStyle/>
                    <a:p>
                      <a:r>
                        <a:rPr lang="en-US" sz="1400" dirty="0"/>
                        <a:t>25. </a:t>
                      </a:r>
                      <a:r>
                        <a:rPr lang="en-US" sz="1400" dirty="0">
                          <a:hlinkClick r:id="rId21" action="ppaction://hlinkfile" tooltip="Electrostatic precipitator"/>
                        </a:rPr>
                        <a:t>Precipitator</a:t>
                      </a:r>
                      <a:endParaRPr lang="en-US" sz="1400" dirty="0"/>
                    </a:p>
                  </a:txBody>
                  <a:tcPr marL="71298" marR="71298" marT="35636" marB="35636" anchor="ctr">
                    <a:lnL>
                      <a:noFill/>
                    </a:lnL>
                    <a:lnR>
                      <a:noFill/>
                    </a:lnR>
                    <a:lnT>
                      <a:noFill/>
                    </a:lnT>
                    <a:lnB>
                      <a:noFill/>
                    </a:lnB>
                  </a:tcPr>
                </a:tc>
              </a:tr>
              <a:tr h="284629">
                <a:tc>
                  <a:txBody>
                    <a:bodyPr/>
                    <a:lstStyle/>
                    <a:p>
                      <a:r>
                        <a:rPr lang="en-US" sz="1400"/>
                        <a:t>8. </a:t>
                      </a:r>
                      <a:r>
                        <a:rPr lang="en-US" sz="1400">
                          <a:hlinkClick r:id="rId22" action="ppaction://hlinkfile" tooltip="Surface condenser"/>
                        </a:rPr>
                        <a:t>Surface condenser</a:t>
                      </a:r>
                      <a:endParaRPr lang="en-US" sz="1400"/>
                    </a:p>
                  </a:txBody>
                  <a:tcPr marL="71298" marR="71298" marT="35636" marB="35636" anchor="ctr">
                    <a:lnL>
                      <a:noFill/>
                    </a:lnL>
                    <a:lnR>
                      <a:noFill/>
                    </a:lnR>
                    <a:lnT>
                      <a:noFill/>
                    </a:lnT>
                    <a:lnB>
                      <a:noFill/>
                    </a:lnB>
                  </a:tcPr>
                </a:tc>
                <a:tc>
                  <a:txBody>
                    <a:bodyPr/>
                    <a:lstStyle/>
                    <a:p>
                      <a:r>
                        <a:rPr lang="en-US" sz="1400" dirty="0"/>
                        <a:t>17. </a:t>
                      </a:r>
                      <a:r>
                        <a:rPr lang="en-US" sz="1400" dirty="0">
                          <a:hlinkClick r:id="rId23" action="ppaction://hlinkfile" tooltip="Steam drum"/>
                        </a:rPr>
                        <a:t>Boiler steam drum</a:t>
                      </a:r>
                      <a:endParaRPr lang="en-US" sz="1400" dirty="0"/>
                    </a:p>
                  </a:txBody>
                  <a:tcPr marL="71298" marR="71298" marT="35636" marB="35636" anchor="ctr">
                    <a:lnL>
                      <a:noFill/>
                    </a:lnL>
                    <a:lnR>
                      <a:noFill/>
                    </a:lnR>
                    <a:lnT>
                      <a:noFill/>
                    </a:lnT>
                    <a:lnB>
                      <a:noFill/>
                    </a:lnB>
                  </a:tcPr>
                </a:tc>
                <a:tc>
                  <a:txBody>
                    <a:bodyPr/>
                    <a:lstStyle/>
                    <a:p>
                      <a:r>
                        <a:rPr lang="en-US" sz="1400" dirty="0"/>
                        <a:t>26. Induced draught (draft) </a:t>
                      </a:r>
                      <a:r>
                        <a:rPr lang="en-US" sz="1400" dirty="0">
                          <a:hlinkClick r:id="rId7" action="ppaction://hlinkfile" tooltip="Centrifugal fan"/>
                        </a:rPr>
                        <a:t>fan</a:t>
                      </a:r>
                      <a:endParaRPr lang="en-US" sz="1400" dirty="0"/>
                    </a:p>
                  </a:txBody>
                  <a:tcPr marL="71298" marR="71298" marT="35636" marB="35636" anchor="ctr">
                    <a:lnL>
                      <a:noFill/>
                    </a:lnL>
                    <a:lnR>
                      <a:noFill/>
                    </a:lnR>
                    <a:lnT>
                      <a:noFill/>
                    </a:lnT>
                    <a:lnB>
                      <a:noFill/>
                    </a:lnB>
                  </a:tcPr>
                </a:tc>
              </a:tr>
              <a:tr h="497987">
                <a:tc>
                  <a:txBody>
                    <a:bodyPr/>
                    <a:lstStyle/>
                    <a:p>
                      <a:r>
                        <a:rPr lang="en-US" sz="1400"/>
                        <a:t>9. Intermediate pressure </a:t>
                      </a:r>
                      <a:r>
                        <a:rPr lang="en-US" sz="1400">
                          <a:hlinkClick r:id="rId6" action="ppaction://hlinkfile" tooltip="Steam turbine"/>
                        </a:rPr>
                        <a:t>steam turbine</a:t>
                      </a:r>
                      <a:endParaRPr lang="en-US" sz="1400"/>
                    </a:p>
                  </a:txBody>
                  <a:tcPr marL="71298" marR="71298" marT="35636" marB="35636" anchor="ctr">
                    <a:lnL>
                      <a:noFill/>
                    </a:lnL>
                    <a:lnR>
                      <a:noFill/>
                    </a:lnR>
                    <a:lnT>
                      <a:noFill/>
                    </a:lnT>
                    <a:lnB>
                      <a:noFill/>
                    </a:lnB>
                  </a:tcPr>
                </a:tc>
                <a:tc>
                  <a:txBody>
                    <a:bodyPr/>
                    <a:lstStyle/>
                    <a:p>
                      <a:r>
                        <a:rPr lang="en-US" sz="1400" dirty="0"/>
                        <a:t>18. </a:t>
                      </a:r>
                      <a:r>
                        <a:rPr lang="en-US" sz="1400" dirty="0">
                          <a:hlinkClick r:id="rId24" action="ppaction://hlinkfile" tooltip="Bottom ash"/>
                        </a:rPr>
                        <a:t>Bottom ash</a:t>
                      </a:r>
                      <a:r>
                        <a:rPr lang="en-US" sz="1400" dirty="0"/>
                        <a:t> hopper</a:t>
                      </a:r>
                    </a:p>
                  </a:txBody>
                  <a:tcPr marL="71298" marR="71298" marT="35636" marB="35636" anchor="ctr">
                    <a:lnL>
                      <a:noFill/>
                    </a:lnL>
                    <a:lnR>
                      <a:noFill/>
                    </a:lnR>
                    <a:lnT>
                      <a:noFill/>
                    </a:lnT>
                    <a:lnB>
                      <a:noFill/>
                    </a:lnB>
                  </a:tcPr>
                </a:tc>
                <a:tc>
                  <a:txBody>
                    <a:bodyPr/>
                    <a:lstStyle/>
                    <a:p>
                      <a:r>
                        <a:rPr lang="en-US" sz="1400" dirty="0"/>
                        <a:t>27. </a:t>
                      </a:r>
                      <a:r>
                        <a:rPr lang="en-US" sz="1400" dirty="0">
                          <a:hlinkClick r:id="rId25" action="ppaction://hlinkfile" tooltip="Flue gas stack"/>
                        </a:rPr>
                        <a:t>Flue gas stack</a:t>
                      </a:r>
                      <a:endParaRPr lang="en-US" sz="1400" dirty="0"/>
                    </a:p>
                  </a:txBody>
                  <a:tcPr marL="71298" marR="71298" marT="35636" marB="35636" anchor="ctr">
                    <a:lnL>
                      <a:noFill/>
                    </a:lnL>
                    <a:lnR>
                      <a:noFill/>
                    </a:lnR>
                    <a:lnT>
                      <a:noFill/>
                    </a:lnT>
                    <a:lnB>
                      <a:noFill/>
                    </a:lnB>
                  </a:tcPr>
                </a:tc>
              </a:tr>
            </a:tbl>
          </a:graphicData>
        </a:graphic>
      </p:graphicFrame>
      <p:sp>
        <p:nvSpPr>
          <p:cNvPr id="9247" name="Rectangle 1"/>
          <p:cNvSpPr>
            <a:spLocks noChangeArrowheads="1"/>
          </p:cNvSpPr>
          <p:nvPr/>
        </p:nvSpPr>
        <p:spPr bwMode="auto">
          <a:xfrm>
            <a:off x="0" y="0"/>
            <a:ext cx="9144000" cy="0"/>
          </a:xfrm>
          <a:prstGeom prst="rect">
            <a:avLst/>
          </a:prstGeom>
          <a:solidFill>
            <a:srgbClr val="F3F3F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63480"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solidFill>
                  <a:srgbClr val="CD0A0A"/>
                </a:solidFill>
                <a:hlinkClick r:id="rId26"/>
              </a:rPr>
              <a:t>  </a:t>
            </a:r>
            <a:r>
              <a:rPr lang="en-US" altLang="en-US" sz="24500">
                <a:solidFill>
                  <a:srgbClr val="0645AD"/>
                </a:solidFill>
              </a:rPr>
              <a:t> </a:t>
            </a:r>
            <a:endParaRPr lang="en-US" altLang="en-US" sz="1000">
              <a:solidFill>
                <a:srgbClr val="0645AD"/>
              </a:solidFill>
            </a:endParaRPr>
          </a:p>
          <a:p>
            <a:r>
              <a:rPr lang="en-US" altLang="en-US" sz="1000">
                <a:solidFill>
                  <a:srgbClr val="CD0A0A"/>
                </a:solidFill>
                <a:hlinkClick r:id="rId26" tooltip="Enlarge"/>
              </a:rPr>
              <a:t>  </a:t>
            </a:r>
            <a:endParaRPr lang="en-US" altLang="en-US" sz="1000" b="1">
              <a:solidFill>
                <a:srgbClr val="0645AD"/>
              </a:solidFill>
            </a:endParaRPr>
          </a:p>
          <a:p>
            <a:r>
              <a:rPr lang="en-US" altLang="en-US" sz="600" b="1">
                <a:solidFill>
                  <a:srgbClr val="0645AD"/>
                </a:solidFill>
              </a:rPr>
              <a:t>Typical diagram of a coal-fired thermal power station</a:t>
            </a:r>
            <a:r>
              <a:rPr lang="en-US" altLang="en-US" sz="600">
                <a:solidFill>
                  <a:srgbClr val="0645AD"/>
                </a:solidFill>
              </a:rPr>
              <a:t> </a:t>
            </a:r>
            <a:endParaRPr lang="en-US" altLang="en-US" sz="600">
              <a:solidFill>
                <a:srgbClr val="CD0A0A"/>
              </a:solidFill>
            </a:endParaRPr>
          </a:p>
        </p:txBody>
      </p:sp>
      <p:pic>
        <p:nvPicPr>
          <p:cNvPr id="9248" name="Picture 2" descr="http://upload.wikimedia.org/wikipedia/commons/thumb/e/e5/PowerStation2.svg/595px-PowerStation2.svg.png">
            <a:hlinkClick r:id="rId26"/>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0" y="-1143000"/>
            <a:ext cx="7262813" cy="499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9" name="Picture 3" descr="http://bits.wikimedia.org/skins-1.5/common/images/magnify-clip.png">
            <a:hlinkClick r:id="rId26" tooltip="Enlarge"/>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4925" y="1712913"/>
            <a:ext cx="1428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DB744B9-5C83-4F7F-984B-2920D7430529}" type="slidenum">
              <a:rPr lang="en-US" altLang="en-US">
                <a:solidFill>
                  <a:srgbClr val="898989"/>
                </a:solidFill>
                <a:latin typeface="Calibri" panose="020F0502020204030204" pitchFamily="34" charset="0"/>
              </a:rPr>
              <a:pPr eaLnBrk="1" hangingPunct="1"/>
              <a:t>50</a:t>
            </a:fld>
            <a:endParaRPr lang="en-US" altLang="en-US">
              <a:solidFill>
                <a:srgbClr val="898989"/>
              </a:solidFill>
              <a:latin typeface="Calibri" panose="020F0502020204030204" pitchFamily="34" charset="0"/>
            </a:endParaRPr>
          </a:p>
        </p:txBody>
      </p:sp>
      <p:sp>
        <p:nvSpPr>
          <p:cNvPr id="2" name="TextBox 1"/>
          <p:cNvSpPr txBox="1"/>
          <p:nvPr/>
        </p:nvSpPr>
        <p:spPr>
          <a:xfrm>
            <a:off x="304800" y="533400"/>
            <a:ext cx="8382000" cy="6494085"/>
          </a:xfrm>
          <a:prstGeom prst="rect">
            <a:avLst/>
          </a:prstGeom>
          <a:noFill/>
        </p:spPr>
        <p:txBody>
          <a:bodyPr>
            <a:spAutoFit/>
          </a:bodyPr>
          <a:lstStyle/>
          <a:p>
            <a:pPr>
              <a:defRPr/>
            </a:pPr>
            <a:r>
              <a:rPr lang="en-US" sz="2800" b="1" dirty="0">
                <a:latin typeface="Arial" charset="0"/>
              </a:rPr>
              <a:t>Efficiency</a:t>
            </a:r>
            <a:endParaRPr lang="en-US" sz="2800" dirty="0">
              <a:latin typeface="Arial" charset="0"/>
            </a:endParaRPr>
          </a:p>
          <a:p>
            <a:pPr>
              <a:defRPr/>
            </a:pPr>
            <a:r>
              <a:rPr lang="en-US" sz="2800" i="1" dirty="0">
                <a:latin typeface="Arial" charset="0"/>
              </a:rPr>
              <a:t> </a:t>
            </a:r>
            <a:endParaRPr lang="en-US" sz="2400" b="1" dirty="0">
              <a:latin typeface="Arial" charset="0"/>
            </a:endParaRPr>
          </a:p>
          <a:p>
            <a:pPr marL="457200" indent="-457200">
              <a:buFont typeface="Arial" pitchFamily="34" charset="0"/>
              <a:buChar char="•"/>
              <a:defRPr/>
            </a:pPr>
            <a:r>
              <a:rPr lang="en-US" sz="2400" b="1" dirty="0">
                <a:latin typeface="Arial" charset="0"/>
              </a:rPr>
              <a:t>The efficiency of a solar cell may be broken down into</a:t>
            </a:r>
          </a:p>
          <a:p>
            <a:pPr marL="914400" lvl="1" indent="-457200">
              <a:buFont typeface="Arial" pitchFamily="34" charset="0"/>
              <a:buChar char="•"/>
              <a:defRPr/>
            </a:pPr>
            <a:r>
              <a:rPr lang="en-US" sz="2400" b="1" dirty="0">
                <a:latin typeface="Arial" charset="0"/>
              </a:rPr>
              <a:t>reflectance efficiency</a:t>
            </a:r>
          </a:p>
          <a:p>
            <a:pPr marL="914400" lvl="1" indent="-457200">
              <a:buFont typeface="Arial" pitchFamily="34" charset="0"/>
              <a:buChar char="•"/>
              <a:defRPr/>
            </a:pPr>
            <a:r>
              <a:rPr lang="en-US" sz="2400" b="1" dirty="0">
                <a:latin typeface="Arial" charset="0"/>
              </a:rPr>
              <a:t>thermodynamic efficiency</a:t>
            </a:r>
          </a:p>
          <a:p>
            <a:pPr marL="914400" lvl="1" indent="-457200">
              <a:buFont typeface="Arial" pitchFamily="34" charset="0"/>
              <a:buChar char="•"/>
              <a:defRPr/>
            </a:pPr>
            <a:r>
              <a:rPr lang="en-US" sz="2400" b="1" dirty="0">
                <a:latin typeface="Arial" charset="0"/>
              </a:rPr>
              <a:t>charge carrier separation efficiency </a:t>
            </a:r>
          </a:p>
          <a:p>
            <a:pPr marL="914400" lvl="1" indent="-457200">
              <a:buFont typeface="Arial" pitchFamily="34" charset="0"/>
              <a:buChar char="•"/>
              <a:defRPr/>
            </a:pPr>
            <a:r>
              <a:rPr lang="en-US" sz="2400" b="1" dirty="0">
                <a:latin typeface="Arial" charset="0"/>
              </a:rPr>
              <a:t>conductive efficiency</a:t>
            </a:r>
          </a:p>
          <a:p>
            <a:pPr marL="457200" indent="-457200">
              <a:buFont typeface="Arial" pitchFamily="34" charset="0"/>
              <a:buChar char="•"/>
              <a:defRPr/>
            </a:pPr>
            <a:r>
              <a:rPr lang="en-US" sz="2400" b="1" dirty="0">
                <a:latin typeface="Arial" charset="0"/>
              </a:rPr>
              <a:t>The overall efficiency is the product of each of these individual efficiencies</a:t>
            </a:r>
          </a:p>
          <a:p>
            <a:pPr marL="457200" indent="-457200">
              <a:buFont typeface="Arial" pitchFamily="34" charset="0"/>
              <a:buChar char="•"/>
              <a:defRPr/>
            </a:pPr>
            <a:r>
              <a:rPr lang="en-US" sz="2400" b="1" dirty="0">
                <a:latin typeface="Arial" charset="0"/>
              </a:rPr>
              <a:t>Due to the difficulty in measuring these parameters directly, other parameters are measured instead</a:t>
            </a:r>
          </a:p>
          <a:p>
            <a:pPr marL="914400" lvl="1" indent="-457200">
              <a:buFont typeface="Arial" pitchFamily="34" charset="0"/>
              <a:buChar char="•"/>
              <a:defRPr/>
            </a:pPr>
            <a:r>
              <a:rPr lang="en-US" sz="2400" b="1" dirty="0">
                <a:latin typeface="Arial" charset="0"/>
              </a:rPr>
              <a:t>thermodynamic efficiency</a:t>
            </a:r>
          </a:p>
          <a:p>
            <a:pPr marL="914400" lvl="1" indent="-457200">
              <a:buFont typeface="Arial" pitchFamily="34" charset="0"/>
              <a:buChar char="•"/>
              <a:defRPr/>
            </a:pPr>
            <a:r>
              <a:rPr lang="en-US" sz="2400" b="1" dirty="0">
                <a:latin typeface="Arial" charset="0"/>
              </a:rPr>
              <a:t>quantum efficiency</a:t>
            </a:r>
          </a:p>
          <a:p>
            <a:pPr marL="914400" lvl="1" indent="-457200">
              <a:buFont typeface="Arial" pitchFamily="34" charset="0"/>
              <a:buChar char="•"/>
              <a:defRPr/>
            </a:pPr>
            <a:r>
              <a:rPr lang="en-US" sz="2400" b="1" dirty="0">
                <a:latin typeface="Arial" charset="0"/>
              </a:rPr>
              <a:t>integrated quantum efficiency, V</a:t>
            </a:r>
            <a:r>
              <a:rPr lang="en-US" sz="2400" b="1" baseline="-25000" dirty="0">
                <a:latin typeface="Arial" charset="0"/>
              </a:rPr>
              <a:t>OC</a:t>
            </a:r>
            <a:r>
              <a:rPr lang="en-US" sz="2400" b="1" dirty="0">
                <a:latin typeface="Arial" charset="0"/>
              </a:rPr>
              <a:t> ratio</a:t>
            </a:r>
          </a:p>
          <a:p>
            <a:pPr marL="914400" lvl="1" indent="-457200">
              <a:buFont typeface="Arial" pitchFamily="34" charset="0"/>
              <a:buChar char="•"/>
              <a:defRPr/>
            </a:pPr>
            <a:r>
              <a:rPr lang="en-US" sz="2400" b="1" dirty="0">
                <a:latin typeface="Arial" charset="0"/>
              </a:rPr>
              <a:t>fill factor</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B1584CB-DEC3-4007-ACB3-449EB026E22E}" type="slidenum">
              <a:rPr lang="en-US" altLang="en-US">
                <a:solidFill>
                  <a:srgbClr val="898989"/>
                </a:solidFill>
                <a:latin typeface="Calibri" panose="020F0502020204030204" pitchFamily="34" charset="0"/>
              </a:rPr>
              <a:pPr eaLnBrk="1" hangingPunct="1"/>
              <a:t>51</a:t>
            </a:fld>
            <a:endParaRPr lang="en-US" altLang="en-US">
              <a:solidFill>
                <a:srgbClr val="898989"/>
              </a:solidFill>
              <a:latin typeface="Calibri" panose="020F0502020204030204" pitchFamily="34" charset="0"/>
            </a:endParaRPr>
          </a:p>
        </p:txBody>
      </p:sp>
      <p:sp>
        <p:nvSpPr>
          <p:cNvPr id="55299" name="TextBox 1"/>
          <p:cNvSpPr txBox="1">
            <a:spLocks noChangeArrowheads="1"/>
          </p:cNvSpPr>
          <p:nvPr/>
        </p:nvSpPr>
        <p:spPr bwMode="auto">
          <a:xfrm>
            <a:off x="457200" y="609600"/>
            <a:ext cx="8153400" cy="5924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371600" indent="-4572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2" eaLnBrk="1" hangingPunct="1">
              <a:spcAft>
                <a:spcPts val="300"/>
              </a:spcAft>
              <a:buFont typeface="Arial" panose="020B0604020202020204" pitchFamily="34" charset="0"/>
              <a:buChar char="•"/>
            </a:pPr>
            <a:r>
              <a:rPr lang="en-US" altLang="en-US" sz="2000" b="1" dirty="0"/>
              <a:t>Reflectance losses are a portion of the quantum efficiency under "external quantum efficiency“</a:t>
            </a:r>
          </a:p>
          <a:p>
            <a:pPr lvl="2" eaLnBrk="1" hangingPunct="1">
              <a:spcAft>
                <a:spcPts val="300"/>
              </a:spcAft>
              <a:buFont typeface="Arial" panose="020B0604020202020204" pitchFamily="34" charset="0"/>
              <a:buChar char="•"/>
            </a:pPr>
            <a:r>
              <a:rPr lang="en-US" altLang="en-US" sz="2000" b="1" dirty="0"/>
              <a:t>Recombination losses make up a portion of the quantum efficiency, V</a:t>
            </a:r>
            <a:r>
              <a:rPr lang="en-US" altLang="en-US" sz="2000" b="1" baseline="-25000" dirty="0"/>
              <a:t>OC</a:t>
            </a:r>
            <a:r>
              <a:rPr lang="en-US" altLang="en-US" sz="2000" b="1" dirty="0"/>
              <a:t> ratio, and fill factor</a:t>
            </a:r>
          </a:p>
          <a:p>
            <a:pPr lvl="2" eaLnBrk="1" hangingPunct="1">
              <a:spcAft>
                <a:spcPts val="300"/>
              </a:spcAft>
              <a:buFont typeface="Arial" panose="020B0604020202020204" pitchFamily="34" charset="0"/>
              <a:buChar char="•"/>
            </a:pPr>
            <a:r>
              <a:rPr lang="en-US" altLang="en-US" sz="2000" b="1" dirty="0"/>
              <a:t>Resistive losses are predominantly categorized under fill factor, but also make up minor portions of the quantum efficiency, V</a:t>
            </a:r>
            <a:r>
              <a:rPr lang="en-US" altLang="en-US" sz="2000" b="1" baseline="-25000" dirty="0"/>
              <a:t>OC</a:t>
            </a:r>
            <a:r>
              <a:rPr lang="en-US" altLang="en-US" sz="2000" b="1" dirty="0"/>
              <a:t> ratio</a:t>
            </a:r>
          </a:p>
          <a:p>
            <a:pPr lvl="2" eaLnBrk="1" hangingPunct="1">
              <a:spcAft>
                <a:spcPts val="300"/>
              </a:spcAft>
              <a:buFont typeface="Arial" panose="020B0604020202020204" pitchFamily="34" charset="0"/>
              <a:buChar char="•"/>
            </a:pPr>
            <a:r>
              <a:rPr lang="en-US" altLang="en-US" sz="2000" b="1" dirty="0"/>
              <a:t>Crystalline silicon devices are now approaching the theoretical limiting efficiency of 29%</a:t>
            </a:r>
          </a:p>
          <a:p>
            <a:pPr lvl="2" eaLnBrk="1" hangingPunct="1">
              <a:spcAft>
                <a:spcPts val="300"/>
              </a:spcAft>
              <a:buFont typeface="Arial" panose="020B0604020202020204" pitchFamily="34" charset="0"/>
              <a:buChar char="•"/>
            </a:pPr>
            <a:r>
              <a:rPr lang="en-US" altLang="en-US" sz="2000" b="1" dirty="0"/>
              <a:t>Quantum efficiency (QE) is a quantity defined for a photosensitive device such as photographic film or a charge-coupled device (CCD) as the percentage of photons hitting the </a:t>
            </a:r>
            <a:r>
              <a:rPr lang="en-US" altLang="en-US" sz="2000" b="1" dirty="0" err="1"/>
              <a:t>photoreactive</a:t>
            </a:r>
            <a:r>
              <a:rPr lang="en-US" altLang="en-US" sz="2000" b="1" dirty="0"/>
              <a:t> surface that will produce an electron–hole pair</a:t>
            </a:r>
          </a:p>
          <a:p>
            <a:pPr lvl="2" eaLnBrk="1" hangingPunct="1">
              <a:spcAft>
                <a:spcPts val="300"/>
              </a:spcAft>
              <a:buFont typeface="Arial" panose="020B0604020202020204" pitchFamily="34" charset="0"/>
              <a:buChar char="•"/>
            </a:pPr>
            <a:r>
              <a:rPr lang="en-US" altLang="en-US" sz="2000" b="1" dirty="0"/>
              <a:t>It is an accurate measurement of the device's electrical sensitivity to </a:t>
            </a:r>
            <a:r>
              <a:rPr lang="en-US" altLang="en-US" sz="2000" b="1" dirty="0" smtClean="0"/>
              <a:t>light</a:t>
            </a:r>
            <a:endParaRPr lang="en-US" altLang="en-US" sz="2000" dirty="0"/>
          </a:p>
          <a:p>
            <a:pPr lvl="2" eaLnBrk="1" hangingPunct="1">
              <a:buFont typeface="Arial" panose="020B0604020202020204" pitchFamily="34" charset="0"/>
              <a:buChar char="•"/>
            </a:pPr>
            <a:endParaRPr lang="en-US" altLang="en-US" sz="2000" b="1" dirty="0"/>
          </a:p>
          <a:p>
            <a:pPr eaLnBrk="1" hangingPunct="1">
              <a:spcAft>
                <a:spcPts val="600"/>
              </a:spcAft>
              <a:buFont typeface="Arial" panose="020B0604020202020204" pitchFamily="34" charset="0"/>
              <a:buChar char="•"/>
            </a:pPr>
            <a:endParaRPr lang="en-US" altLang="en-US" sz="24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5339DB1-9079-46E2-ABB6-B40AC993385F}" type="slidenum">
              <a:rPr lang="en-US" altLang="en-US">
                <a:solidFill>
                  <a:srgbClr val="898989"/>
                </a:solidFill>
                <a:latin typeface="Calibri" panose="020F0502020204030204" pitchFamily="34" charset="0"/>
              </a:rPr>
              <a:pPr eaLnBrk="1" hangingPunct="1"/>
              <a:t>52</a:t>
            </a:fld>
            <a:endParaRPr lang="en-US" altLang="en-US">
              <a:solidFill>
                <a:srgbClr val="898989"/>
              </a:solidFill>
              <a:latin typeface="Calibri" panose="020F0502020204030204" pitchFamily="34" charset="0"/>
            </a:endParaRPr>
          </a:p>
        </p:txBody>
      </p:sp>
      <p:sp>
        <p:nvSpPr>
          <p:cNvPr id="56323" name="TextBox 4"/>
          <p:cNvSpPr txBox="1">
            <a:spLocks noChangeArrowheads="1"/>
          </p:cNvSpPr>
          <p:nvPr/>
        </p:nvSpPr>
        <p:spPr bwMode="auto">
          <a:xfrm>
            <a:off x="228600" y="685800"/>
            <a:ext cx="8458200" cy="615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Since the energy of a photon depends on (more precisely, is inversely proportional to) its wavelength, QE is often measured over a range of different wavelengths to characterize a device's efficiency at each photon energy</a:t>
            </a:r>
          </a:p>
          <a:p>
            <a:pPr eaLnBrk="1" hangingPunct="1">
              <a:spcAft>
                <a:spcPts val="600"/>
              </a:spcAft>
              <a:buFont typeface="Arial" panose="020B0604020202020204" pitchFamily="34" charset="0"/>
              <a:buChar char="•"/>
            </a:pPr>
            <a:r>
              <a:rPr lang="en-US" altLang="en-US" sz="2400" b="1"/>
              <a:t>Photographic film typically has a QE of much less than 10%, while CCDs can have a QE of well over 90% at some wavelengths</a:t>
            </a:r>
          </a:p>
          <a:p>
            <a:pPr eaLnBrk="1" hangingPunct="1">
              <a:spcAft>
                <a:spcPts val="600"/>
              </a:spcAft>
              <a:buFont typeface="Arial" panose="020B0604020202020204" pitchFamily="34" charset="0"/>
              <a:buChar char="•"/>
            </a:pPr>
            <a:r>
              <a:rPr lang="en-US" altLang="en-US" sz="2400" b="1"/>
              <a:t>The quantum efficiency of a solar cell is a very important measure for solar cells as it gives information on the current that a given cell will produce when illuminated by a particular wavelength. If the quantum efficiency is integrated (summed) over the whole solar electromagnetic spectrum, one can evaluate the current that a cell will produce when exposed to the solar spectrum.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290051D-C4A7-4791-B9B0-6F0D04AADB9A}" type="slidenum">
              <a:rPr lang="en-US" altLang="en-US">
                <a:solidFill>
                  <a:srgbClr val="898989"/>
                </a:solidFill>
                <a:latin typeface="Calibri" panose="020F0502020204030204" pitchFamily="34" charset="0"/>
              </a:rPr>
              <a:pPr eaLnBrk="1" hangingPunct="1"/>
              <a:t>53</a:t>
            </a:fld>
            <a:endParaRPr lang="en-US" altLang="en-US">
              <a:solidFill>
                <a:srgbClr val="898989"/>
              </a:solidFill>
              <a:latin typeface="Calibri" panose="020F0502020204030204" pitchFamily="34" charset="0"/>
            </a:endParaRPr>
          </a:p>
        </p:txBody>
      </p:sp>
      <p:sp>
        <p:nvSpPr>
          <p:cNvPr id="57347" name="TextBox 4"/>
          <p:cNvSpPr txBox="1">
            <a:spLocks noChangeArrowheads="1"/>
          </p:cNvSpPr>
          <p:nvPr/>
        </p:nvSpPr>
        <p:spPr bwMode="auto">
          <a:xfrm>
            <a:off x="228600" y="685800"/>
            <a:ext cx="86106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ratio between this current and the highest possible current (if the QE was 100% over the whole spectrum) gives the electrical efficiency of the solar cell. With solar cells, one often measures the external quantum efficiency (EQE, sometimes also simply referred to as QE), which is the current obtained outside the device per incoming photon.</a:t>
            </a:r>
          </a:p>
          <a:p>
            <a:pPr eaLnBrk="1" hangingPunct="1">
              <a:spcAft>
                <a:spcPts val="600"/>
              </a:spcAft>
              <a:buFont typeface="Arial" panose="020B0604020202020204" pitchFamily="34" charset="0"/>
              <a:buChar char="•"/>
            </a:pPr>
            <a:endParaRPr lang="en-US" altLang="en-US" sz="2400" b="1"/>
          </a:p>
        </p:txBody>
      </p:sp>
      <p:pic>
        <p:nvPicPr>
          <p:cNvPr id="57348" name="Picture 4" descr=" \text{Efficiency} = \frac{\text{output}}{\text{inp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429000"/>
            <a:ext cx="3657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49" name="Picture 5" descr=" \text{EQE} = \frac{\text{electrons/sec}}{\text{photons/sec}}= \frac{\text{current}/\text{(charge of 1 electron)}}{(\text{total power of photons})/(\text{energy of one phot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495800"/>
            <a:ext cx="853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C7E87ED-D43C-4936-A852-0E728A5EE729}" type="slidenum">
              <a:rPr lang="en-US" altLang="en-US">
                <a:solidFill>
                  <a:srgbClr val="898989"/>
                </a:solidFill>
                <a:latin typeface="Calibri" panose="020F0502020204030204" pitchFamily="34" charset="0"/>
              </a:rPr>
              <a:pPr eaLnBrk="1" hangingPunct="1"/>
              <a:t>54</a:t>
            </a:fld>
            <a:endParaRPr lang="en-US" altLang="en-US">
              <a:solidFill>
                <a:srgbClr val="898989"/>
              </a:solidFill>
              <a:latin typeface="Calibri" panose="020F0502020204030204" pitchFamily="34" charset="0"/>
            </a:endParaRPr>
          </a:p>
        </p:txBody>
      </p:sp>
      <p:sp>
        <p:nvSpPr>
          <p:cNvPr id="58371" name="TextBox 1"/>
          <p:cNvSpPr txBox="1">
            <a:spLocks noChangeArrowheads="1"/>
          </p:cNvSpPr>
          <p:nvPr/>
        </p:nvSpPr>
        <p:spPr bwMode="auto">
          <a:xfrm>
            <a:off x="304800" y="457200"/>
            <a:ext cx="8305800"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external quantum efficiency therefore depends on both the absorption of light and the collection of charges</a:t>
            </a:r>
          </a:p>
          <a:p>
            <a:pPr eaLnBrk="1" hangingPunct="1">
              <a:spcAft>
                <a:spcPts val="600"/>
              </a:spcAft>
              <a:buFont typeface="Arial" panose="020B0604020202020204" pitchFamily="34" charset="0"/>
              <a:buChar char="•"/>
            </a:pPr>
            <a:r>
              <a:rPr lang="en-US" altLang="en-US" sz="2400" b="1"/>
              <a:t>Once a photon has been absorbed and has generated an electron-hole pair, these charges must be separated and collected at the junction</a:t>
            </a:r>
          </a:p>
          <a:p>
            <a:pPr eaLnBrk="1" hangingPunct="1">
              <a:spcAft>
                <a:spcPts val="600"/>
              </a:spcAft>
              <a:buFont typeface="Arial" panose="020B0604020202020204" pitchFamily="34" charset="0"/>
              <a:buChar char="•"/>
            </a:pPr>
            <a:r>
              <a:rPr lang="en-US" altLang="en-US" sz="2400" b="1"/>
              <a:t>A "good" material avoids charge recombination and therefore a drop in the external quantum efficiency. EQE should not be confused with internal quantum efficiency which is the ratio of current to absorbed photons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1D32AD4-D0CB-47A0-A36A-A0835D080B83}" type="slidenum">
              <a:rPr lang="en-US" altLang="en-US">
                <a:solidFill>
                  <a:srgbClr val="898989"/>
                </a:solidFill>
                <a:latin typeface="Calibri" panose="020F0502020204030204" pitchFamily="34" charset="0"/>
              </a:rPr>
              <a:pPr eaLnBrk="1" hangingPunct="1"/>
              <a:t>55</a:t>
            </a:fld>
            <a:endParaRPr lang="en-US" altLang="en-US">
              <a:solidFill>
                <a:srgbClr val="898989"/>
              </a:solidFill>
              <a:latin typeface="Calibri" panose="020F0502020204030204" pitchFamily="34" charset="0"/>
            </a:endParaRPr>
          </a:p>
        </p:txBody>
      </p:sp>
      <p:sp>
        <p:nvSpPr>
          <p:cNvPr id="5" name="TextBox 4"/>
          <p:cNvSpPr txBox="1"/>
          <p:nvPr/>
        </p:nvSpPr>
        <p:spPr>
          <a:xfrm>
            <a:off x="228600" y="228600"/>
            <a:ext cx="8610600" cy="6002338"/>
          </a:xfrm>
          <a:prstGeom prst="rect">
            <a:avLst/>
          </a:prstGeom>
          <a:noFill/>
        </p:spPr>
        <p:txBody>
          <a:bodyPr>
            <a:spAutoFit/>
          </a:bodyPr>
          <a:lstStyle/>
          <a:p>
            <a:pPr>
              <a:defRPr/>
            </a:pPr>
            <a:r>
              <a:rPr lang="en-US" sz="2400" b="1" dirty="0">
                <a:latin typeface="Arial" charset="0"/>
              </a:rPr>
              <a:t>Fill factor </a:t>
            </a:r>
          </a:p>
          <a:p>
            <a:pPr marL="457200" indent="-457200">
              <a:buFont typeface="Arial" pitchFamily="34" charset="0"/>
              <a:buChar char="•"/>
              <a:defRPr/>
            </a:pPr>
            <a:r>
              <a:rPr lang="en-US" sz="2400" b="1" dirty="0">
                <a:latin typeface="Arial" charset="0"/>
              </a:rPr>
              <a:t>In the context of solar cell technology is defined as the ratio (given as percent) of the actual maximum obtainable power, (</a:t>
            </a:r>
            <a:r>
              <a:rPr lang="en-US" sz="2400" b="1" dirty="0" err="1">
                <a:latin typeface="Arial" charset="0"/>
              </a:rPr>
              <a:t>V</a:t>
            </a:r>
            <a:r>
              <a:rPr lang="en-US" sz="2400" b="1" baseline="-25000" dirty="0" err="1">
                <a:latin typeface="Arial" charset="0"/>
              </a:rPr>
              <a:t>mp</a:t>
            </a:r>
            <a:r>
              <a:rPr lang="en-US" sz="2400" b="1" dirty="0">
                <a:latin typeface="Arial" charset="0"/>
              </a:rPr>
              <a:t> x </a:t>
            </a:r>
            <a:r>
              <a:rPr lang="en-US" sz="2400" b="1" dirty="0" err="1">
                <a:latin typeface="Arial" charset="0"/>
              </a:rPr>
              <a:t>J</a:t>
            </a:r>
            <a:r>
              <a:rPr lang="en-US" sz="2400" b="1" baseline="-25000" dirty="0" err="1">
                <a:latin typeface="Arial" charset="0"/>
              </a:rPr>
              <a:t>mp</a:t>
            </a:r>
            <a:r>
              <a:rPr lang="en-US" sz="2400" b="1" dirty="0">
                <a:latin typeface="Arial" charset="0"/>
              </a:rPr>
              <a:t>) to the theoretical (not actually obtainable) power, (</a:t>
            </a:r>
            <a:r>
              <a:rPr lang="en-US" sz="2400" b="1" dirty="0" err="1">
                <a:latin typeface="Arial" charset="0"/>
              </a:rPr>
              <a:t>J</a:t>
            </a:r>
            <a:r>
              <a:rPr lang="en-US" sz="2400" b="1" baseline="-25000" dirty="0" err="1">
                <a:latin typeface="Arial" charset="0"/>
              </a:rPr>
              <a:t>sc</a:t>
            </a:r>
            <a:r>
              <a:rPr lang="en-US" sz="2400" b="1" dirty="0">
                <a:latin typeface="Arial" charset="0"/>
              </a:rPr>
              <a:t> x </a:t>
            </a:r>
            <a:r>
              <a:rPr lang="en-US" sz="2400" b="1" dirty="0" err="1">
                <a:latin typeface="Arial" charset="0"/>
              </a:rPr>
              <a:t>V</a:t>
            </a:r>
            <a:r>
              <a:rPr lang="en-US" sz="2400" b="1" baseline="-25000" dirty="0" err="1">
                <a:latin typeface="Arial" charset="0"/>
              </a:rPr>
              <a:t>oc</a:t>
            </a:r>
            <a:r>
              <a:rPr lang="en-US" sz="2400" b="1" dirty="0">
                <a:latin typeface="Arial" charset="0"/>
              </a:rPr>
              <a:t>)</a:t>
            </a:r>
          </a:p>
          <a:p>
            <a:pPr marL="457200" indent="-457200">
              <a:buFont typeface="Arial" pitchFamily="34" charset="0"/>
              <a:buChar char="•"/>
              <a:defRPr/>
            </a:pPr>
            <a:r>
              <a:rPr lang="en-US" sz="2400" b="1" dirty="0">
                <a:latin typeface="Arial" charset="0"/>
              </a:rPr>
              <a:t>This is a key parameter in evaluating the performance of solar cells</a:t>
            </a:r>
          </a:p>
          <a:p>
            <a:pPr marL="457200" indent="-457200">
              <a:buFont typeface="Arial" pitchFamily="34" charset="0"/>
              <a:buChar char="•"/>
              <a:defRPr/>
            </a:pPr>
            <a:r>
              <a:rPr lang="en-US" sz="2400" b="1" dirty="0">
                <a:latin typeface="Arial" charset="0"/>
              </a:rPr>
              <a:t>Typical commercial solar cells have a fill factor &gt; 0.70. Grade B cells, have a fill factor usually between 0.4 to 0.7</a:t>
            </a:r>
          </a:p>
          <a:p>
            <a:pPr marL="457200" indent="-457200">
              <a:buFont typeface="Arial" pitchFamily="34" charset="0"/>
              <a:buChar char="•"/>
              <a:defRPr/>
            </a:pPr>
            <a:r>
              <a:rPr lang="en-US" sz="2400" b="1" dirty="0">
                <a:latin typeface="Arial" charset="0"/>
              </a:rPr>
              <a:t>The fill factor (FF), is thus defined as </a:t>
            </a:r>
            <a:r>
              <a:rPr lang="en-US" sz="2400" b="1" i="1" dirty="0">
                <a:latin typeface="Arial" charset="0"/>
              </a:rPr>
              <a:t>(</a:t>
            </a:r>
            <a:r>
              <a:rPr lang="en-US" sz="2400" b="1" i="1" dirty="0" err="1">
                <a:latin typeface="Arial" charset="0"/>
              </a:rPr>
              <a:t>V</a:t>
            </a:r>
            <a:r>
              <a:rPr lang="en-US" sz="2400" b="1" i="1" baseline="-25000" dirty="0" err="1">
                <a:latin typeface="Arial" charset="0"/>
              </a:rPr>
              <a:t>mp</a:t>
            </a:r>
            <a:r>
              <a:rPr lang="en-US" sz="2400" b="1" i="1" dirty="0" err="1">
                <a:latin typeface="Arial" charset="0"/>
              </a:rPr>
              <a:t>J</a:t>
            </a:r>
            <a:r>
              <a:rPr lang="en-US" sz="2400" b="1" i="1" baseline="-25000" dirty="0" err="1">
                <a:latin typeface="Arial" charset="0"/>
              </a:rPr>
              <a:t>mp</a:t>
            </a:r>
            <a:r>
              <a:rPr lang="en-US" sz="2400" b="1" i="1" dirty="0">
                <a:latin typeface="Arial" charset="0"/>
              </a:rPr>
              <a:t>)/(</a:t>
            </a:r>
            <a:r>
              <a:rPr lang="en-US" sz="2400" b="1" i="1" dirty="0" err="1">
                <a:latin typeface="Arial" charset="0"/>
              </a:rPr>
              <a:t>V</a:t>
            </a:r>
            <a:r>
              <a:rPr lang="en-US" sz="2400" b="1" i="1" baseline="-25000" dirty="0" err="1">
                <a:latin typeface="Arial" charset="0"/>
              </a:rPr>
              <a:t>oc</a:t>
            </a:r>
            <a:r>
              <a:rPr lang="en-US" sz="2400" b="1" i="1" dirty="0" err="1">
                <a:latin typeface="Arial" charset="0"/>
              </a:rPr>
              <a:t>J</a:t>
            </a:r>
            <a:r>
              <a:rPr lang="en-US" sz="2400" b="1" i="1" baseline="-25000" dirty="0" err="1">
                <a:latin typeface="Arial" charset="0"/>
              </a:rPr>
              <a:t>sc</a:t>
            </a:r>
            <a:r>
              <a:rPr lang="en-US" sz="2400" b="1" i="1" dirty="0">
                <a:latin typeface="Arial" charset="0"/>
              </a:rPr>
              <a:t>)</a:t>
            </a:r>
            <a:r>
              <a:rPr lang="en-US" sz="2400" b="1" dirty="0">
                <a:latin typeface="Arial" charset="0"/>
              </a:rPr>
              <a:t>, where </a:t>
            </a:r>
            <a:r>
              <a:rPr lang="en-US" sz="2400" b="1" dirty="0" err="1">
                <a:latin typeface="Arial" charset="0"/>
              </a:rPr>
              <a:t>J</a:t>
            </a:r>
            <a:r>
              <a:rPr lang="en-US" sz="2400" b="1" baseline="-25000" dirty="0" err="1">
                <a:latin typeface="Arial" charset="0"/>
              </a:rPr>
              <a:t>mp</a:t>
            </a:r>
            <a:r>
              <a:rPr lang="en-US" sz="2400" b="1" dirty="0">
                <a:latin typeface="Arial" charset="0"/>
              </a:rPr>
              <a:t> and </a:t>
            </a:r>
            <a:r>
              <a:rPr lang="en-US" sz="2400" b="1" dirty="0" err="1">
                <a:latin typeface="Arial" charset="0"/>
              </a:rPr>
              <a:t>V</a:t>
            </a:r>
            <a:r>
              <a:rPr lang="en-US" sz="2400" b="1" baseline="-25000" dirty="0" err="1">
                <a:latin typeface="Arial" charset="0"/>
              </a:rPr>
              <a:t>mp</a:t>
            </a:r>
            <a:r>
              <a:rPr lang="en-US" sz="2400" b="1" dirty="0">
                <a:latin typeface="Arial" charset="0"/>
              </a:rPr>
              <a:t> represent the current density and voltage at the maximum power point, this point being obtained by varying the resistance in the circuit until J x V is at its greatest value</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FFF1FF5-37E3-4CBB-A473-0132EC99B8C2}" type="slidenum">
              <a:rPr lang="en-US" altLang="en-US">
                <a:solidFill>
                  <a:srgbClr val="898989"/>
                </a:solidFill>
                <a:latin typeface="Calibri" panose="020F0502020204030204" pitchFamily="34" charset="0"/>
              </a:rPr>
              <a:pPr eaLnBrk="1" hangingPunct="1"/>
              <a:t>56</a:t>
            </a:fld>
            <a:endParaRPr lang="en-US" altLang="en-US">
              <a:solidFill>
                <a:srgbClr val="898989"/>
              </a:solidFill>
              <a:latin typeface="Calibri" panose="020F0502020204030204" pitchFamily="34" charset="0"/>
            </a:endParaRPr>
          </a:p>
        </p:txBody>
      </p:sp>
      <p:sp>
        <p:nvSpPr>
          <p:cNvPr id="5" name="TextBox 4"/>
          <p:cNvSpPr txBox="1"/>
          <p:nvPr/>
        </p:nvSpPr>
        <p:spPr>
          <a:xfrm>
            <a:off x="381000" y="533400"/>
            <a:ext cx="8458200" cy="1570038"/>
          </a:xfrm>
          <a:prstGeom prst="rect">
            <a:avLst/>
          </a:prstGeom>
          <a:noFill/>
        </p:spPr>
        <p:txBody>
          <a:bodyPr>
            <a:spAutoFit/>
          </a:bodyPr>
          <a:lstStyle/>
          <a:p>
            <a:pPr marL="457200" indent="-457200">
              <a:buFont typeface="Arial" pitchFamily="34" charset="0"/>
              <a:buChar char="•"/>
              <a:defRPr/>
            </a:pPr>
            <a:r>
              <a:rPr lang="en-US" sz="2400" b="1" dirty="0">
                <a:latin typeface="Arial" charset="0"/>
              </a:rPr>
              <a:t>The fill factor is, besides efficiency, one of the most significant parameters for the energy yield of a photovoltaic cell</a:t>
            </a:r>
          </a:p>
          <a:p>
            <a:pPr>
              <a:spcAft>
                <a:spcPts val="600"/>
              </a:spcAft>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A2B6B8-F819-4E7F-8F3C-A147A34752A7}" type="slidenum">
              <a:rPr lang="en-US" altLang="en-US" sz="1400"/>
              <a:pPr eaLnBrk="1" hangingPunct="1"/>
              <a:t>57</a:t>
            </a:fld>
            <a:endParaRPr lang="en-US" altLang="en-US" sz="1400"/>
          </a:p>
        </p:txBody>
      </p:sp>
      <p:sp>
        <p:nvSpPr>
          <p:cNvPr id="2052" name="Text Box 4"/>
          <p:cNvSpPr txBox="1">
            <a:spLocks noChangeArrowheads="1"/>
          </p:cNvSpPr>
          <p:nvPr/>
        </p:nvSpPr>
        <p:spPr bwMode="auto">
          <a:xfrm>
            <a:off x="1828800" y="152400"/>
            <a:ext cx="548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rPr>
              <a:t>The Nature of Light</a:t>
            </a:r>
          </a:p>
        </p:txBody>
      </p:sp>
      <p:pic>
        <p:nvPicPr>
          <p:cNvPr id="2053" name="Picture 5" descr="Light_spectr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838200"/>
            <a:ext cx="4152900" cy="55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 Box 6"/>
          <p:cNvSpPr txBox="1">
            <a:spLocks noChangeArrowheads="1"/>
          </p:cNvSpPr>
          <p:nvPr/>
        </p:nvSpPr>
        <p:spPr bwMode="auto">
          <a:xfrm>
            <a:off x="4800600" y="762000"/>
            <a:ext cx="4038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CC"/>
                </a:solidFill>
              </a:rPr>
              <a:t>The Electromagnetic Spectrum</a:t>
            </a:r>
          </a:p>
        </p:txBody>
      </p:sp>
      <p:graphicFrame>
        <p:nvGraphicFramePr>
          <p:cNvPr id="2050" name="Object 8"/>
          <p:cNvGraphicFramePr>
            <a:graphicFrameLocks noChangeAspect="1"/>
          </p:cNvGraphicFramePr>
          <p:nvPr/>
        </p:nvGraphicFramePr>
        <p:xfrm>
          <a:off x="5334000" y="1600200"/>
          <a:ext cx="1219200" cy="879475"/>
        </p:xfrm>
        <a:graphic>
          <a:graphicData uri="http://schemas.openxmlformats.org/presentationml/2006/ole">
            <mc:AlternateContent xmlns:mc="http://schemas.openxmlformats.org/markup-compatibility/2006">
              <mc:Choice xmlns:v="urn:schemas-microsoft-com:vml" Requires="v">
                <p:oleObj spid="_x0000_s2061" name="Equation" r:id="rId4" imgW="545863" imgH="393529" progId="Equation.DSMT4">
                  <p:embed/>
                </p:oleObj>
              </mc:Choice>
              <mc:Fallback>
                <p:oleObj name="Equation" r:id="rId4" imgW="545863" imgH="393529"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600200"/>
                        <a:ext cx="1219200"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5" name="Text Box 9"/>
          <p:cNvSpPr txBox="1">
            <a:spLocks noChangeArrowheads="1"/>
          </p:cNvSpPr>
          <p:nvPr/>
        </p:nvSpPr>
        <p:spPr bwMode="auto">
          <a:xfrm>
            <a:off x="4572000" y="2590800"/>
            <a:ext cx="43434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E = Photon energy in Joules</a:t>
            </a:r>
          </a:p>
          <a:p>
            <a:pPr eaLnBrk="1" hangingPunct="1">
              <a:spcBef>
                <a:spcPct val="50000"/>
              </a:spcBef>
            </a:pPr>
            <a:r>
              <a:rPr lang="en-US" altLang="en-US" sz="2400" b="1"/>
              <a:t>h = Planck’s Constant</a:t>
            </a:r>
          </a:p>
          <a:p>
            <a:pPr eaLnBrk="1" hangingPunct="1">
              <a:spcBef>
                <a:spcPct val="50000"/>
              </a:spcBef>
            </a:pPr>
            <a:r>
              <a:rPr lang="en-US" altLang="en-US" sz="2400" b="1"/>
              <a:t>   =  6.626 </a:t>
            </a:r>
            <a:r>
              <a:rPr lang="en-US" altLang="en-US" sz="2400" b="1">
                <a:sym typeface="Symbol" panose="05050102010706020507" pitchFamily="18" charset="2"/>
              </a:rPr>
              <a:t> 10 </a:t>
            </a:r>
            <a:r>
              <a:rPr lang="en-US" altLang="en-US" sz="2400" b="1" baseline="30000">
                <a:sym typeface="Symbol" panose="05050102010706020507" pitchFamily="18" charset="2"/>
              </a:rPr>
              <a:t>- 34</a:t>
            </a:r>
            <a:r>
              <a:rPr lang="en-US" altLang="en-US" sz="2400" b="1">
                <a:sym typeface="Symbol" panose="05050102010706020507" pitchFamily="18" charset="2"/>
              </a:rPr>
              <a:t>  J - s</a:t>
            </a:r>
          </a:p>
          <a:p>
            <a:pPr eaLnBrk="1" hangingPunct="1">
              <a:spcBef>
                <a:spcPct val="50000"/>
              </a:spcBef>
            </a:pPr>
            <a:r>
              <a:rPr lang="en-US" altLang="en-US" sz="2400" b="1">
                <a:sym typeface="Symbol" panose="05050102010706020507" pitchFamily="18" charset="2"/>
              </a:rPr>
              <a:t>c = Speed of light</a:t>
            </a:r>
          </a:p>
          <a:p>
            <a:pPr eaLnBrk="1" hangingPunct="1">
              <a:spcBef>
                <a:spcPct val="50000"/>
              </a:spcBef>
            </a:pPr>
            <a:r>
              <a:rPr lang="en-US" altLang="en-US" sz="2400" b="1">
                <a:sym typeface="Symbol" panose="05050102010706020507" pitchFamily="18" charset="2"/>
              </a:rPr>
              <a:t>   = 299, 792, 458  m/s</a:t>
            </a:r>
          </a:p>
          <a:p>
            <a:pPr eaLnBrk="1" hangingPunct="1">
              <a:spcBef>
                <a:spcPct val="50000"/>
              </a:spcBef>
            </a:pPr>
            <a:r>
              <a:rPr lang="en-US" altLang="en-US" sz="2400" b="1">
                <a:sym typeface="Symbol" panose="05050102010706020507" pitchFamily="18" charset="2"/>
              </a:rPr>
              <a:t> = Wavelength of light in m</a:t>
            </a:r>
          </a:p>
          <a:p>
            <a:pPr eaLnBrk="1" hangingPunct="1">
              <a:spcBef>
                <a:spcPct val="50000"/>
              </a:spcBef>
            </a:pPr>
            <a:r>
              <a:rPr lang="en-US" altLang="en-US" sz="2400" b="1">
                <a:sym typeface="Symbol" panose="05050102010706020507" pitchFamily="18" charset="2"/>
              </a:rPr>
              <a:t>   =  c/f in free space</a:t>
            </a:r>
            <a:r>
              <a:rPr lang="en-US" altLang="en-US" sz="2400" b="1"/>
              <a:t>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Slide Number Placeholder 3"/>
          <p:cNvSpPr>
            <a:spLocks noGrp="1"/>
          </p:cNvSpPr>
          <p:nvPr>
            <p:ph type="sldNum" sz="quarter" idx="12"/>
          </p:nvPr>
        </p:nvSpPr>
        <p:spPr bwMode="auto">
          <a:xfrm>
            <a:off x="6477000" y="640080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4A5E14E-A2C3-43DD-A129-BE4000B37506}" type="slidenum">
              <a:rPr lang="en-US" altLang="en-US" sz="1400"/>
              <a:pPr eaLnBrk="1" hangingPunct="1"/>
              <a:t>58</a:t>
            </a:fld>
            <a:endParaRPr lang="en-US" altLang="en-US" sz="1400"/>
          </a:p>
        </p:txBody>
      </p:sp>
      <p:graphicFrame>
        <p:nvGraphicFramePr>
          <p:cNvPr id="3074" name="Object 8"/>
          <p:cNvGraphicFramePr>
            <a:graphicFrameLocks noChangeAspect="1"/>
          </p:cNvGraphicFramePr>
          <p:nvPr/>
        </p:nvGraphicFramePr>
        <p:xfrm>
          <a:off x="1219200" y="457200"/>
          <a:ext cx="1219200" cy="879475"/>
        </p:xfrm>
        <a:graphic>
          <a:graphicData uri="http://schemas.openxmlformats.org/presentationml/2006/ole">
            <mc:AlternateContent xmlns:mc="http://schemas.openxmlformats.org/markup-compatibility/2006">
              <mc:Choice xmlns:v="urn:schemas-microsoft-com:vml" Requires="v">
                <p:oleObj spid="_x0000_s3100" name="Equation" r:id="rId3" imgW="545863" imgH="393529" progId="Equation.DSMT4">
                  <p:embed/>
                </p:oleObj>
              </mc:Choice>
              <mc:Fallback>
                <p:oleObj name="Equation" r:id="rId3" imgW="545863" imgH="393529"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457200"/>
                        <a:ext cx="1219200"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5" name="Object 4"/>
          <p:cNvGraphicFramePr>
            <a:graphicFrameLocks noChangeAspect="1"/>
          </p:cNvGraphicFramePr>
          <p:nvPr/>
        </p:nvGraphicFramePr>
        <p:xfrm>
          <a:off x="1295400" y="1371600"/>
          <a:ext cx="1219200" cy="996950"/>
        </p:xfrm>
        <a:graphic>
          <a:graphicData uri="http://schemas.openxmlformats.org/presentationml/2006/ole">
            <mc:AlternateContent xmlns:mc="http://schemas.openxmlformats.org/markup-compatibility/2006">
              <mc:Choice xmlns:v="urn:schemas-microsoft-com:vml" Requires="v">
                <p:oleObj spid="_x0000_s3101" name="Equation" r:id="rId5" imgW="419040" imgH="342720" progId="Equation.DSMT4">
                  <p:embed/>
                </p:oleObj>
              </mc:Choice>
              <mc:Fallback>
                <p:oleObj name="Equation" r:id="rId5" imgW="419040" imgH="34272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1371600"/>
                        <a:ext cx="12192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9" name="TextBox 4"/>
          <p:cNvSpPr txBox="1">
            <a:spLocks noChangeArrowheads="1"/>
          </p:cNvSpPr>
          <p:nvPr/>
        </p:nvSpPr>
        <p:spPr bwMode="auto">
          <a:xfrm>
            <a:off x="1219200" y="2667000"/>
            <a:ext cx="685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Must convert h to ev</a:t>
            </a:r>
          </a:p>
        </p:txBody>
      </p:sp>
      <p:graphicFrame>
        <p:nvGraphicFramePr>
          <p:cNvPr id="3076" name="Object 5"/>
          <p:cNvGraphicFramePr>
            <a:graphicFrameLocks noChangeAspect="1"/>
          </p:cNvGraphicFramePr>
          <p:nvPr/>
        </p:nvGraphicFramePr>
        <p:xfrm>
          <a:off x="1219200" y="3276600"/>
          <a:ext cx="4433888" cy="838200"/>
        </p:xfrm>
        <a:graphic>
          <a:graphicData uri="http://schemas.openxmlformats.org/presentationml/2006/ole">
            <mc:AlternateContent xmlns:mc="http://schemas.openxmlformats.org/markup-compatibility/2006">
              <mc:Choice xmlns:v="urn:schemas-microsoft-com:vml" Requires="v">
                <p:oleObj spid="_x0000_s3102" name="Equation" r:id="rId7" imgW="2082600" imgH="393480" progId="Equation.DSMT4">
                  <p:embed/>
                </p:oleObj>
              </mc:Choice>
              <mc:Fallback>
                <p:oleObj name="Equation" r:id="rId7" imgW="2082600" imgH="39348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276600"/>
                        <a:ext cx="4433888"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7" name="Object 6"/>
          <p:cNvGraphicFramePr>
            <a:graphicFrameLocks noChangeAspect="1"/>
          </p:cNvGraphicFramePr>
          <p:nvPr/>
        </p:nvGraphicFramePr>
        <p:xfrm>
          <a:off x="673100" y="4267200"/>
          <a:ext cx="5783263" cy="838200"/>
        </p:xfrm>
        <a:graphic>
          <a:graphicData uri="http://schemas.openxmlformats.org/presentationml/2006/ole">
            <mc:AlternateContent xmlns:mc="http://schemas.openxmlformats.org/markup-compatibility/2006">
              <mc:Choice xmlns:v="urn:schemas-microsoft-com:vml" Requires="v">
                <p:oleObj spid="_x0000_s3103" name="Equation" r:id="rId9" imgW="2628720" imgH="380880" progId="Equation.DSMT4">
                  <p:embed/>
                </p:oleObj>
              </mc:Choice>
              <mc:Fallback>
                <p:oleObj name="Equation" r:id="rId9" imgW="2628720" imgH="3808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100" y="4267200"/>
                        <a:ext cx="5783263"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132D25-DEA5-415C-B68E-5E057CB80A7F}" type="slidenum">
              <a:rPr lang="en-US" altLang="en-US">
                <a:solidFill>
                  <a:srgbClr val="898989"/>
                </a:solidFill>
                <a:latin typeface="Calibri" panose="020F0502020204030204" pitchFamily="34" charset="0"/>
              </a:rPr>
              <a:pPr eaLnBrk="1" hangingPunct="1"/>
              <a:t>59</a:t>
            </a:fld>
            <a:endParaRPr lang="en-US" altLang="en-US">
              <a:solidFill>
                <a:srgbClr val="898989"/>
              </a:solidFill>
              <a:latin typeface="Calibri" panose="020F0502020204030204" pitchFamily="34" charset="0"/>
            </a:endParaRPr>
          </a:p>
        </p:txBody>
      </p:sp>
      <p:pic>
        <p:nvPicPr>
          <p:cNvPr id="61443" name="Picture 3" descr="http://csep10.phys.utk.edu/astr162/lect/light/spic-sun-an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286625"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4" name="TextBox 4"/>
          <p:cNvSpPr txBox="1">
            <a:spLocks noChangeArrowheads="1"/>
          </p:cNvSpPr>
          <p:nvPr/>
        </p:nvSpPr>
        <p:spPr bwMode="auto">
          <a:xfrm>
            <a:off x="609600" y="4191000"/>
            <a:ext cx="74676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bandgap in Si is 1.1 ev</a:t>
            </a:r>
          </a:p>
          <a:p>
            <a:pPr eaLnBrk="1" hangingPunct="1">
              <a:spcAft>
                <a:spcPts val="600"/>
              </a:spcAft>
              <a:buFont typeface="Arial" panose="020B0604020202020204" pitchFamily="34" charset="0"/>
              <a:buChar char="•"/>
            </a:pPr>
            <a:r>
              <a:rPr lang="en-US" altLang="en-US" sz="2400" b="1"/>
              <a:t>Nowhere near the peak of the sun</a:t>
            </a:r>
          </a:p>
        </p:txBody>
      </p:sp>
      <p:cxnSp>
        <p:nvCxnSpPr>
          <p:cNvPr id="7" name="Straight Connector 6"/>
          <p:cNvCxnSpPr/>
          <p:nvPr/>
        </p:nvCxnSpPr>
        <p:spPr>
          <a:xfrm rot="5400000" flipH="1" flipV="1">
            <a:off x="3581400" y="2743200"/>
            <a:ext cx="1066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C97A858-80DE-49A6-A639-99B4BF08DDB3}" type="slidenum">
              <a:rPr lang="en-US" altLang="en-US">
                <a:solidFill>
                  <a:srgbClr val="898989"/>
                </a:solidFill>
                <a:latin typeface="Calibri" panose="020F0502020204030204" pitchFamily="34" charset="0"/>
              </a:rPr>
              <a:pPr eaLnBrk="1" hangingPunct="1"/>
              <a:t>6</a:t>
            </a:fld>
            <a:endParaRPr lang="en-US" altLang="en-US">
              <a:solidFill>
                <a:srgbClr val="898989"/>
              </a:solidFill>
              <a:latin typeface="Calibri" panose="020F0502020204030204" pitchFamily="34" charset="0"/>
            </a:endParaRPr>
          </a:p>
        </p:txBody>
      </p:sp>
      <p:sp>
        <p:nvSpPr>
          <p:cNvPr id="10243" name="Text Box 4"/>
          <p:cNvSpPr txBox="1">
            <a:spLocks noChangeArrowheads="1"/>
          </p:cNvSpPr>
          <p:nvPr/>
        </p:nvSpPr>
        <p:spPr bwMode="auto">
          <a:xfrm>
            <a:off x="990600" y="152400"/>
            <a:ext cx="708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0000"/>
                </a:solidFill>
              </a:rPr>
              <a:t>Newton’s Law of Rotation</a:t>
            </a:r>
          </a:p>
        </p:txBody>
      </p:sp>
      <p:sp>
        <p:nvSpPr>
          <p:cNvPr id="10244" name="Text Box 5"/>
          <p:cNvSpPr txBox="1">
            <a:spLocks noChangeArrowheads="1"/>
          </p:cNvSpPr>
          <p:nvPr/>
        </p:nvSpPr>
        <p:spPr bwMode="auto">
          <a:xfrm>
            <a:off x="609600" y="609600"/>
            <a:ext cx="7620000"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Char char="•"/>
            </a:pPr>
            <a:r>
              <a:rPr lang="en-US" altLang="en-US" sz="2400" b="1"/>
              <a:t>For an object moving along a straight line:  </a:t>
            </a:r>
          </a:p>
          <a:p>
            <a:pPr eaLnBrk="1" hangingPunct="1">
              <a:spcBef>
                <a:spcPct val="50000"/>
              </a:spcBef>
              <a:buFontTx/>
              <a:buChar char="•"/>
            </a:pPr>
            <a:r>
              <a:rPr lang="en-US" altLang="en-US" sz="2400" b="1">
                <a:solidFill>
                  <a:srgbClr val="0000FF"/>
                </a:solidFill>
              </a:rPr>
              <a:t>F = ma</a:t>
            </a:r>
          </a:p>
          <a:p>
            <a:pPr lvl="1" eaLnBrk="1" hangingPunct="1">
              <a:spcBef>
                <a:spcPct val="50000"/>
              </a:spcBef>
              <a:buFontTx/>
              <a:buChar char="•"/>
            </a:pPr>
            <a:r>
              <a:rPr lang="en-US" altLang="en-US" sz="2400" b="1"/>
              <a:t>F = net force applied to the object</a:t>
            </a:r>
          </a:p>
          <a:p>
            <a:pPr lvl="1" eaLnBrk="1" hangingPunct="1">
              <a:spcBef>
                <a:spcPct val="50000"/>
              </a:spcBef>
              <a:buFontTx/>
              <a:buChar char="•"/>
            </a:pPr>
            <a:r>
              <a:rPr lang="en-US" altLang="en-US" sz="2400" b="1"/>
              <a:t>m = mass of the object</a:t>
            </a:r>
          </a:p>
          <a:p>
            <a:pPr lvl="1" eaLnBrk="1" hangingPunct="1">
              <a:spcBef>
                <a:spcPct val="50000"/>
              </a:spcBef>
              <a:buFontTx/>
              <a:buChar char="•"/>
            </a:pPr>
            <a:r>
              <a:rPr lang="en-US" altLang="en-US" sz="2400" b="1"/>
              <a:t>a = resulting acceleration</a:t>
            </a:r>
          </a:p>
          <a:p>
            <a:pPr eaLnBrk="1" hangingPunct="1">
              <a:spcBef>
                <a:spcPct val="50000"/>
              </a:spcBef>
              <a:buFontTx/>
              <a:buChar char="•"/>
            </a:pPr>
            <a:r>
              <a:rPr lang="en-US" altLang="en-US" sz="2400" b="1"/>
              <a:t>For a rotating object: </a:t>
            </a:r>
          </a:p>
          <a:p>
            <a:pPr eaLnBrk="1" hangingPunct="1">
              <a:spcBef>
                <a:spcPct val="50000"/>
              </a:spcBef>
              <a:buFontTx/>
              <a:buChar char="•"/>
            </a:pPr>
            <a:r>
              <a:rPr lang="en-US" altLang="en-US" sz="2400" b="1">
                <a:solidFill>
                  <a:srgbClr val="0000FF"/>
                </a:solidFill>
                <a:sym typeface="Symbol" panose="05050102010706020507" pitchFamily="18" charset="2"/>
              </a:rPr>
              <a:t> = J </a:t>
            </a:r>
          </a:p>
          <a:p>
            <a:pPr lvl="1" eaLnBrk="1" hangingPunct="1">
              <a:spcBef>
                <a:spcPct val="50000"/>
              </a:spcBef>
              <a:buFontTx/>
              <a:buChar char="•"/>
            </a:pPr>
            <a:r>
              <a:rPr lang="en-US" altLang="en-US" sz="2400" b="1">
                <a:sym typeface="Symbol" panose="05050102010706020507" pitchFamily="18" charset="2"/>
              </a:rPr>
              <a:t> = net applied torque</a:t>
            </a:r>
          </a:p>
          <a:p>
            <a:pPr lvl="1" eaLnBrk="1" hangingPunct="1">
              <a:spcBef>
                <a:spcPct val="50000"/>
              </a:spcBef>
              <a:buFontTx/>
              <a:buChar char="•"/>
            </a:pPr>
            <a:r>
              <a:rPr lang="en-US" altLang="en-US" sz="2400" b="1">
                <a:sym typeface="Symbol" panose="05050102010706020507" pitchFamily="18" charset="2"/>
              </a:rPr>
              <a:t>J = moment of inertia in kg - m </a:t>
            </a:r>
            <a:r>
              <a:rPr lang="en-US" altLang="en-US" sz="2400" b="1" baseline="30000">
                <a:sym typeface="Symbol" panose="05050102010706020507" pitchFamily="18" charset="2"/>
              </a:rPr>
              <a:t>2</a:t>
            </a:r>
            <a:r>
              <a:rPr lang="en-US" altLang="en-US" sz="2400" b="1">
                <a:sym typeface="Symbol" panose="05050102010706020507" pitchFamily="18" charset="2"/>
              </a:rPr>
              <a:t>         </a:t>
            </a:r>
            <a:r>
              <a:rPr lang="en-US" altLang="en-US" sz="2400" b="1">
                <a:solidFill>
                  <a:srgbClr val="C00000"/>
                </a:solidFill>
                <a:sym typeface="Symbol" panose="05050102010706020507" pitchFamily="18" charset="2"/>
              </a:rPr>
              <a:t>(depends on mass and geometry)</a:t>
            </a:r>
          </a:p>
          <a:p>
            <a:pPr lvl="1" eaLnBrk="1" hangingPunct="1">
              <a:spcBef>
                <a:spcPct val="50000"/>
              </a:spcBef>
              <a:buFontTx/>
              <a:buChar char="•"/>
            </a:pPr>
            <a:r>
              <a:rPr lang="en-US" altLang="en-US" sz="2400" b="1">
                <a:sym typeface="Symbol" panose="05050102010706020507" pitchFamily="18" charset="2"/>
              </a:rPr>
              <a:t> = angular acceleration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8B7206D-47E4-4BEE-BF2A-886E0B87E3A6}" type="slidenum">
              <a:rPr lang="en-US" altLang="en-US">
                <a:solidFill>
                  <a:srgbClr val="898989"/>
                </a:solidFill>
                <a:latin typeface="Calibri" panose="020F0502020204030204" pitchFamily="34" charset="0"/>
              </a:rPr>
              <a:pPr eaLnBrk="1" hangingPunct="1"/>
              <a:t>60</a:t>
            </a:fld>
            <a:endParaRPr lang="en-US" altLang="en-US">
              <a:solidFill>
                <a:srgbClr val="898989"/>
              </a:solidFill>
              <a:latin typeface="Calibri" panose="020F0502020204030204" pitchFamily="34" charset="0"/>
            </a:endParaRPr>
          </a:p>
        </p:txBody>
      </p:sp>
      <p:sp>
        <p:nvSpPr>
          <p:cNvPr id="62467" name="TextBox 4"/>
          <p:cNvSpPr txBox="1">
            <a:spLocks noChangeArrowheads="1"/>
          </p:cNvSpPr>
          <p:nvPr/>
        </p:nvSpPr>
        <p:spPr bwMode="auto">
          <a:xfrm>
            <a:off x="152400" y="533400"/>
            <a:ext cx="8763000"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dirty="0"/>
              <a:t>Insolation</a:t>
            </a:r>
            <a:r>
              <a:rPr lang="en-US" altLang="en-US" sz="2400" dirty="0"/>
              <a:t> </a:t>
            </a:r>
          </a:p>
          <a:p>
            <a:pPr marL="0" indent="0" eaLnBrk="1" hangingPunct="1">
              <a:spcAft>
                <a:spcPts val="600"/>
              </a:spcAft>
            </a:pPr>
            <a:endParaRPr lang="en-US" altLang="en-US" sz="2400" dirty="0"/>
          </a:p>
          <a:p>
            <a:pPr eaLnBrk="1" hangingPunct="1">
              <a:spcAft>
                <a:spcPts val="600"/>
              </a:spcAft>
              <a:buFont typeface="Arial" panose="020B0604020202020204" pitchFamily="34" charset="0"/>
              <a:buChar char="•"/>
            </a:pPr>
            <a:r>
              <a:rPr lang="en-US" altLang="en-US" sz="2400" dirty="0"/>
              <a:t>Is a measure of solar radiation energy received on a given surface area in a given time</a:t>
            </a:r>
          </a:p>
          <a:p>
            <a:pPr eaLnBrk="1" hangingPunct="1">
              <a:spcAft>
                <a:spcPts val="600"/>
              </a:spcAft>
              <a:buFont typeface="Arial" panose="020B0604020202020204" pitchFamily="34" charset="0"/>
              <a:buChar char="•"/>
            </a:pPr>
            <a:r>
              <a:rPr lang="en-US" altLang="en-US" sz="2400" dirty="0"/>
              <a:t>It is commonly expressed as average irradiance in watts per square meter (W/m</a:t>
            </a:r>
            <a:r>
              <a:rPr lang="en-US" altLang="en-US" sz="2400" baseline="30000" dirty="0"/>
              <a:t>2</a:t>
            </a:r>
            <a:r>
              <a:rPr lang="en-US" altLang="en-US" sz="2400" dirty="0"/>
              <a:t>) or kilowatt-hours per square meter per day (</a:t>
            </a:r>
            <a:r>
              <a:rPr lang="en-US" altLang="en-US" sz="2400" dirty="0" err="1"/>
              <a:t>kW·h</a:t>
            </a:r>
            <a:r>
              <a:rPr lang="en-US" altLang="en-US" sz="2400" dirty="0"/>
              <a:t>/(m</a:t>
            </a:r>
            <a:r>
              <a:rPr lang="en-US" altLang="en-US" sz="2400" baseline="30000" dirty="0"/>
              <a:t>2</a:t>
            </a:r>
            <a:r>
              <a:rPr lang="en-US" altLang="en-US" sz="2400" dirty="0"/>
              <a:t>·day)) (or hours/day)</a:t>
            </a:r>
          </a:p>
          <a:p>
            <a:pPr eaLnBrk="1" hangingPunct="1">
              <a:spcAft>
                <a:spcPts val="600"/>
              </a:spcAft>
              <a:buFont typeface="Arial" panose="020B0604020202020204" pitchFamily="34" charset="0"/>
              <a:buChar char="•"/>
            </a:pPr>
            <a:r>
              <a:rPr lang="en-US" altLang="en-US" sz="2400" dirty="0"/>
              <a:t>In the case of </a:t>
            </a:r>
            <a:r>
              <a:rPr lang="en-US" altLang="en-US" sz="2400" dirty="0" err="1"/>
              <a:t>photovoltaics</a:t>
            </a:r>
            <a:r>
              <a:rPr lang="en-US" altLang="en-US" sz="2400" dirty="0"/>
              <a:t> it is commonly measured as kWh/(</a:t>
            </a:r>
            <a:r>
              <a:rPr lang="en-US" altLang="en-US" sz="2400" dirty="0" err="1"/>
              <a:t>kW</a:t>
            </a:r>
            <a:r>
              <a:rPr lang="en-US" altLang="en-US" sz="2400" baseline="-25000" dirty="0" err="1"/>
              <a:t>p</a:t>
            </a:r>
            <a:r>
              <a:rPr lang="en-US" altLang="en-US" sz="2400" dirty="0" err="1"/>
              <a:t>·y</a:t>
            </a:r>
            <a:r>
              <a:rPr lang="en-US" altLang="en-US" sz="2400" dirty="0"/>
              <a:t>) (kilowatt hours per year per kilowatt peak rating).</a:t>
            </a:r>
          </a:p>
          <a:p>
            <a:pPr eaLnBrk="1" hangingPunct="1">
              <a:spcAft>
                <a:spcPts val="600"/>
              </a:spcAft>
              <a:buFont typeface="Arial" panose="020B0604020202020204" pitchFamily="34" charset="0"/>
              <a:buChar char="•"/>
            </a:pPr>
            <a:endParaRPr lang="en-US" altLang="en-US" sz="2400" b="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A01E239-B690-4D87-8868-4A562D02DC44}" type="slidenum">
              <a:rPr lang="en-US" altLang="en-US">
                <a:solidFill>
                  <a:srgbClr val="898989"/>
                </a:solidFill>
                <a:latin typeface="Calibri" panose="020F0502020204030204" pitchFamily="34" charset="0"/>
              </a:rPr>
              <a:pPr eaLnBrk="1" hangingPunct="1"/>
              <a:t>61</a:t>
            </a:fld>
            <a:endParaRPr lang="en-US" altLang="en-US">
              <a:solidFill>
                <a:srgbClr val="898989"/>
              </a:solidFill>
              <a:latin typeface="Calibri" panose="020F0502020204030204" pitchFamily="34" charset="0"/>
            </a:endParaRPr>
          </a:p>
        </p:txBody>
      </p:sp>
      <p:sp>
        <p:nvSpPr>
          <p:cNvPr id="63491" name="TextBox 4"/>
          <p:cNvSpPr txBox="1">
            <a:spLocks noChangeArrowheads="1"/>
          </p:cNvSpPr>
          <p:nvPr/>
        </p:nvSpPr>
        <p:spPr bwMode="auto">
          <a:xfrm>
            <a:off x="228600" y="609600"/>
            <a:ext cx="84582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a:t>The given surface may be a planet, or a terrestrial object inside the atmosphere of a planet, or any object exposed to solar rays outside of an atmosphere, including spacecraft</a:t>
            </a:r>
          </a:p>
          <a:p>
            <a:pPr eaLnBrk="1" hangingPunct="1">
              <a:spcAft>
                <a:spcPts val="600"/>
              </a:spcAft>
              <a:buFont typeface="Arial" panose="020B0604020202020204" pitchFamily="34" charset="0"/>
              <a:buChar char="•"/>
            </a:pPr>
            <a:r>
              <a:rPr lang="en-US" altLang="en-US" sz="2400"/>
              <a:t>Some of the solar radiation will be absorbed while the remainder will be reflected</a:t>
            </a:r>
          </a:p>
          <a:p>
            <a:pPr eaLnBrk="1" hangingPunct="1">
              <a:spcAft>
                <a:spcPts val="600"/>
              </a:spcAft>
              <a:buFont typeface="Arial" panose="020B0604020202020204" pitchFamily="34" charset="0"/>
              <a:buChar char="•"/>
            </a:pPr>
            <a:r>
              <a:rPr lang="en-US" altLang="en-US" sz="2400"/>
              <a:t>Most commonly, the absorbed solar radiation causes radiant heating, however, some systems may store or convert some portion of the absorbed radiation, as in the case of photovoltaics or plants</a:t>
            </a:r>
          </a:p>
          <a:p>
            <a:pPr eaLnBrk="1" hangingPunct="1">
              <a:spcAft>
                <a:spcPts val="600"/>
              </a:spcAft>
              <a:buFont typeface="Arial" panose="020B0604020202020204" pitchFamily="34" charset="0"/>
              <a:buChar char="•"/>
            </a:pPr>
            <a:r>
              <a:rPr lang="en-US" altLang="en-US" sz="2400"/>
              <a:t>The proportion of radiation reflected or absorbed depends on the object's reflectivity or albedo, respectively.</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086F6B0-8E42-44CD-AF93-78E7F5891BE6}" type="slidenum">
              <a:rPr lang="en-US" altLang="en-US">
                <a:solidFill>
                  <a:srgbClr val="898989"/>
                </a:solidFill>
                <a:latin typeface="Calibri" panose="020F0502020204030204" pitchFamily="34" charset="0"/>
              </a:rPr>
              <a:pPr eaLnBrk="1" hangingPunct="1"/>
              <a:t>62</a:t>
            </a:fld>
            <a:endParaRPr lang="en-US" altLang="en-US">
              <a:solidFill>
                <a:srgbClr val="898989"/>
              </a:solidFill>
              <a:latin typeface="Calibri" panose="020F0502020204030204" pitchFamily="34" charset="0"/>
            </a:endParaRPr>
          </a:p>
        </p:txBody>
      </p:sp>
      <p:pic>
        <p:nvPicPr>
          <p:cNvPr id="64515" name="Picture 4" descr="http://upload.wikimedia.org/wikipedia/commons/thumb/2/2c/Us_pv_annual_may2004.jpg/300px-Us_pv_annual_may200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994" y="304800"/>
            <a:ext cx="7499684"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TextBox 5"/>
          <p:cNvSpPr txBox="1">
            <a:spLocks noChangeArrowheads="1"/>
          </p:cNvSpPr>
          <p:nvPr/>
        </p:nvSpPr>
        <p:spPr bwMode="auto">
          <a:xfrm>
            <a:off x="518160" y="5410200"/>
            <a:ext cx="8305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dirty="0"/>
              <a:t>US annual average solar energy received by a latitude tilt photovoltaic cell </a:t>
            </a:r>
            <a:r>
              <a:rPr lang="en-US" altLang="en-US" sz="2400" b="1" i="1" dirty="0"/>
              <a:t>(modeled</a:t>
            </a:r>
            <a:r>
              <a:rPr lang="en-US" altLang="en-US" sz="2400" b="1" i="1" dirty="0" smtClean="0"/>
              <a:t>)</a:t>
            </a:r>
            <a:endParaRPr lang="en-US" altLang="en-US" sz="2400"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821EB1-F061-4F50-B1FD-578353515B11}" type="slidenum">
              <a:rPr lang="en-US" altLang="en-US">
                <a:solidFill>
                  <a:srgbClr val="898989"/>
                </a:solidFill>
                <a:latin typeface="Calibri" panose="020F0502020204030204" pitchFamily="34" charset="0"/>
              </a:rPr>
              <a:pPr eaLnBrk="1" hangingPunct="1"/>
              <a:t>63</a:t>
            </a:fld>
            <a:endParaRPr lang="en-US" altLang="en-US">
              <a:solidFill>
                <a:srgbClr val="898989"/>
              </a:solidFill>
              <a:latin typeface="Calibri" panose="020F0502020204030204" pitchFamily="34" charset="0"/>
            </a:endParaRPr>
          </a:p>
        </p:txBody>
      </p:sp>
      <p:pic>
        <p:nvPicPr>
          <p:cNvPr id="65539" name="Picture 4" descr="http://upload.wikimedia.org/wikipedia/commons/thumb/2/28/EU-Glob_opta_presentation.png/300px-EU-Glob_opta_presentation.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704850"/>
            <a:ext cx="6019800" cy="516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6019800"/>
            <a:ext cx="6934200" cy="908050"/>
          </a:xfrm>
          <a:prstGeom prst="rect">
            <a:avLst/>
          </a:prstGeom>
          <a:noFill/>
        </p:spPr>
        <p:txBody>
          <a:bodyPr>
            <a:spAutoFit/>
          </a:bodyPr>
          <a:lstStyle/>
          <a:p>
            <a:pPr>
              <a:spcAft>
                <a:spcPts val="600"/>
              </a:spcAft>
              <a:defRPr/>
            </a:pPr>
            <a:r>
              <a:rPr lang="en-US" sz="2400" b="1" dirty="0">
                <a:latin typeface="Arial" charset="0"/>
              </a:rPr>
              <a:t>Average insolation in Europe</a:t>
            </a:r>
            <a:endParaRPr lang="en-US" sz="2400" dirty="0">
              <a:latin typeface="Arial" charset="0"/>
            </a:endParaRP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06D59B1-7CBE-4F78-A155-53449D23CA64}" type="slidenum">
              <a:rPr lang="en-US" altLang="en-US">
                <a:solidFill>
                  <a:srgbClr val="898989"/>
                </a:solidFill>
                <a:latin typeface="Calibri" panose="020F0502020204030204" pitchFamily="34" charset="0"/>
              </a:rPr>
              <a:pPr eaLnBrk="1" hangingPunct="1"/>
              <a:t>64</a:t>
            </a:fld>
            <a:endParaRPr lang="en-US" altLang="en-US">
              <a:solidFill>
                <a:srgbClr val="898989"/>
              </a:solidFill>
              <a:latin typeface="Calibri" panose="020F0502020204030204" pitchFamily="34" charset="0"/>
            </a:endParaRPr>
          </a:p>
        </p:txBody>
      </p:sp>
      <p:sp>
        <p:nvSpPr>
          <p:cNvPr id="5" name="TextBox 4"/>
          <p:cNvSpPr txBox="1"/>
          <p:nvPr/>
        </p:nvSpPr>
        <p:spPr>
          <a:xfrm>
            <a:off x="304800" y="228600"/>
            <a:ext cx="8458200" cy="3786188"/>
          </a:xfrm>
          <a:prstGeom prst="rect">
            <a:avLst/>
          </a:prstGeom>
          <a:noFill/>
        </p:spPr>
        <p:txBody>
          <a:bodyPr>
            <a:spAutoFit/>
          </a:bodyPr>
          <a:lstStyle/>
          <a:p>
            <a:pPr>
              <a:defRPr/>
            </a:pPr>
            <a:r>
              <a:rPr lang="en-US" sz="2400" b="1" dirty="0">
                <a:latin typeface="Arial" charset="0"/>
              </a:rPr>
              <a:t>Projection effect</a:t>
            </a:r>
          </a:p>
          <a:p>
            <a:pPr>
              <a:defRPr/>
            </a:pPr>
            <a:endParaRPr lang="en-US" sz="2400" dirty="0">
              <a:latin typeface="Arial" charset="0"/>
            </a:endParaRPr>
          </a:p>
          <a:p>
            <a:pPr marL="457200" indent="-457200">
              <a:buFont typeface="Arial" pitchFamily="34" charset="0"/>
              <a:buChar char="•"/>
              <a:defRPr/>
            </a:pPr>
            <a:r>
              <a:rPr lang="en-US" sz="2400" b="1" dirty="0">
                <a:latin typeface="Arial" charset="0"/>
              </a:rPr>
              <a:t>The insolation into a surface is largest when the surface directly faces the Sun</a:t>
            </a:r>
          </a:p>
          <a:p>
            <a:pPr marL="457200" indent="-457200">
              <a:buFont typeface="Arial" pitchFamily="34" charset="0"/>
              <a:buChar char="•"/>
              <a:defRPr/>
            </a:pPr>
            <a:r>
              <a:rPr lang="en-US" sz="2400" b="1" dirty="0">
                <a:latin typeface="Arial" charset="0"/>
              </a:rPr>
              <a:t>As the angle increases between the direction at a right angle to the surface and the direction of the rays of sunlight, the insolation is reduced in proportion to the cosine of the angle; see effect of sun angle on climate.</a:t>
            </a:r>
          </a:p>
          <a:p>
            <a:pPr marL="457200" indent="-457200">
              <a:spcAft>
                <a:spcPts val="600"/>
              </a:spcAft>
              <a:buFont typeface="Arial" pitchFamily="34" charset="0"/>
              <a:buChar char="•"/>
              <a:defRPr/>
            </a:pPr>
            <a:endParaRPr lang="en-US" sz="2400" b="1" dirty="0">
              <a:latin typeface="Arial" charset="0"/>
            </a:endParaRPr>
          </a:p>
        </p:txBody>
      </p:sp>
      <p:pic>
        <p:nvPicPr>
          <p:cNvPr id="66564" name="Picture 5" descr="http://upload.wikimedia.org/wikipedia/en/thumb/5/55/Seasons.too.png/300px-Seasons.too.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581400"/>
            <a:ext cx="4572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5" name="TextBox 6"/>
          <p:cNvSpPr txBox="1">
            <a:spLocks noChangeArrowheads="1"/>
          </p:cNvSpPr>
          <p:nvPr/>
        </p:nvSpPr>
        <p:spPr bwMode="auto">
          <a:xfrm>
            <a:off x="5105400" y="3298825"/>
            <a:ext cx="3657600" cy="293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000" b="1"/>
              <a:t>One sunbeam one mile wide shines on the ground at a 90° angle, and another at a 30° angle</a:t>
            </a:r>
          </a:p>
          <a:p>
            <a:pPr eaLnBrk="1" hangingPunct="1">
              <a:spcAft>
                <a:spcPts val="600"/>
              </a:spcAft>
              <a:buFont typeface="Arial" panose="020B0604020202020204" pitchFamily="34" charset="0"/>
              <a:buChar char="•"/>
            </a:pPr>
            <a:r>
              <a:rPr lang="en-US" altLang="en-US" sz="2000" b="1"/>
              <a:t>The one at a shallower angle covers twice as much area with the same amount of light energy</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985E642-8ECA-494C-A185-B92256605349}" type="slidenum">
              <a:rPr lang="en-US" altLang="en-US">
                <a:solidFill>
                  <a:srgbClr val="898989"/>
                </a:solidFill>
                <a:latin typeface="Calibri" panose="020F0502020204030204" pitchFamily="34" charset="0"/>
              </a:rPr>
              <a:pPr eaLnBrk="1" hangingPunct="1"/>
              <a:t>65</a:t>
            </a:fld>
            <a:endParaRPr lang="en-US" altLang="en-US">
              <a:solidFill>
                <a:srgbClr val="898989"/>
              </a:solidFill>
              <a:latin typeface="Calibri" panose="020F0502020204030204" pitchFamily="34" charset="0"/>
            </a:endParaRPr>
          </a:p>
        </p:txBody>
      </p:sp>
      <p:sp>
        <p:nvSpPr>
          <p:cNvPr id="67587" name="TextBox 4"/>
          <p:cNvSpPr txBox="1">
            <a:spLocks noChangeArrowheads="1"/>
          </p:cNvSpPr>
          <p:nvPr/>
        </p:nvSpPr>
        <p:spPr bwMode="auto">
          <a:xfrm>
            <a:off x="119063" y="304800"/>
            <a:ext cx="86106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2400" b="1"/>
              <a:t>In this illustration, the angle shown is between the ground and the sunbeam rather than between the vertical direction and the sunbeam; hence the sine rather than the cosine is appropriate</a:t>
            </a:r>
          </a:p>
          <a:p>
            <a:pPr eaLnBrk="1" hangingPunct="1">
              <a:buFont typeface="Arial" panose="020B0604020202020204" pitchFamily="34" charset="0"/>
              <a:buChar char="•"/>
            </a:pPr>
            <a:r>
              <a:rPr lang="en-US" altLang="en-US" sz="2400" b="1"/>
              <a:t>A sunbeam one mile wide falls on the ground from directly overhead, and another hits the ground at a 30° angle to the horizontal</a:t>
            </a:r>
          </a:p>
          <a:p>
            <a:pPr eaLnBrk="1" hangingPunct="1">
              <a:buFont typeface="Arial" panose="020B0604020202020204" pitchFamily="34" charset="0"/>
              <a:buChar char="•"/>
            </a:pPr>
            <a:r>
              <a:rPr lang="en-US" altLang="en-US" sz="2400" b="1"/>
              <a:t>Trigonometry tells us that the sine of a 30° angle is 1/2, whereas the sine of a 90° angle is 1</a:t>
            </a:r>
          </a:p>
          <a:p>
            <a:pPr eaLnBrk="1" hangingPunct="1">
              <a:buFont typeface="Arial" panose="020B0604020202020204" pitchFamily="34" charset="0"/>
              <a:buChar char="•"/>
            </a:pPr>
            <a:r>
              <a:rPr lang="en-US" altLang="en-US" sz="2400" b="1"/>
              <a:t>Therefore, the sunbeam hitting the ground at a 30° angle spreads the same amount of light over twice as much area (if we imagine the sun shining from the south at noon, the north-south width doubles; the east-west width does not)</a:t>
            </a:r>
          </a:p>
          <a:p>
            <a:pPr eaLnBrk="1" hangingPunct="1">
              <a:buFont typeface="Arial" panose="020B0604020202020204" pitchFamily="34" charset="0"/>
              <a:buChar char="•"/>
            </a:pPr>
            <a:r>
              <a:rPr lang="en-US" altLang="en-US" sz="2400" b="1"/>
              <a:t>Consequently, the amount of light falling on each square mile is only half as much.</a:t>
            </a:r>
          </a:p>
          <a:p>
            <a:pPr eaLnBrk="1" hangingPunct="1">
              <a:spcAft>
                <a:spcPts val="600"/>
              </a:spcAft>
              <a:buFont typeface="Arial" panose="020B0604020202020204" pitchFamily="34" charset="0"/>
              <a:buChar char="•"/>
            </a:pPr>
            <a:endParaRPr lang="en-US" altLang="en-US" sz="2400" b="1"/>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41A81C-706C-476E-AA39-68F028A10BB2}" type="slidenum">
              <a:rPr lang="en-US" altLang="en-US">
                <a:solidFill>
                  <a:srgbClr val="898989"/>
                </a:solidFill>
                <a:latin typeface="Calibri" panose="020F0502020204030204" pitchFamily="34" charset="0"/>
              </a:rPr>
              <a:pPr eaLnBrk="1" hangingPunct="1"/>
              <a:t>66</a:t>
            </a:fld>
            <a:endParaRPr lang="en-US" altLang="en-US">
              <a:solidFill>
                <a:srgbClr val="898989"/>
              </a:solidFill>
              <a:latin typeface="Calibri" panose="020F0502020204030204" pitchFamily="34" charset="0"/>
            </a:endParaRPr>
          </a:p>
        </p:txBody>
      </p:sp>
      <p:sp>
        <p:nvSpPr>
          <p:cNvPr id="5" name="TextBox 4"/>
          <p:cNvSpPr txBox="1"/>
          <p:nvPr/>
        </p:nvSpPr>
        <p:spPr>
          <a:xfrm>
            <a:off x="228600" y="609600"/>
            <a:ext cx="8534400" cy="2386013"/>
          </a:xfrm>
          <a:prstGeom prst="rect">
            <a:avLst/>
          </a:prstGeom>
          <a:noFill/>
        </p:spPr>
        <p:txBody>
          <a:bodyPr>
            <a:spAutoFit/>
          </a:bodyPr>
          <a:lstStyle/>
          <a:p>
            <a:pPr marL="457200" indent="-457200">
              <a:spcAft>
                <a:spcPts val="600"/>
              </a:spcAft>
              <a:buFont typeface="Arial" pitchFamily="34" charset="0"/>
              <a:buChar char="•"/>
              <a:defRPr/>
            </a:pPr>
            <a:r>
              <a:rPr lang="en-US" sz="2400" b="1" dirty="0">
                <a:latin typeface="Arial" charset="0"/>
              </a:rPr>
              <a:t>This 'projection effect' is the main reason why the polar regions are much colder than equatorial regions on Earth. On an annual average the poles receive less insolation than does the equator, because at the poles the Earth's surface are angled away from the Sun</a:t>
            </a:r>
          </a:p>
          <a:p>
            <a:pPr>
              <a:spcAft>
                <a:spcPts val="600"/>
              </a:spcAft>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DAB5692-9EC6-47A7-BF0F-93EFE5288B6B}" type="slidenum">
              <a:rPr lang="en-US" altLang="en-US">
                <a:solidFill>
                  <a:srgbClr val="898989"/>
                </a:solidFill>
                <a:latin typeface="Calibri" panose="020F0502020204030204" pitchFamily="34" charset="0"/>
              </a:rPr>
              <a:pPr eaLnBrk="1" hangingPunct="1"/>
              <a:t>67</a:t>
            </a:fld>
            <a:endParaRPr lang="en-US" altLang="en-US">
              <a:solidFill>
                <a:srgbClr val="898989"/>
              </a:solidFill>
              <a:latin typeface="Calibri" panose="020F0502020204030204" pitchFamily="34" charset="0"/>
            </a:endParaRPr>
          </a:p>
        </p:txBody>
      </p:sp>
      <p:sp>
        <p:nvSpPr>
          <p:cNvPr id="5" name="TextBox 4"/>
          <p:cNvSpPr txBox="1"/>
          <p:nvPr/>
        </p:nvSpPr>
        <p:spPr>
          <a:xfrm>
            <a:off x="152400" y="228600"/>
            <a:ext cx="8686800" cy="6740525"/>
          </a:xfrm>
          <a:prstGeom prst="rect">
            <a:avLst/>
          </a:prstGeom>
          <a:noFill/>
        </p:spPr>
        <p:txBody>
          <a:bodyPr>
            <a:spAutoFit/>
          </a:bodyPr>
          <a:lstStyle/>
          <a:p>
            <a:pPr>
              <a:defRPr/>
            </a:pPr>
            <a:r>
              <a:rPr lang="en-US" sz="2400" b="1" dirty="0">
                <a:latin typeface="Arial" charset="0"/>
              </a:rPr>
              <a:t>Earth's insolation</a:t>
            </a:r>
          </a:p>
          <a:p>
            <a:pPr>
              <a:defRPr/>
            </a:pPr>
            <a:endParaRPr lang="en-US" sz="2400" dirty="0">
              <a:latin typeface="Arial" charset="0"/>
            </a:endParaRPr>
          </a:p>
          <a:p>
            <a:pPr marL="457200" indent="-457200">
              <a:buFont typeface="Arial" pitchFamily="34" charset="0"/>
              <a:buChar char="•"/>
              <a:defRPr/>
            </a:pPr>
            <a:r>
              <a:rPr lang="en-US" sz="2400" b="1" dirty="0">
                <a:latin typeface="Arial" charset="0"/>
              </a:rPr>
              <a:t>Direct insolation is the solar irradiance measured at a given location on Earth with a surface element perpendicular to the Sun's rays, excluding diffuse insolation (the solar radiation that is scattered or reflected by atmospheric components in the sky)</a:t>
            </a:r>
          </a:p>
          <a:p>
            <a:pPr marL="457200" indent="-457200">
              <a:buFont typeface="Arial" pitchFamily="34" charset="0"/>
              <a:buChar char="•"/>
              <a:defRPr/>
            </a:pPr>
            <a:r>
              <a:rPr lang="en-US" sz="2400" b="1" dirty="0">
                <a:latin typeface="Arial" charset="0"/>
              </a:rPr>
              <a:t>Direct insolation is equal to the solar constant minus the atmospheric losses due to absorption and scattering</a:t>
            </a:r>
          </a:p>
          <a:p>
            <a:pPr marL="457200" indent="-457200">
              <a:buFont typeface="Arial" pitchFamily="34" charset="0"/>
              <a:buChar char="•"/>
              <a:defRPr/>
            </a:pPr>
            <a:r>
              <a:rPr lang="en-US" sz="2400" b="1" dirty="0">
                <a:latin typeface="Arial" charset="0"/>
              </a:rPr>
              <a:t>While the solar constant varies with the Earth-Sun distance and solar cycles, the losses depend on the time of day (length of light's path through the atmosphere depending on the Solar elevation angle), cloud cover, moisture content, and other impurities</a:t>
            </a:r>
          </a:p>
          <a:p>
            <a:pPr marL="457200" indent="-457200">
              <a:buFont typeface="Arial" pitchFamily="34" charset="0"/>
              <a:buChar char="•"/>
              <a:defRPr/>
            </a:pPr>
            <a:r>
              <a:rPr lang="en-US" sz="2400" b="1" dirty="0">
                <a:latin typeface="Arial" charset="0"/>
              </a:rPr>
              <a:t>Insolation is a fundamental abiotic factor</a:t>
            </a:r>
            <a:r>
              <a:rPr lang="en-US" sz="2400" b="1" baseline="30000" dirty="0">
                <a:latin typeface="Arial" charset="0"/>
              </a:rPr>
              <a:t> </a:t>
            </a:r>
            <a:r>
              <a:rPr lang="en-US" sz="2400" b="1" dirty="0">
                <a:latin typeface="Arial" charset="0"/>
              </a:rPr>
              <a:t>affecting the metabolism of plants and the behavior of animals</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CEA2D01-FF31-4007-979D-EDF0B24DF14B}" type="slidenum">
              <a:rPr lang="en-US" altLang="en-US">
                <a:solidFill>
                  <a:srgbClr val="898989"/>
                </a:solidFill>
                <a:latin typeface="Calibri" panose="020F0502020204030204" pitchFamily="34" charset="0"/>
              </a:rPr>
              <a:pPr eaLnBrk="1" hangingPunct="1"/>
              <a:t>68</a:t>
            </a:fld>
            <a:endParaRPr lang="en-US" altLang="en-US">
              <a:solidFill>
                <a:srgbClr val="898989"/>
              </a:solidFill>
              <a:latin typeface="Calibri" panose="020F0502020204030204" pitchFamily="34" charset="0"/>
            </a:endParaRPr>
          </a:p>
        </p:txBody>
      </p:sp>
      <p:sp>
        <p:nvSpPr>
          <p:cNvPr id="5" name="TextBox 4"/>
          <p:cNvSpPr txBox="1"/>
          <p:nvPr/>
        </p:nvSpPr>
        <p:spPr>
          <a:xfrm>
            <a:off x="457200" y="304800"/>
            <a:ext cx="8305800" cy="4894263"/>
          </a:xfrm>
          <a:prstGeom prst="rect">
            <a:avLst/>
          </a:prstGeom>
          <a:noFill/>
        </p:spPr>
        <p:txBody>
          <a:bodyPr>
            <a:spAutoFit/>
          </a:bodyPr>
          <a:lstStyle/>
          <a:p>
            <a:pPr marL="457200" indent="-457200">
              <a:buFont typeface="Arial" pitchFamily="34" charset="0"/>
              <a:buChar char="•"/>
              <a:defRPr/>
            </a:pPr>
            <a:r>
              <a:rPr lang="en-US" sz="2400" b="1" dirty="0">
                <a:latin typeface="Arial" charset="0"/>
              </a:rPr>
              <a:t>Over the course of a year the average solar radiation arriving at the top of the Earth's atmosphere is roughly 1,366 watts per square meter</a:t>
            </a:r>
          </a:p>
          <a:p>
            <a:pPr marL="457200" indent="-457200">
              <a:buFont typeface="Arial" pitchFamily="34" charset="0"/>
              <a:buChar char="•"/>
              <a:defRPr/>
            </a:pPr>
            <a:r>
              <a:rPr lang="en-US" sz="2400" b="1" dirty="0">
                <a:latin typeface="Arial" charset="0"/>
              </a:rPr>
              <a:t>The radiant power is distributed across the entire electromagnetic spectrum, although most of the power is in the visible light portion of the spectrum</a:t>
            </a:r>
          </a:p>
          <a:p>
            <a:pPr marL="457200" indent="-457200">
              <a:buFont typeface="Arial" pitchFamily="34" charset="0"/>
              <a:buChar char="•"/>
              <a:defRPr/>
            </a:pPr>
            <a:r>
              <a:rPr lang="en-US" sz="2400" b="1" dirty="0">
                <a:latin typeface="Arial" charset="0"/>
              </a:rPr>
              <a:t>The Sun's rays are attenuated as they pass though the atmosphere, thus reducing the insolation at the Earth's surface to approximately 1,000 watts per square meter for a surface perpendicular to the Sun's rays at sea level on a clear day.</a:t>
            </a:r>
          </a:p>
          <a:p>
            <a:pPr>
              <a:defRPr/>
            </a:pPr>
            <a:r>
              <a:rPr lang="en-US" sz="2400" dirty="0">
                <a:latin typeface="Arial" charset="0"/>
              </a:rPr>
              <a:t>.</a:t>
            </a:r>
          </a:p>
          <a:p>
            <a:pPr marL="457200" indent="-457200">
              <a:spcAft>
                <a:spcPts val="600"/>
              </a:spcAft>
              <a:buFont typeface="Arial" pitchFamily="34" charset="0"/>
              <a:buChar char="•"/>
              <a:defRPr/>
            </a:pPr>
            <a:endParaRPr lang="en-US" sz="2400" b="1" dirty="0">
              <a:latin typeface="Arial"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4BAD86-FF0D-479A-BEE8-639BCB8F8CC2}" type="slidenum">
              <a:rPr lang="en-US" altLang="en-US">
                <a:solidFill>
                  <a:srgbClr val="898989"/>
                </a:solidFill>
                <a:latin typeface="Calibri" panose="020F0502020204030204" pitchFamily="34" charset="0"/>
              </a:rPr>
              <a:pPr eaLnBrk="1" hangingPunct="1"/>
              <a:t>69</a:t>
            </a:fld>
            <a:endParaRPr lang="en-US" altLang="en-US">
              <a:solidFill>
                <a:srgbClr val="898989"/>
              </a:solidFill>
              <a:latin typeface="Calibri" panose="020F0502020204030204" pitchFamily="34" charset="0"/>
            </a:endParaRPr>
          </a:p>
        </p:txBody>
      </p:sp>
      <p:sp>
        <p:nvSpPr>
          <p:cNvPr id="71683" name="TextBox 4"/>
          <p:cNvSpPr txBox="1">
            <a:spLocks noChangeArrowheads="1"/>
          </p:cNvSpPr>
          <p:nvPr/>
        </p:nvSpPr>
        <p:spPr bwMode="auto">
          <a:xfrm>
            <a:off x="381000" y="685800"/>
            <a:ext cx="8382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The actual figure varies with the Sun angle at different times of year, according to the distance the sunlight travels through the air, and depending on the extent of atmospheric haze and cloud cover. Ignoring clouds, the average insolation for the Earth is approximately 250 watts per square meter (6 (kW·h/m</a:t>
            </a:r>
            <a:r>
              <a:rPr lang="en-US" altLang="en-US" sz="2400" b="1" baseline="30000"/>
              <a:t>2</a:t>
            </a:r>
            <a:r>
              <a:rPr lang="en-US" altLang="en-US" sz="2400" b="1"/>
              <a:t>)/day), taking into account the lower radiation intensity in early morning and evening, and its near-absence at night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CF4398B-A796-4494-9611-756B24AEDA1F}" type="slidenum">
              <a:rPr lang="en-US" altLang="en-US">
                <a:solidFill>
                  <a:srgbClr val="898989"/>
                </a:solidFill>
                <a:latin typeface="Calibri" panose="020F0502020204030204" pitchFamily="34" charset="0"/>
              </a:rPr>
              <a:pPr eaLnBrk="1" hangingPunct="1"/>
              <a:t>7</a:t>
            </a:fld>
            <a:endParaRPr lang="en-US" altLang="en-US">
              <a:solidFill>
                <a:srgbClr val="898989"/>
              </a:solidFill>
              <a:latin typeface="Calibri" panose="020F0502020204030204" pitchFamily="34" charset="0"/>
            </a:endParaRPr>
          </a:p>
        </p:txBody>
      </p:sp>
      <p:sp>
        <p:nvSpPr>
          <p:cNvPr id="1029" name="Text Box 4"/>
          <p:cNvSpPr txBox="1">
            <a:spLocks noChangeArrowheads="1"/>
          </p:cNvSpPr>
          <p:nvPr/>
        </p:nvSpPr>
        <p:spPr bwMode="auto">
          <a:xfrm>
            <a:off x="1828800" y="228600"/>
            <a:ext cx="510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0000"/>
                </a:solidFill>
              </a:rPr>
              <a:t>Work, </a:t>
            </a:r>
            <a:r>
              <a:rPr lang="en-US" altLang="en-US" sz="2400" b="1">
                <a:solidFill>
                  <a:srgbClr val="990000"/>
                </a:solidFill>
              </a:rPr>
              <a:t>W</a:t>
            </a:r>
          </a:p>
        </p:txBody>
      </p:sp>
      <mc:AlternateContent xmlns:mc="http://schemas.openxmlformats.org/markup-compatibility/2006">
        <mc:Choice xmlns:a14="http://schemas.microsoft.com/office/drawing/2010/main" Requires="a14">
          <p:sp>
            <p:nvSpPr>
              <p:cNvPr id="1030" name="Text Box 5"/>
              <p:cNvSpPr txBox="1">
                <a:spLocks noChangeArrowheads="1"/>
              </p:cNvSpPr>
              <p:nvPr/>
            </p:nvSpPr>
            <p:spPr bwMode="auto">
              <a:xfrm>
                <a:off x="533400" y="685800"/>
                <a:ext cx="7010400" cy="47485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Char char="•"/>
                </a:pPr>
                <a:r>
                  <a:rPr lang="en-US" altLang="en-US" sz="2400" b="1" dirty="0" smtClean="0"/>
                  <a:t>For linear motion</a:t>
                </a:r>
                <a:r>
                  <a:rPr lang="en-US" altLang="en-US" dirty="0" smtClean="0"/>
                  <a:t>:</a:t>
                </a:r>
              </a:p>
              <a:p>
                <a:pPr lvl="1" eaLnBrk="1" hangingPunct="1">
                  <a:spcBef>
                    <a:spcPct val="50000"/>
                  </a:spcBef>
                  <a:buFontTx/>
                  <a:buChar char="•"/>
                </a:pPr>
                <a14:m>
                  <m:oMath xmlns:m="http://schemas.openxmlformats.org/officeDocument/2006/math">
                    <m:r>
                      <a:rPr lang="en-US" altLang="en-US" sz="2400" b="0" i="1" smtClean="0">
                        <a:latin typeface="Cambria Math" panose="02040503050406030204" pitchFamily="18" charset="0"/>
                      </a:rPr>
                      <m:t>𝑊</m:t>
                    </m:r>
                    <m:r>
                      <a:rPr lang="en-US" altLang="en-US" sz="2400" b="0" i="1" smtClean="0">
                        <a:latin typeface="Cambria Math" panose="02040503050406030204" pitchFamily="18" charset="0"/>
                      </a:rPr>
                      <m:t>=</m:t>
                    </m:r>
                    <m:nary>
                      <m:naryPr>
                        <m:chr m:val="∮"/>
                        <m:limLoc m:val="undOvr"/>
                        <m:subHide m:val="on"/>
                        <m:supHide m:val="on"/>
                        <m:ctrlPr>
                          <a:rPr lang="en-US" altLang="en-US" sz="2400" b="0" i="1" smtClean="0">
                            <a:latin typeface="Cambria Math" panose="02040503050406030204" pitchFamily="18" charset="0"/>
                          </a:rPr>
                        </m:ctrlPr>
                      </m:naryPr>
                      <m:sub/>
                      <m:sup/>
                      <m:e>
                        <m:r>
                          <a:rPr lang="en-US" altLang="en-US" sz="2400" b="1" i="1" smtClean="0">
                            <a:latin typeface="Cambria Math" panose="02040503050406030204" pitchFamily="18" charset="0"/>
                          </a:rPr>
                          <m:t>𝑭</m:t>
                        </m:r>
                        <m:r>
                          <a:rPr lang="en-US" altLang="en-US" sz="2400" b="0" i="1" smtClean="0">
                            <a:latin typeface="Cambria Math" panose="02040503050406030204" pitchFamily="18" charset="0"/>
                            <a:ea typeface="Cambria Math" panose="02040503050406030204" pitchFamily="18" charset="0"/>
                          </a:rPr>
                          <m:t>∙</m:t>
                        </m:r>
                        <m:r>
                          <a:rPr lang="en-US" altLang="en-US" sz="2400" b="1" i="1" smtClean="0">
                            <a:latin typeface="Cambria Math" panose="02040503050406030204" pitchFamily="18" charset="0"/>
                            <a:ea typeface="Cambria Math" panose="02040503050406030204" pitchFamily="18" charset="0"/>
                          </a:rPr>
                          <m:t>𝒅𝒍</m:t>
                        </m:r>
                      </m:e>
                    </m:nary>
                  </m:oMath>
                </a14:m>
                <a:r>
                  <a:rPr lang="en-US" altLang="en-US" sz="2400" b="0" dirty="0" smtClean="0">
                    <a:ea typeface="Cambria Math" panose="02040503050406030204" pitchFamily="18" charset="0"/>
                  </a:rPr>
                  <a:t> in joules </a:t>
                </a:r>
                <a:br>
                  <a:rPr lang="en-US" altLang="en-US" sz="2400" b="0" dirty="0" smtClean="0">
                    <a:ea typeface="Cambria Math" panose="02040503050406030204" pitchFamily="18" charset="0"/>
                  </a:rPr>
                </a:br>
                <a:r>
                  <a:rPr lang="en-US" altLang="en-US" sz="2400" b="0" dirty="0" smtClean="0">
                    <a:ea typeface="Cambria Math" panose="02040503050406030204" pitchFamily="18" charset="0"/>
                  </a:rPr>
                  <a:t>a contour integral; </a:t>
                </a:r>
                <a:r>
                  <a:rPr lang="en-US" altLang="en-US" sz="2400" b="1" dirty="0" smtClean="0">
                    <a:ea typeface="Cambria Math" panose="02040503050406030204" pitchFamily="18" charset="0"/>
                  </a:rPr>
                  <a:t>F</a:t>
                </a:r>
                <a:r>
                  <a:rPr lang="en-US" altLang="en-US" sz="2400" b="0" dirty="0" smtClean="0">
                    <a:ea typeface="Cambria Math" panose="02040503050406030204" pitchFamily="18" charset="0"/>
                  </a:rPr>
                  <a:t> and </a:t>
                </a:r>
                <a:r>
                  <a:rPr lang="en-US" altLang="en-US" sz="2400" b="1" dirty="0" smtClean="0">
                    <a:ea typeface="Cambria Math" panose="02040503050406030204" pitchFamily="18" charset="0"/>
                  </a:rPr>
                  <a:t>dl</a:t>
                </a:r>
                <a:r>
                  <a:rPr lang="en-US" altLang="en-US" sz="2400" b="0" dirty="0" smtClean="0">
                    <a:ea typeface="Cambria Math" panose="02040503050406030204" pitchFamily="18" charset="0"/>
                  </a:rPr>
                  <a:t> are vectors</a:t>
                </a:r>
              </a:p>
              <a:p>
                <a:pPr lvl="1" eaLnBrk="1" hangingPunct="1">
                  <a:spcBef>
                    <a:spcPct val="50000"/>
                  </a:spcBef>
                  <a:buFontTx/>
                  <a:buChar char="•"/>
                </a:pPr>
                <a14:m>
                  <m:oMath xmlns:m="http://schemas.openxmlformats.org/officeDocument/2006/math">
                    <m:r>
                      <a:rPr lang="en-US" altLang="en-US" sz="2400" b="0" i="1" smtClean="0">
                        <a:latin typeface="Cambria Math" panose="02040503050406030204" pitchFamily="18" charset="0"/>
                      </a:rPr>
                      <m:t>𝑊</m:t>
                    </m:r>
                    <m:r>
                      <a:rPr lang="en-US" altLang="en-US" sz="2400" b="0" i="1" smtClean="0">
                        <a:latin typeface="Cambria Math" panose="02040503050406030204" pitchFamily="18" charset="0"/>
                      </a:rPr>
                      <m:t>=</m:t>
                    </m:r>
                    <m:r>
                      <m:rPr>
                        <m:sty m:val="p"/>
                      </m:rPr>
                      <a:rPr lang="en-US" altLang="en-US" sz="2400" b="0" i="0" smtClean="0">
                        <a:latin typeface="Cambria Math" panose="02040503050406030204" pitchFamily="18" charset="0"/>
                      </a:rPr>
                      <m:t>F</m:t>
                    </m:r>
                    <m:r>
                      <a:rPr lang="en-US" altLang="en-US" sz="2400" b="0" i="0" smtClean="0">
                        <a:latin typeface="Cambria Math" panose="02040503050406030204" pitchFamily="18" charset="0"/>
                      </a:rPr>
                      <m:t> ∗</m:t>
                    </m:r>
                    <m:r>
                      <m:rPr>
                        <m:sty m:val="p"/>
                      </m:rPr>
                      <a:rPr lang="en-US" altLang="en-US" sz="2400" b="0" i="0" smtClean="0">
                        <a:latin typeface="Cambria Math" panose="02040503050406030204" pitchFamily="18" charset="0"/>
                      </a:rPr>
                      <m:t>l</m:t>
                    </m:r>
                    <m:r>
                      <a:rPr lang="en-US" altLang="en-US" sz="2400" b="0" i="0" smtClean="0">
                        <a:latin typeface="Cambria Math" panose="02040503050406030204" pitchFamily="18" charset="0"/>
                      </a:rPr>
                      <m:t> </m:t>
                    </m:r>
                  </m:oMath>
                </a14:m>
                <a:r>
                  <a:rPr lang="en-US" altLang="en-US" sz="2400" b="0" dirty="0" smtClean="0"/>
                  <a:t> </a:t>
                </a:r>
                <a:br>
                  <a:rPr lang="en-US" altLang="en-US" sz="2400" b="0" dirty="0" smtClean="0"/>
                </a:br>
                <a:r>
                  <a:rPr lang="en-US" altLang="en-US" sz="2400" dirty="0" smtClean="0"/>
                  <a:t>when F and l are in the same direction</a:t>
                </a:r>
              </a:p>
              <a:p>
                <a:pPr eaLnBrk="1" hangingPunct="1">
                  <a:spcBef>
                    <a:spcPct val="50000"/>
                  </a:spcBef>
                  <a:buFontTx/>
                  <a:buChar char="•"/>
                </a:pPr>
                <a:r>
                  <a:rPr lang="en-US" altLang="en-US" sz="2400" b="1" dirty="0" smtClean="0"/>
                  <a:t>For rotational motion</a:t>
                </a:r>
                <a:r>
                  <a:rPr lang="en-US" altLang="en-US" sz="2400" dirty="0" smtClean="0"/>
                  <a:t>:</a:t>
                </a:r>
              </a:p>
              <a:p>
                <a:pPr lvl="1" eaLnBrk="1" hangingPunct="1">
                  <a:spcBef>
                    <a:spcPct val="50000"/>
                  </a:spcBef>
                  <a:buFontTx/>
                  <a:buChar char="•"/>
                </a:pPr>
                <a:endParaRPr lang="en-US" altLang="en-US" sz="2400" b="0" dirty="0" smtClean="0"/>
              </a:p>
              <a:p>
                <a:pPr eaLnBrk="1" hangingPunct="1">
                  <a:spcBef>
                    <a:spcPct val="50000"/>
                  </a:spcBef>
                  <a:buFontTx/>
                  <a:buChar char="•"/>
                </a:pPr>
                <a:endParaRPr lang="en-US" altLang="en-US" b="0" dirty="0" smtClean="0">
                  <a:ea typeface="Cambria Math" panose="02040503050406030204" pitchFamily="18" charset="0"/>
                </a:endParaRPr>
              </a:p>
              <a:p>
                <a:pPr marL="0" indent="0" eaLnBrk="1" hangingPunct="1">
                  <a:spcBef>
                    <a:spcPct val="50000"/>
                  </a:spcBef>
                </a:pPr>
                <a:endParaRPr lang="en-US" altLang="en-US" dirty="0" smtClean="0"/>
              </a:p>
              <a:p>
                <a:pPr eaLnBrk="1" hangingPunct="1">
                  <a:spcBef>
                    <a:spcPct val="50000"/>
                  </a:spcBef>
                  <a:buFontTx/>
                  <a:buChar char="•"/>
                </a:pPr>
                <a:endParaRPr lang="en-US" altLang="en-US" dirty="0"/>
              </a:p>
            </p:txBody>
          </p:sp>
        </mc:Choice>
        <mc:Fallback>
          <p:sp>
            <p:nvSpPr>
              <p:cNvPr id="1030" name="Text Box 5"/>
              <p:cNvSpPr txBox="1">
                <a:spLocks noRot="1" noChangeAspect="1" noMove="1" noResize="1" noEditPoints="1" noAdjustHandles="1" noChangeArrowheads="1" noChangeShapeType="1" noTextEdit="1"/>
              </p:cNvSpPr>
              <p:nvPr/>
            </p:nvSpPr>
            <p:spPr bwMode="auto">
              <a:xfrm>
                <a:off x="533400" y="685800"/>
                <a:ext cx="7010400" cy="4748544"/>
              </a:xfrm>
              <a:prstGeom prst="rect">
                <a:avLst/>
              </a:prstGeom>
              <a:blipFill rotWithShape="0">
                <a:blip r:embed="rId4"/>
                <a:stretch>
                  <a:fillRect l="-1217" t="-347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graphicFrame>
        <p:nvGraphicFramePr>
          <p:cNvPr id="1027" name="Object 8"/>
          <p:cNvGraphicFramePr>
            <a:graphicFrameLocks noChangeAspect="1"/>
          </p:cNvGraphicFramePr>
          <p:nvPr>
            <p:extLst>
              <p:ext uri="{D42A27DB-BD31-4B8C-83A1-F6EECF244321}">
                <p14:modId xmlns:p14="http://schemas.microsoft.com/office/powerpoint/2010/main" val="2380427433"/>
              </p:ext>
            </p:extLst>
          </p:nvPr>
        </p:nvGraphicFramePr>
        <p:xfrm>
          <a:off x="1447800" y="3581400"/>
          <a:ext cx="4267200" cy="1027985"/>
        </p:xfrm>
        <a:graphic>
          <a:graphicData uri="http://schemas.openxmlformats.org/presentationml/2006/ole">
            <mc:AlternateContent xmlns:mc="http://schemas.openxmlformats.org/markup-compatibility/2006">
              <mc:Choice xmlns:v="urn:schemas-microsoft-com:vml" Requires="v">
                <p:oleObj spid="_x0000_s1040" name="Equation" r:id="rId5" imgW="2108200" imgH="508000" progId="Equation.DSMT4">
                  <p:embed/>
                </p:oleObj>
              </mc:Choice>
              <mc:Fallback>
                <p:oleObj name="Equation" r:id="rId5" imgW="2108200" imgH="5080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581400"/>
                        <a:ext cx="4267200" cy="1027985"/>
                      </a:xfrm>
                      <a:prstGeom prst="rect">
                        <a:avLst/>
                      </a:prstGeom>
                      <a:noFill/>
                      <a:ln>
                        <a:noFill/>
                      </a:ln>
                      <a:effectLst/>
                    </p:spPr>
                  </p:pic>
                </p:oleObj>
              </mc:Fallback>
            </mc:AlternateContent>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E6B24E3-C106-4A60-9791-C2A85FAB97FF}" type="slidenum">
              <a:rPr lang="en-US" altLang="en-US">
                <a:solidFill>
                  <a:srgbClr val="898989"/>
                </a:solidFill>
                <a:latin typeface="Calibri" panose="020F0502020204030204" pitchFamily="34" charset="0"/>
              </a:rPr>
              <a:pPr eaLnBrk="1" hangingPunct="1"/>
              <a:t>70</a:t>
            </a:fld>
            <a:endParaRPr lang="en-US" altLang="en-US">
              <a:solidFill>
                <a:srgbClr val="898989"/>
              </a:solidFill>
              <a:latin typeface="Calibri" panose="020F0502020204030204" pitchFamily="34" charset="0"/>
            </a:endParaRPr>
          </a:p>
        </p:txBody>
      </p:sp>
      <p:sp>
        <p:nvSpPr>
          <p:cNvPr id="72707" name="TextBox 4"/>
          <p:cNvSpPr txBox="1">
            <a:spLocks noChangeArrowheads="1"/>
          </p:cNvSpPr>
          <p:nvPr/>
        </p:nvSpPr>
        <p:spPr bwMode="auto">
          <a:xfrm>
            <a:off x="304800" y="228600"/>
            <a:ext cx="8458200" cy="586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dirty="0"/>
              <a:t>The insolation of the sun can also be expressed in Suns, where one Sun equals 1,000 W/m</a:t>
            </a:r>
            <a:r>
              <a:rPr lang="en-US" altLang="en-US" sz="2400" b="1" baseline="30000" dirty="0"/>
              <a:t>2</a:t>
            </a:r>
            <a:r>
              <a:rPr lang="en-US" altLang="en-US" sz="2400" b="1" dirty="0"/>
              <a:t> at the point of arrival, with kWh/(m</a:t>
            </a:r>
            <a:r>
              <a:rPr lang="en-US" altLang="en-US" sz="2400" b="1" baseline="30000" dirty="0"/>
              <a:t>2</a:t>
            </a:r>
            <a:r>
              <a:rPr lang="en-US" altLang="en-US" sz="2400" b="1" dirty="0"/>
              <a:t>·day) displayed as hours/day</a:t>
            </a:r>
          </a:p>
          <a:p>
            <a:pPr eaLnBrk="1" hangingPunct="1">
              <a:spcAft>
                <a:spcPts val="600"/>
              </a:spcAft>
              <a:buFont typeface="Arial" panose="020B0604020202020204" pitchFamily="34" charset="0"/>
              <a:buChar char="•"/>
            </a:pPr>
            <a:r>
              <a:rPr lang="en-US" altLang="en-US" sz="2400" b="1" dirty="0"/>
              <a:t>When calculating the output of, for example, a photovoltaic panel, the angle of the sun relative to the panel needs to be taken into account as well as the </a:t>
            </a:r>
            <a:r>
              <a:rPr lang="en-US" altLang="en-US" sz="2400" b="1" dirty="0" smtClean="0"/>
              <a:t>insolation (</a:t>
            </a:r>
            <a:r>
              <a:rPr lang="en-US" altLang="en-US" sz="2400" b="1" dirty="0"/>
              <a:t>The insolation, taking into account the attenuation of the atmosphere, should be multiplied by the cosine of the angle between the normal to the panel and the direction of the sun from it)</a:t>
            </a:r>
          </a:p>
          <a:p>
            <a:pPr eaLnBrk="1" hangingPunct="1">
              <a:spcAft>
                <a:spcPts val="600"/>
              </a:spcAft>
              <a:buFont typeface="Arial" panose="020B0604020202020204" pitchFamily="34" charset="0"/>
              <a:buChar char="•"/>
            </a:pPr>
            <a:r>
              <a:rPr lang="en-US" altLang="en-US" sz="2400" b="1" dirty="0"/>
              <a:t>One Sun is a unit of power flux, not a standard value for actual insolation</a:t>
            </a:r>
          </a:p>
          <a:p>
            <a:pPr eaLnBrk="1" hangingPunct="1">
              <a:spcAft>
                <a:spcPts val="600"/>
              </a:spcAft>
              <a:buFont typeface="Arial" panose="020B0604020202020204" pitchFamily="34" charset="0"/>
              <a:buChar char="•"/>
            </a:pPr>
            <a:r>
              <a:rPr lang="en-US" altLang="en-US" sz="2400" b="1" dirty="0"/>
              <a:t>Sometimes this unit is referred to as a Sol, not to be confused with a sol, meaning one solar day on, for example, a different planet, such as Mars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87456DF-A455-45A3-A2ED-FC13FADEAD6C}" type="slidenum">
              <a:rPr lang="en-US" altLang="en-US">
                <a:solidFill>
                  <a:srgbClr val="898989"/>
                </a:solidFill>
                <a:latin typeface="Calibri" panose="020F0502020204030204" pitchFamily="34" charset="0"/>
              </a:rPr>
              <a:pPr eaLnBrk="1" hangingPunct="1"/>
              <a:t>8</a:t>
            </a:fld>
            <a:endParaRPr lang="en-US" altLang="en-US">
              <a:solidFill>
                <a:srgbClr val="898989"/>
              </a:solidFill>
              <a:latin typeface="Calibri" panose="020F0502020204030204" pitchFamily="34" charset="0"/>
            </a:endParaRPr>
          </a:p>
        </p:txBody>
      </p:sp>
      <p:sp>
        <p:nvSpPr>
          <p:cNvPr id="11267" name="TextBox 2"/>
          <p:cNvSpPr txBox="1">
            <a:spLocks noChangeArrowheads="1"/>
          </p:cNvSpPr>
          <p:nvPr/>
        </p:nvSpPr>
        <p:spPr bwMode="auto">
          <a:xfrm>
            <a:off x="457200" y="381000"/>
            <a:ext cx="8382000"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914400" indent="-4572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cs typeface="Arial" panose="020B0604020202020204" pitchFamily="34" charset="0"/>
              </a:rPr>
              <a:t>The steam generation methods all use nonrenewable resources such as coal and oil</a:t>
            </a:r>
          </a:p>
          <a:p>
            <a:pPr eaLnBrk="1" hangingPunct="1">
              <a:spcAft>
                <a:spcPts val="600"/>
              </a:spcAft>
              <a:buFont typeface="Arial" panose="020B0604020202020204" pitchFamily="34" charset="0"/>
              <a:buChar char="•"/>
            </a:pPr>
            <a:r>
              <a:rPr lang="en-US" altLang="en-US" sz="2400" b="1">
                <a:cs typeface="Arial" panose="020B0604020202020204" pitchFamily="34" charset="0"/>
              </a:rPr>
              <a:t>We would like to consider renewable natural resources in this course</a:t>
            </a:r>
          </a:p>
          <a:p>
            <a:pPr lvl="1" eaLnBrk="1" hangingPunct="1">
              <a:spcAft>
                <a:spcPts val="600"/>
              </a:spcAft>
              <a:buFont typeface="Arial" panose="020B0604020202020204" pitchFamily="34" charset="0"/>
              <a:buChar char="•"/>
            </a:pPr>
            <a:r>
              <a:rPr lang="en-US" altLang="en-US" sz="2400" b="1">
                <a:cs typeface="Arial" panose="020B0604020202020204" pitchFamily="34" charset="0"/>
              </a:rPr>
              <a:t>Sunlight</a:t>
            </a:r>
          </a:p>
          <a:p>
            <a:pPr lvl="1" eaLnBrk="1" hangingPunct="1">
              <a:spcAft>
                <a:spcPts val="600"/>
              </a:spcAft>
              <a:buFont typeface="Arial" panose="020B0604020202020204" pitchFamily="34" charset="0"/>
              <a:buChar char="•"/>
            </a:pPr>
            <a:r>
              <a:rPr lang="en-US" altLang="en-US" sz="2400" b="1">
                <a:cs typeface="Arial" panose="020B0604020202020204" pitchFamily="34" charset="0"/>
              </a:rPr>
              <a:t>Wind</a:t>
            </a:r>
          </a:p>
          <a:p>
            <a:pPr lvl="1" eaLnBrk="1" hangingPunct="1">
              <a:spcAft>
                <a:spcPts val="600"/>
              </a:spcAft>
              <a:buFont typeface="Arial" panose="020B0604020202020204" pitchFamily="34" charset="0"/>
              <a:buChar char="•"/>
            </a:pPr>
            <a:r>
              <a:rPr lang="en-US" altLang="en-US" sz="2400" b="1">
                <a:cs typeface="Arial" panose="020B0604020202020204" pitchFamily="34" charset="0"/>
              </a:rPr>
              <a:t>Waterfall, tide, etc..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7D0B5B4-ECB9-4D1F-B7AB-FA7647C7A242}" type="slidenum">
              <a:rPr lang="en-US" altLang="en-US">
                <a:solidFill>
                  <a:srgbClr val="898989"/>
                </a:solidFill>
                <a:latin typeface="Calibri" panose="020F0502020204030204" pitchFamily="34" charset="0"/>
              </a:rPr>
              <a:pPr eaLnBrk="1" hangingPunct="1"/>
              <a:t>9</a:t>
            </a:fld>
            <a:endParaRPr lang="en-US" altLang="en-US">
              <a:solidFill>
                <a:srgbClr val="898989"/>
              </a:solidFill>
              <a:latin typeface="Calibri" panose="020F0502020204030204" pitchFamily="34" charset="0"/>
            </a:endParaRPr>
          </a:p>
        </p:txBody>
      </p:sp>
      <p:sp>
        <p:nvSpPr>
          <p:cNvPr id="12291" name="TextBox 4"/>
          <p:cNvSpPr txBox="1">
            <a:spLocks noChangeArrowheads="1"/>
          </p:cNvSpPr>
          <p:nvPr/>
        </p:nvSpPr>
        <p:spPr bwMode="auto">
          <a:xfrm>
            <a:off x="381000" y="304800"/>
            <a:ext cx="853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ctr" eaLnBrk="1" hangingPunct="1">
              <a:spcAft>
                <a:spcPts val="600"/>
              </a:spcAft>
            </a:pPr>
            <a:r>
              <a:rPr lang="en-US" altLang="en-US" sz="2400" b="1" dirty="0">
                <a:solidFill>
                  <a:srgbClr val="FF0000"/>
                </a:solidFill>
                <a:cs typeface="Arial" panose="020B0604020202020204" pitchFamily="34" charset="0"/>
              </a:rPr>
              <a:t>Photovoltaic Cells</a:t>
            </a:r>
          </a:p>
        </p:txBody>
      </p:sp>
      <p:sp>
        <p:nvSpPr>
          <p:cNvPr id="12292" name="TextBox 5"/>
          <p:cNvSpPr txBox="1">
            <a:spLocks noChangeArrowheads="1"/>
          </p:cNvSpPr>
          <p:nvPr/>
        </p:nvSpPr>
        <p:spPr bwMode="auto">
          <a:xfrm>
            <a:off x="381000" y="762000"/>
            <a:ext cx="8534400" cy="343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defRPr>
            </a:lvl1pPr>
            <a:lvl2pPr marL="914400" indent="-4572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buFont typeface="Arial" panose="020B0604020202020204" pitchFamily="34" charset="0"/>
              <a:buChar char="•"/>
            </a:pPr>
            <a:r>
              <a:rPr lang="en-US" altLang="en-US" sz="2400" b="1"/>
              <a:t> A method of generating electrical power by converting into direct current electricity using semiconductors that exhibit the photovoltaic effect</a:t>
            </a:r>
          </a:p>
          <a:p>
            <a:pPr lvl="1" eaLnBrk="1" hangingPunct="1">
              <a:spcAft>
                <a:spcPts val="600"/>
              </a:spcAft>
              <a:buFont typeface="Arial" panose="020B0604020202020204" pitchFamily="34" charset="0"/>
              <a:buChar char="•"/>
            </a:pPr>
            <a:r>
              <a:rPr lang="en-US" altLang="en-US" sz="2400" b="1"/>
              <a:t>monocrystalline silicon,</a:t>
            </a:r>
          </a:p>
          <a:p>
            <a:pPr lvl="1" eaLnBrk="1" hangingPunct="1">
              <a:spcAft>
                <a:spcPts val="600"/>
              </a:spcAft>
              <a:buFont typeface="Arial" panose="020B0604020202020204" pitchFamily="34" charset="0"/>
              <a:buChar char="•"/>
            </a:pPr>
            <a:r>
              <a:rPr lang="en-US" altLang="en-US" sz="2400" b="1"/>
              <a:t>polycrystalline silicon </a:t>
            </a:r>
          </a:p>
          <a:p>
            <a:pPr lvl="1" eaLnBrk="1" hangingPunct="1">
              <a:spcAft>
                <a:spcPts val="600"/>
              </a:spcAft>
              <a:buFont typeface="Arial" panose="020B0604020202020204" pitchFamily="34" charset="0"/>
              <a:buChar char="•"/>
            </a:pPr>
            <a:r>
              <a:rPr lang="en-US" altLang="en-US" sz="2400" b="1"/>
              <a:t>amorphous silicon </a:t>
            </a:r>
          </a:p>
          <a:p>
            <a:pPr lvl="1" eaLnBrk="1" hangingPunct="1">
              <a:spcAft>
                <a:spcPts val="600"/>
              </a:spcAft>
              <a:buFont typeface="Arial" panose="020B0604020202020204" pitchFamily="34" charset="0"/>
              <a:buChar char="•"/>
            </a:pPr>
            <a:r>
              <a:rPr lang="en-US" altLang="en-US" sz="2400" b="1"/>
              <a:t>cadmium telluride </a:t>
            </a:r>
          </a:p>
          <a:p>
            <a:pPr lvl="1" eaLnBrk="1" hangingPunct="1">
              <a:spcAft>
                <a:spcPts val="600"/>
              </a:spcAft>
              <a:buFont typeface="Arial" panose="020B0604020202020204" pitchFamily="34" charset="0"/>
              <a:buChar char="•"/>
            </a:pPr>
            <a:r>
              <a:rPr lang="en-US" altLang="en-US" sz="2400" b="1"/>
              <a:t>copper indium selenide/sulfide.</a:t>
            </a:r>
            <a:endParaRPr lang="en-US" altLang="en-US" sz="2400" b="1">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marL="457200" indent="-457200">
          <a:spcAft>
            <a:spcPts val="600"/>
          </a:spcAft>
          <a:buFont typeface="Arial" pitchFamily="34" charset="0"/>
          <a:buChar char="•"/>
          <a:defRPr sz="2400" b="1"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1232</TotalTime>
  <Words>4951</Words>
  <Application>Microsoft Office PowerPoint</Application>
  <PresentationFormat>On-screen Show (4:3)</PresentationFormat>
  <Paragraphs>422</Paragraphs>
  <Slides>70</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70</vt:i4>
      </vt:variant>
    </vt:vector>
  </HeadingPairs>
  <TitlesOfParts>
    <vt:vector size="77" baseType="lpstr">
      <vt:lpstr>Arial</vt:lpstr>
      <vt:lpstr>Calibri</vt:lpstr>
      <vt:lpstr>Times New Roman</vt:lpstr>
      <vt:lpstr>Symbol</vt:lpstr>
      <vt:lpstr>Office Theme</vt:lpstr>
      <vt:lpstr>MathType 5.0 Equation</vt:lpstr>
      <vt:lpstr>MathType 6.0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Fairfield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jsergent</dc:creator>
  <cp:lastModifiedBy>Jeffrey Denenberg</cp:lastModifiedBy>
  <cp:revision>83</cp:revision>
  <dcterms:created xsi:type="dcterms:W3CDTF">2011-02-03T19:39:05Z</dcterms:created>
  <dcterms:modified xsi:type="dcterms:W3CDTF">2014-05-19T19:23:11Z</dcterms:modified>
</cp:coreProperties>
</file>