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55"/>
  </p:notesMasterIdLst>
  <p:sldIdLst>
    <p:sldId id="356" r:id="rId2"/>
    <p:sldId id="357" r:id="rId3"/>
    <p:sldId id="365" r:id="rId4"/>
    <p:sldId id="366" r:id="rId5"/>
    <p:sldId id="318" r:id="rId6"/>
    <p:sldId id="320" r:id="rId7"/>
    <p:sldId id="374" r:id="rId8"/>
    <p:sldId id="321" r:id="rId9"/>
    <p:sldId id="322" r:id="rId10"/>
    <p:sldId id="375" r:id="rId11"/>
    <p:sldId id="367" r:id="rId12"/>
    <p:sldId id="323" r:id="rId13"/>
    <p:sldId id="324" r:id="rId14"/>
    <p:sldId id="380" r:id="rId15"/>
    <p:sldId id="368" r:id="rId16"/>
    <p:sldId id="326" r:id="rId17"/>
    <p:sldId id="327" r:id="rId18"/>
    <p:sldId id="381" r:id="rId19"/>
    <p:sldId id="382" r:id="rId20"/>
    <p:sldId id="369" r:id="rId21"/>
    <p:sldId id="328" r:id="rId22"/>
    <p:sldId id="329" r:id="rId23"/>
    <p:sldId id="330" r:id="rId24"/>
    <p:sldId id="331" r:id="rId25"/>
    <p:sldId id="332" r:id="rId26"/>
    <p:sldId id="370" r:id="rId27"/>
    <p:sldId id="334" r:id="rId28"/>
    <p:sldId id="335" r:id="rId29"/>
    <p:sldId id="336" r:id="rId30"/>
    <p:sldId id="337" r:id="rId31"/>
    <p:sldId id="338" r:id="rId32"/>
    <p:sldId id="371" r:id="rId33"/>
    <p:sldId id="339" r:id="rId34"/>
    <p:sldId id="340" r:id="rId35"/>
    <p:sldId id="342" r:id="rId36"/>
    <p:sldId id="343" r:id="rId37"/>
    <p:sldId id="376" r:id="rId38"/>
    <p:sldId id="377" r:id="rId39"/>
    <p:sldId id="378" r:id="rId40"/>
    <p:sldId id="379" r:id="rId41"/>
    <p:sldId id="372" r:id="rId42"/>
    <p:sldId id="344" r:id="rId43"/>
    <p:sldId id="345" r:id="rId44"/>
    <p:sldId id="346" r:id="rId45"/>
    <p:sldId id="348" r:id="rId46"/>
    <p:sldId id="349" r:id="rId47"/>
    <p:sldId id="350" r:id="rId48"/>
    <p:sldId id="351" r:id="rId49"/>
    <p:sldId id="373" r:id="rId50"/>
    <p:sldId id="352" r:id="rId51"/>
    <p:sldId id="353" r:id="rId52"/>
    <p:sldId id="354" r:id="rId53"/>
    <p:sldId id="355"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86FF"/>
    <a:srgbClr val="DA8C8C"/>
    <a:srgbClr val="97D4FB"/>
    <a:srgbClr val="F7F7F7"/>
    <a:srgbClr val="000000"/>
    <a:srgbClr val="F9C486"/>
    <a:srgbClr val="B50D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1" autoAdjust="0"/>
    <p:restoredTop sz="91443" autoAdjust="0"/>
  </p:normalViewPr>
  <p:slideViewPr>
    <p:cSldViewPr>
      <p:cViewPr>
        <p:scale>
          <a:sx n="100" d="100"/>
          <a:sy n="100" d="100"/>
        </p:scale>
        <p:origin x="-1086" y="-8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55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554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55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55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55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FAC0C62-EB06-4759-9451-5B811AAC9A6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9A81A1-67C3-48A3-9335-C62387A161C7}" type="slidenum">
              <a:rPr lang="en-US"/>
              <a:pPr/>
              <a:t>5</a:t>
            </a:fld>
            <a:endParaRPr lang="en-US"/>
          </a:p>
        </p:txBody>
      </p:sp>
      <p:sp>
        <p:nvSpPr>
          <p:cNvPr id="47513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5139"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B2978A-669B-4E78-BF6D-BDBD7A715CAA}" type="slidenum">
              <a:rPr lang="en-US"/>
              <a:pPr/>
              <a:t>22</a:t>
            </a:fld>
            <a:endParaRPr lang="en-US"/>
          </a:p>
        </p:txBody>
      </p:sp>
      <p:sp>
        <p:nvSpPr>
          <p:cNvPr id="49766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7667"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3DE890-DF01-40AB-A4FF-E3F5C92B0DEC}" type="slidenum">
              <a:rPr lang="en-US"/>
              <a:pPr/>
              <a:t>23</a:t>
            </a:fld>
            <a:endParaRPr lang="en-US"/>
          </a:p>
        </p:txBody>
      </p:sp>
      <p:sp>
        <p:nvSpPr>
          <p:cNvPr id="49971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9715"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230DCD-04EB-4E01-81F8-F19EFD4B6546}" type="slidenum">
              <a:rPr lang="en-US"/>
              <a:pPr/>
              <a:t>24</a:t>
            </a:fld>
            <a:endParaRPr lang="en-US"/>
          </a:p>
        </p:txBody>
      </p:sp>
      <p:sp>
        <p:nvSpPr>
          <p:cNvPr id="50176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1763"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981BA1-C5A4-479D-9932-C2DA5C2D0B66}" type="slidenum">
              <a:rPr lang="en-US"/>
              <a:pPr/>
              <a:t>25</a:t>
            </a:fld>
            <a:endParaRPr lang="en-US"/>
          </a:p>
        </p:txBody>
      </p:sp>
      <p:sp>
        <p:nvSpPr>
          <p:cNvPr id="50381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3811"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14CD4C-A358-453F-A177-0B0C5181B385}" type="slidenum">
              <a:rPr lang="en-US"/>
              <a:pPr/>
              <a:t>27</a:t>
            </a:fld>
            <a:endParaRPr lang="en-US"/>
          </a:p>
        </p:txBody>
      </p:sp>
      <p:sp>
        <p:nvSpPr>
          <p:cNvPr id="50790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7907"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8967D1-07BA-4F27-BDC0-A920163CF4CD}" type="slidenum">
              <a:rPr lang="en-US"/>
              <a:pPr/>
              <a:t>28</a:t>
            </a:fld>
            <a:endParaRPr lang="en-US"/>
          </a:p>
        </p:txBody>
      </p:sp>
      <p:sp>
        <p:nvSpPr>
          <p:cNvPr id="50995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9955"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DCBAA8-6D94-402C-95F1-636AEDFB7B7E}" type="slidenum">
              <a:rPr lang="en-US"/>
              <a:pPr/>
              <a:t>29</a:t>
            </a:fld>
            <a:endParaRPr lang="en-US"/>
          </a:p>
        </p:txBody>
      </p:sp>
      <p:sp>
        <p:nvSpPr>
          <p:cNvPr id="51200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2003"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5258F7-DFAB-405C-874E-B27DC49E9E23}" type="slidenum">
              <a:rPr lang="en-US"/>
              <a:pPr/>
              <a:t>30</a:t>
            </a:fld>
            <a:endParaRPr lang="en-US"/>
          </a:p>
        </p:txBody>
      </p:sp>
      <p:sp>
        <p:nvSpPr>
          <p:cNvPr id="51405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4051"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B0DB93-3BED-4243-875F-6399C251149C}" type="slidenum">
              <a:rPr lang="en-US"/>
              <a:pPr/>
              <a:t>31</a:t>
            </a:fld>
            <a:endParaRPr lang="en-US"/>
          </a:p>
        </p:txBody>
      </p:sp>
      <p:sp>
        <p:nvSpPr>
          <p:cNvPr id="51609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6099"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307C14-1143-400B-B2D8-AE01CC4D2415}" type="slidenum">
              <a:rPr lang="en-US"/>
              <a:pPr/>
              <a:t>33</a:t>
            </a:fld>
            <a:endParaRPr lang="en-US"/>
          </a:p>
        </p:txBody>
      </p:sp>
      <p:sp>
        <p:nvSpPr>
          <p:cNvPr id="51814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8147"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48DF2-F01C-4BAB-9F8C-9B22929C4F44}" type="slidenum">
              <a:rPr lang="en-US"/>
              <a:pPr/>
              <a:t>6</a:t>
            </a:fld>
            <a:endParaRPr lang="en-US"/>
          </a:p>
        </p:txBody>
      </p:sp>
      <p:sp>
        <p:nvSpPr>
          <p:cNvPr id="47923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9235"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84084E-32D7-4FDB-BD33-50E9863AE326}" type="slidenum">
              <a:rPr lang="en-US"/>
              <a:pPr/>
              <a:t>34</a:t>
            </a:fld>
            <a:endParaRPr lang="en-US"/>
          </a:p>
        </p:txBody>
      </p:sp>
      <p:sp>
        <p:nvSpPr>
          <p:cNvPr id="52019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0195"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2A21B6-0DB8-45AA-8EAB-2D54B9467D3B}" type="slidenum">
              <a:rPr lang="en-US"/>
              <a:pPr/>
              <a:t>35</a:t>
            </a:fld>
            <a:endParaRPr lang="en-US"/>
          </a:p>
        </p:txBody>
      </p:sp>
      <p:sp>
        <p:nvSpPr>
          <p:cNvPr id="52429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4291"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A763F-953C-4385-80A5-D3BBB478344C}" type="slidenum">
              <a:rPr lang="en-US"/>
              <a:pPr/>
              <a:t>36</a:t>
            </a:fld>
            <a:endParaRPr lang="en-US"/>
          </a:p>
        </p:txBody>
      </p:sp>
      <p:sp>
        <p:nvSpPr>
          <p:cNvPr id="52633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6339"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A92A16-E586-48BF-A6AA-BE4A9D9A6B77}" type="slidenum">
              <a:rPr lang="en-US"/>
              <a:pPr/>
              <a:t>42</a:t>
            </a:fld>
            <a:endParaRPr lang="en-US"/>
          </a:p>
        </p:txBody>
      </p:sp>
      <p:sp>
        <p:nvSpPr>
          <p:cNvPr id="52838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8387"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02EAC6-B179-47BD-AF9A-7A25E8AE02F6}" type="slidenum">
              <a:rPr lang="en-US"/>
              <a:pPr/>
              <a:t>43</a:t>
            </a:fld>
            <a:endParaRPr lang="en-US"/>
          </a:p>
        </p:txBody>
      </p:sp>
      <p:sp>
        <p:nvSpPr>
          <p:cNvPr id="53043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0435"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0DFA0B-3D37-45BA-87BB-614444E83168}" type="slidenum">
              <a:rPr lang="en-US"/>
              <a:pPr/>
              <a:t>44</a:t>
            </a:fld>
            <a:endParaRPr lang="en-US"/>
          </a:p>
        </p:txBody>
      </p:sp>
      <p:sp>
        <p:nvSpPr>
          <p:cNvPr id="53248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2483"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134039-1D89-480E-9917-78A039B0BE91}" type="slidenum">
              <a:rPr lang="en-US"/>
              <a:pPr/>
              <a:t>45</a:t>
            </a:fld>
            <a:endParaRPr lang="en-US"/>
          </a:p>
        </p:txBody>
      </p:sp>
      <p:sp>
        <p:nvSpPr>
          <p:cNvPr id="53657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6579"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F0C874-8D3A-48F0-9708-A0E5A660F085}" type="slidenum">
              <a:rPr lang="en-US"/>
              <a:pPr/>
              <a:t>46</a:t>
            </a:fld>
            <a:endParaRPr lang="en-US"/>
          </a:p>
        </p:txBody>
      </p:sp>
      <p:sp>
        <p:nvSpPr>
          <p:cNvPr id="53862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8627"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9D182C-05A7-4B94-AA2B-B3238CC0D0A2}" type="slidenum">
              <a:rPr lang="en-US"/>
              <a:pPr/>
              <a:t>47</a:t>
            </a:fld>
            <a:endParaRPr lang="en-US"/>
          </a:p>
        </p:txBody>
      </p:sp>
      <p:sp>
        <p:nvSpPr>
          <p:cNvPr id="54067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0675"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438AE5-1EC5-446A-BC1E-3C6EBB4BA7C9}" type="slidenum">
              <a:rPr lang="en-US"/>
              <a:pPr/>
              <a:t>48</a:t>
            </a:fld>
            <a:endParaRPr lang="en-US"/>
          </a:p>
        </p:txBody>
      </p:sp>
      <p:sp>
        <p:nvSpPr>
          <p:cNvPr id="54272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2723"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D6B8E3-6604-426F-9769-98E2771D82DD}" type="slidenum">
              <a:rPr lang="en-US"/>
              <a:pPr/>
              <a:t>8</a:t>
            </a:fld>
            <a:endParaRPr lang="en-US"/>
          </a:p>
        </p:txBody>
      </p:sp>
      <p:sp>
        <p:nvSpPr>
          <p:cNvPr id="48128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283"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0F3348-A7FA-47E3-967C-BE2473C0C580}" type="slidenum">
              <a:rPr lang="en-US"/>
              <a:pPr/>
              <a:t>50</a:t>
            </a:fld>
            <a:endParaRPr lang="en-US"/>
          </a:p>
        </p:txBody>
      </p:sp>
      <p:sp>
        <p:nvSpPr>
          <p:cNvPr id="54477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4771"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B1BC44-57B6-4208-AD2B-5E71200FDDB7}" type="slidenum">
              <a:rPr lang="en-US"/>
              <a:pPr/>
              <a:t>51</a:t>
            </a:fld>
            <a:endParaRPr lang="en-US"/>
          </a:p>
        </p:txBody>
      </p:sp>
      <p:sp>
        <p:nvSpPr>
          <p:cNvPr id="54681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6819"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BE7E6E-1BC8-43B9-BBEC-3A218BA725CC}" type="slidenum">
              <a:rPr lang="en-US"/>
              <a:pPr/>
              <a:t>52</a:t>
            </a:fld>
            <a:endParaRPr lang="en-US"/>
          </a:p>
        </p:txBody>
      </p:sp>
      <p:sp>
        <p:nvSpPr>
          <p:cNvPr id="54886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8867"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447784-F506-4219-998E-B175EE825565}" type="slidenum">
              <a:rPr lang="en-US"/>
              <a:pPr/>
              <a:t>53</a:t>
            </a:fld>
            <a:endParaRPr lang="en-US"/>
          </a:p>
        </p:txBody>
      </p:sp>
      <p:sp>
        <p:nvSpPr>
          <p:cNvPr id="55091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50915"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9281A0-6A7E-4E07-A151-1A42CFCB4EA3}" type="slidenum">
              <a:rPr lang="en-US"/>
              <a:pPr/>
              <a:t>9</a:t>
            </a:fld>
            <a:endParaRPr lang="en-US"/>
          </a:p>
        </p:txBody>
      </p:sp>
      <p:sp>
        <p:nvSpPr>
          <p:cNvPr id="48333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3331"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A44BBE-D6BA-417B-8FA2-A7E8B31B6BAB}" type="slidenum">
              <a:rPr lang="en-US"/>
              <a:pPr/>
              <a:t>12</a:t>
            </a:fld>
            <a:endParaRPr lang="en-US"/>
          </a:p>
        </p:txBody>
      </p:sp>
      <p:sp>
        <p:nvSpPr>
          <p:cNvPr id="48537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5379"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6C9A8A-1D4D-42EF-84F4-B63F85405273}" type="slidenum">
              <a:rPr lang="en-US"/>
              <a:pPr/>
              <a:t>13</a:t>
            </a:fld>
            <a:endParaRPr lang="en-US"/>
          </a:p>
        </p:txBody>
      </p:sp>
      <p:sp>
        <p:nvSpPr>
          <p:cNvPr id="48742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7427"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144231-9DEE-4D4B-A1FE-B0031F37C528}" type="slidenum">
              <a:rPr lang="en-US"/>
              <a:pPr/>
              <a:t>16</a:t>
            </a:fld>
            <a:endParaRPr lang="en-US"/>
          </a:p>
        </p:txBody>
      </p:sp>
      <p:sp>
        <p:nvSpPr>
          <p:cNvPr id="49152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1523"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2CFBE4-1EBE-4DB3-981D-825D52C9D017}" type="slidenum">
              <a:rPr lang="en-US"/>
              <a:pPr/>
              <a:t>17</a:t>
            </a:fld>
            <a:endParaRPr lang="en-US"/>
          </a:p>
        </p:txBody>
      </p:sp>
      <p:sp>
        <p:nvSpPr>
          <p:cNvPr id="49357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3571"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814319-A016-422F-AA92-65A5389821FA}" type="slidenum">
              <a:rPr lang="en-US"/>
              <a:pPr/>
              <a:t>21</a:t>
            </a:fld>
            <a:endParaRPr lang="en-US"/>
          </a:p>
        </p:txBody>
      </p:sp>
      <p:sp>
        <p:nvSpPr>
          <p:cNvPr id="49561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5619"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1"/>
          <p:cNvGrpSpPr/>
          <p:nvPr/>
        </p:nvGrpSpPr>
        <p:grpSpPr>
          <a:xfrm>
            <a:off x="0" y="0"/>
            <a:ext cx="9144000" cy="6400800"/>
            <a:chOff x="0" y="0"/>
            <a:chExt cx="9144000" cy="6400800"/>
          </a:xfrm>
        </p:grpSpPr>
        <p:sp>
          <p:nvSpPr>
            <p:cNvPr id="16" name="Rectangle 15"/>
            <p:cNvSpPr/>
            <p:nvPr/>
          </p:nvSpPr>
          <p:spPr>
            <a:xfrm>
              <a:off x="1828800" y="4572000"/>
              <a:ext cx="6858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10"/>
            <p:cNvGrpSpPr/>
            <p:nvPr/>
          </p:nvGrpSpPr>
          <p:grpSpPr>
            <a:xfrm>
              <a:off x="0" y="0"/>
              <a:ext cx="9144000" cy="6400800"/>
              <a:chOff x="0" y="0"/>
              <a:chExt cx="9144000" cy="6400800"/>
            </a:xfrm>
          </p:grpSpPr>
          <p:sp>
            <p:nvSpPr>
              <p:cNvPr id="15" name="Rectangle 14"/>
              <p:cNvSpPr/>
              <p:nvPr/>
            </p:nvSpPr>
            <p:spPr>
              <a:xfrm>
                <a:off x="0" y="0"/>
                <a:ext cx="1828800" cy="640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4572000"/>
                <a:ext cx="91440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Rectangle 12"/>
            <p:cNvSpPr/>
            <p:nvPr/>
          </p:nvSpPr>
          <p:spPr>
            <a:xfrm>
              <a:off x="0" y="45720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a:xfrm>
            <a:off x="6934200" y="6553200"/>
            <a:ext cx="1676400" cy="228600"/>
          </a:xfrm>
        </p:spPr>
        <p:txBody>
          <a:bodyPr vert="horz" lIns="91440" tIns="45720" rIns="91440" bIns="45720" rtlCol="0" anchor="t" anchorCtr="0"/>
          <a:lstStyle>
            <a:lvl1pPr marL="0" algn="r" defTabSz="914400" rtl="0" eaLnBrk="1" latinLnBrk="0" hangingPunct="1">
              <a:defRPr sz="900" kern="1200" cap="small" baseline="0">
                <a:solidFill>
                  <a:sysClr val="windowText" lastClr="000000"/>
                </a:solidFill>
                <a:latin typeface="+mj-lt"/>
                <a:ea typeface="+mn-ea"/>
                <a:cs typeface="+mn-cs"/>
              </a:defRPr>
            </a:lvl1pPr>
          </a:lstStyle>
          <a:p>
            <a:fld id="{7CB97365-EBCA-4027-87D5-99FC1D4DF0BB}" type="datetimeFigureOut">
              <a:rPr lang="en-US" smtClean="0"/>
              <a:pPr/>
              <a:t>4/13/2010</a:t>
            </a:fld>
            <a:endParaRPr lang="en-US"/>
          </a:p>
        </p:txBody>
      </p:sp>
      <p:sp>
        <p:nvSpPr>
          <p:cNvPr id="5" name="Footer Placeholder 4"/>
          <p:cNvSpPr>
            <a:spLocks noGrp="1"/>
          </p:cNvSpPr>
          <p:nvPr>
            <p:ph type="ftr" sz="quarter" idx="11"/>
          </p:nvPr>
        </p:nvSpPr>
        <p:spPr>
          <a:xfrm>
            <a:off x="1891553" y="6553200"/>
            <a:ext cx="1676400" cy="228600"/>
          </a:xfrm>
        </p:spPr>
        <p:txBody>
          <a:bodyPr anchor="t" anchorCtr="0"/>
          <a:lstStyle>
            <a:lvl1pPr>
              <a:defRPr>
                <a:solidFill>
                  <a:sysClr val="windowText" lastClr="000000"/>
                </a:solidFill>
              </a:defRPr>
            </a:lvl1pPr>
          </a:lstStyle>
          <a:p>
            <a:endParaRPr kumimoji="0" lang="en-US"/>
          </a:p>
        </p:txBody>
      </p:sp>
      <p:sp>
        <p:nvSpPr>
          <p:cNvPr id="6" name="Slide Number Placeholder 5"/>
          <p:cNvSpPr>
            <a:spLocks noGrp="1"/>
          </p:cNvSpPr>
          <p:nvPr>
            <p:ph type="sldNum" sz="quarter" idx="12"/>
          </p:nvPr>
        </p:nvSpPr>
        <p:spPr>
          <a:xfrm>
            <a:off x="4870076" y="6553200"/>
            <a:ext cx="762000" cy="228600"/>
          </a:xfrm>
          <a:noFill/>
          <a:ln>
            <a:noFill/>
          </a:ln>
          <a:effectLst/>
        </p:spPr>
        <p:txBody>
          <a:bodyPr/>
          <a:lstStyle>
            <a:lvl1pPr algn="ctr">
              <a:defRPr sz="900" kern="1200" cap="small" baseline="0">
                <a:solidFill>
                  <a:sysClr val="windowText" lastClr="000000"/>
                </a:solidFill>
                <a:latin typeface="+mj-lt"/>
                <a:ea typeface="+mn-ea"/>
                <a:cs typeface="+mn-cs"/>
              </a:defRPr>
            </a:lvl1pPr>
          </a:lstStyle>
          <a:p>
            <a:fld id="{69E29E33-B620-47F9-BB04-8846C2A5AFCC}" type="slidenum">
              <a:rPr kumimoji="0" lang="en-US" smtClean="0"/>
              <a:pPr/>
              <a:t>‹#›</a:t>
            </a:fld>
            <a:endParaRPr kumimoji="0" lang="en-US"/>
          </a:p>
        </p:txBody>
      </p:sp>
      <p:sp>
        <p:nvSpPr>
          <p:cNvPr id="3" name="Subtitle 2"/>
          <p:cNvSpPr>
            <a:spLocks noGrp="1"/>
          </p:cNvSpPr>
          <p:nvPr>
            <p:ph type="subTitle" idx="1"/>
          </p:nvPr>
        </p:nvSpPr>
        <p:spPr>
          <a:xfrm>
            <a:off x="1905000" y="5867400"/>
            <a:ext cx="6570722" cy="457200"/>
          </a:xfrm>
        </p:spPr>
        <p:txBody>
          <a:bodyPr>
            <a:normAutofit/>
            <a:scene3d>
              <a:camera prst="orthographicFront"/>
              <a:lightRig rig="soft" dir="t">
                <a:rot lat="0" lon="0" rev="10800000"/>
              </a:lightRig>
            </a:scene3d>
            <a:sp3d>
              <a:contourClr>
                <a:srgbClr val="DDDDDD"/>
              </a:contourClr>
            </a:sp3d>
          </a:bodyPr>
          <a:lstStyle>
            <a:lvl1pPr marL="0" indent="0" algn="l">
              <a:spcBef>
                <a:spcPts val="0"/>
              </a:spcBef>
              <a:buNone/>
              <a:defRPr sz="2000">
                <a:solidFill>
                  <a:schemeClr val="tx1">
                    <a:alpha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1905000" y="4648200"/>
            <a:ext cx="6553200" cy="1219200"/>
          </a:xfrm>
        </p:spPr>
        <p:txBody>
          <a:bodyPr anchor="b" anchorCtr="0">
            <a:noAutofit/>
          </a:bodyPr>
          <a:lstStyle>
            <a:lvl1pPr algn="l">
              <a:defRPr sz="3600"/>
            </a:lvl1pPr>
          </a:lstStyle>
          <a:p>
            <a:r>
              <a:rPr lang="en-US" smtClean="0"/>
              <a:t>Click to edit Master 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CB97365-EBCA-4027-87D5-99FC1D4DF0BB}" type="datetimeFigureOut">
              <a:rPr lang="en-US" smtClean="0"/>
              <a:pPr/>
              <a:t>4/13/2010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9144000" cy="6858000"/>
            <a:chOff x="-442912" y="457200"/>
            <a:chExt cx="9144000" cy="6858000"/>
          </a:xfrm>
        </p:grpSpPr>
        <p:sp>
          <p:nvSpPr>
            <p:cNvPr id="18" name="Rectangle 17"/>
            <p:cNvSpPr/>
            <p:nvPr/>
          </p:nvSpPr>
          <p:spPr>
            <a:xfrm>
              <a:off x="-442912" y="457200"/>
              <a:ext cx="9129712" cy="1676400"/>
            </a:xfrm>
            <a:prstGeom prst="rect">
              <a:avLst/>
            </a:prstGeom>
            <a:solidFill>
              <a:schemeClr val="accent3"/>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a:off x="6872288" y="457200"/>
              <a:ext cx="182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p:nvSpPr>
          <p:spPr>
            <a:xfrm>
              <a:off x="6872288" y="45720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7367588"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467600" y="2298700"/>
            <a:ext cx="1447800" cy="38274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33400" y="2286000"/>
            <a:ext cx="59436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CB97365-EBCA-4027-87D5-99FC1D4DF0BB}" type="datetimeFigureOut">
              <a:rPr lang="en-US" smtClean="0"/>
              <a:pPr/>
              <a:t>4/13/2010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7848600" y="533400"/>
            <a:ext cx="762000" cy="609600"/>
          </a:xfrm>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CB97365-EBCA-4027-87D5-99FC1D4DF0BB}" type="datetimeFigureOut">
              <a:rPr lang="en-US" smtClean="0"/>
              <a:pPr/>
              <a:t>4/13/2010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10"/>
          <p:cNvGrpSpPr/>
          <p:nvPr/>
        </p:nvGrpSpPr>
        <p:grpSpPr>
          <a:xfrm>
            <a:off x="0" y="0"/>
            <a:ext cx="9144000" cy="6858000"/>
            <a:chOff x="0" y="0"/>
            <a:chExt cx="9144000" cy="6858000"/>
          </a:xfrm>
        </p:grpSpPr>
        <p:sp>
          <p:nvSpPr>
            <p:cNvPr id="7" name="Rectangle 6"/>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1"/>
          <p:cNvSpPr>
            <a:spLocks noGrp="1"/>
          </p:cNvSpPr>
          <p:nvPr>
            <p:ph type="title"/>
          </p:nvPr>
        </p:nvSpPr>
        <p:spPr>
          <a:xfrm>
            <a:off x="1905000" y="2667000"/>
            <a:ext cx="6629400" cy="1143000"/>
          </a:xfrm>
        </p:spPr>
        <p:txBody>
          <a:bodyPr vert="horz" lIns="91440" tIns="45720" rIns="91440" bIns="45720" rtlCol="0" anchor="b" anchorCtr="0">
            <a:noAutofit/>
          </a:bodyPr>
          <a:lstStyle>
            <a:lvl1pPr algn="l" defTabSz="914400" rtl="0" eaLnBrk="1" latinLnBrk="0" hangingPunct="1">
              <a:spcBef>
                <a:spcPct val="0"/>
              </a:spcBef>
              <a:buNone/>
              <a:defRPr sz="36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52400" y="4495800"/>
            <a:ext cx="1524000" cy="2057400"/>
          </a:xfrm>
        </p:spPr>
        <p:txBody>
          <a:bodyPr vert="horz" lIns="91440" tIns="45720" rIns="91440" bIns="45720" rtlCol="0">
            <a:normAutofit/>
          </a:bodyPr>
          <a:lstStyle>
            <a:lvl1pPr marL="0" indent="0">
              <a:lnSpc>
                <a:spcPct val="200000"/>
              </a:lnSpc>
              <a:buNone/>
              <a:defRPr sz="1600" b="1" kern="1200">
                <a:solidFill>
                  <a:srgbClr val="000000">
                    <a:alpha val="50196"/>
                  </a:srgb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n-US" smtClean="0"/>
              <a:t>Click to edit Master text styles</a:t>
            </a:r>
          </a:p>
        </p:txBody>
      </p:sp>
      <p:sp>
        <p:nvSpPr>
          <p:cNvPr id="4" name="Date Placeholder 3"/>
          <p:cNvSpPr>
            <a:spLocks noGrp="1"/>
          </p:cNvSpPr>
          <p:nvPr>
            <p:ph type="dt" sz="half" idx="10"/>
          </p:nvPr>
        </p:nvSpPr>
        <p:spPr>
          <a:xfrm>
            <a:off x="6931152" y="6556248"/>
            <a:ext cx="1673352" cy="228600"/>
          </a:xfrm>
        </p:spPr>
        <p:txBody>
          <a:bodyPr/>
          <a:lstStyle/>
          <a:p>
            <a:fld id="{7CB97365-EBCA-4027-87D5-99FC1D4DF0BB}" type="datetimeFigureOut">
              <a:rPr lang="en-US" smtClean="0"/>
              <a:pPr/>
              <a:t>4/13/2010</a:t>
            </a:fld>
            <a:endParaRPr lang="en-US"/>
          </a:p>
        </p:txBody>
      </p:sp>
      <p:sp>
        <p:nvSpPr>
          <p:cNvPr id="5" name="Footer Placeholder 4"/>
          <p:cNvSpPr>
            <a:spLocks noGrp="1"/>
          </p:cNvSpPr>
          <p:nvPr>
            <p:ph type="ftr" sz="quarter" idx="11"/>
          </p:nvPr>
        </p:nvSpPr>
        <p:spPr>
          <a:xfrm>
            <a:off x="1892808" y="6556248"/>
            <a:ext cx="1673352" cy="228600"/>
          </a:xfrm>
        </p:spPr>
        <p:txBody>
          <a:bodyPr/>
          <a:lstStyle/>
          <a:p>
            <a:endParaRPr kumimoji="0" lang="en-US"/>
          </a:p>
        </p:txBody>
      </p:sp>
      <p:sp>
        <p:nvSpPr>
          <p:cNvPr id="6" name="Slide Number Placeholder 5"/>
          <p:cNvSpPr>
            <a:spLocks noGrp="1"/>
          </p:cNvSpPr>
          <p:nvPr>
            <p:ph type="sldNum" sz="quarter" idx="12"/>
          </p:nvPr>
        </p:nvSpPr>
        <p:spPr>
          <a:xfrm>
            <a:off x="4867656" y="6556248"/>
            <a:ext cx="762000" cy="228600"/>
          </a:xfrm>
          <a:noFill/>
          <a:ln>
            <a:noFill/>
          </a:ln>
          <a:effectLst/>
        </p:spPr>
        <p:txBody>
          <a:bodyPr vert="horz" lIns="91440" tIns="45720" rIns="91440" bIns="45720" rtlCol="0" anchor="ctr"/>
          <a:lstStyle>
            <a:lvl1pPr marL="0" algn="ctr" defTabSz="914400" rtl="0" eaLnBrk="1" latinLnBrk="0" hangingPunct="1">
              <a:defRPr sz="900" kern="1200" cap="small" baseline="0">
                <a:solidFill>
                  <a:sysClr val="windowText" lastClr="000000"/>
                </a:solidFill>
                <a:latin typeface="+mj-lt"/>
                <a:ea typeface="+mn-ea"/>
                <a:cs typeface="+mn-cs"/>
              </a:defRPr>
            </a:lvl1pPr>
          </a:lstStyle>
          <a:p>
            <a:fld id="{69E29E33-B620-47F9-BB04-8846C2A5AFCC}"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24384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7150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CB97365-EBCA-4027-87D5-99FC1D4DF0BB}" type="datetimeFigureOut">
              <a:rPr lang="en-US" smtClean="0"/>
              <a:pPr/>
              <a:t>4/13/2010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2438400" y="2291697"/>
            <a:ext cx="2971800" cy="639762"/>
          </a:xfrm>
        </p:spPr>
        <p:txBody>
          <a:bodyPr vert="horz" lIns="91440" tIns="45720" rIns="91440" bIns="45720" rtlCol="0" anchor="ctr" anchorCtr="0">
            <a:noAutofit/>
          </a:bodyPr>
          <a:lstStyle>
            <a:lvl1pPr marL="0" indent="0">
              <a:buNone/>
              <a:defRPr sz="2200" b="0" kern="120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ts val="1800"/>
              </a:spcBef>
              <a:buClr>
                <a:schemeClr val="accent1"/>
              </a:buClr>
              <a:buSzPct val="80000"/>
              <a:buFont typeface="Wingdings" pitchFamily="2" charset="2"/>
              <a:buNone/>
            </a:pPr>
            <a:r>
              <a:rPr lang="en-US" smtClean="0"/>
              <a:t>Click to edit Master text styles</a:t>
            </a:r>
          </a:p>
        </p:txBody>
      </p:sp>
      <p:sp>
        <p:nvSpPr>
          <p:cNvPr id="4" name="Content Placeholder 3"/>
          <p:cNvSpPr>
            <a:spLocks noGrp="1"/>
          </p:cNvSpPr>
          <p:nvPr>
            <p:ph sz="half" idx="2"/>
          </p:nvPr>
        </p:nvSpPr>
        <p:spPr>
          <a:xfrm>
            <a:off x="2447925" y="3137647"/>
            <a:ext cx="2971800" cy="299923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715000" y="2291697"/>
            <a:ext cx="2971800" cy="639762"/>
          </a:xfrm>
        </p:spPr>
        <p:txBody>
          <a:bodyPr anchor="ctr" anchorCtr="0">
            <a:noAutofit/>
          </a:bodyPr>
          <a:lstStyle>
            <a:lvl1pPr marL="0" indent="0">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715000" y="3137647"/>
            <a:ext cx="2971800" cy="300196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7CB97365-EBCA-4027-87D5-99FC1D4DF0BB}" type="datetimeFigureOut">
              <a:rPr lang="en-US" smtClean="0"/>
              <a:pPr/>
              <a:t>4/13/2010</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6" name="Group 10"/>
          <p:cNvGrpSpPr/>
          <p:nvPr/>
        </p:nvGrpSpPr>
        <p:grpSpPr>
          <a:xfrm>
            <a:off x="0" y="0"/>
            <a:ext cx="9144000" cy="1676400"/>
            <a:chOff x="0" y="0"/>
            <a:chExt cx="9144000" cy="1676400"/>
          </a:xfrm>
        </p:grpSpPr>
        <p:sp>
          <p:nvSpPr>
            <p:cNvPr id="7" name="Rectangle 6"/>
            <p:cNvSpPr/>
            <p:nvPr/>
          </p:nvSpPr>
          <p:spPr>
            <a:xfrm>
              <a:off x="0" y="0"/>
              <a:ext cx="91440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CB97365-EBCA-4027-87D5-99FC1D4DF0BB}" type="datetimeFigureOut">
              <a:rPr lang="en-US" smtClean="0"/>
              <a:pPr/>
              <a:t>4/13/2010</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9"/>
          <p:cNvGrpSpPr/>
          <p:nvPr/>
        </p:nvGrpSpPr>
        <p:grpSpPr>
          <a:xfrm>
            <a:off x="0" y="0"/>
            <a:ext cx="1828800" cy="1676400"/>
            <a:chOff x="457200" y="457200"/>
            <a:chExt cx="1828800" cy="1676400"/>
          </a:xfrm>
        </p:grpSpPr>
        <p:sp>
          <p:nvSpPr>
            <p:cNvPr id="8" name="Rectangle 7"/>
            <p:cNvSpPr/>
            <p:nvPr/>
          </p:nvSpPr>
          <p:spPr>
            <a:xfrm>
              <a:off x="457200" y="457200"/>
              <a:ext cx="1828800" cy="1676400"/>
            </a:xfrm>
            <a:prstGeom prst="rect">
              <a:avLst/>
            </a:prstGeom>
            <a:solidFill>
              <a:schemeClr val="accent2"/>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52500"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Date Placeholder 1"/>
          <p:cNvSpPr>
            <a:spLocks noGrp="1"/>
          </p:cNvSpPr>
          <p:nvPr>
            <p:ph type="dt" sz="half" idx="10"/>
          </p:nvPr>
        </p:nvSpPr>
        <p:spPr/>
        <p:txBody>
          <a:bodyPr/>
          <a:lstStyle/>
          <a:p>
            <a:fld id="{7CB97365-EBCA-4027-87D5-99FC1D4DF0BB}" type="datetimeFigureOut">
              <a:rPr lang="en-US" smtClean="0"/>
              <a:pPr/>
              <a:t>4/13/2010</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2706624" y="2446991"/>
            <a:ext cx="5715000" cy="3531198"/>
          </a:xfrm>
        </p:spPr>
        <p:txBody>
          <a:bodyPr>
            <a:normAutofit/>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64592" y="3031490"/>
            <a:ext cx="1524000" cy="2362200"/>
          </a:xfrm>
        </p:spPr>
        <p:txBody>
          <a:bodyPr/>
          <a:lstStyle>
            <a:lvl1pPr marL="0" indent="0">
              <a:lnSpc>
                <a:spcPct val="150000"/>
              </a:lnSpc>
              <a:buNone/>
              <a:defRPr sz="1400" b="1">
                <a:solidFill>
                  <a:srgbClr val="000000">
                    <a:alpha val="50196"/>
                  </a:srgb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B97365-EBCA-4027-87D5-99FC1D4DF0BB}" type="datetimeFigureOut">
              <a:rPr lang="en-US" smtClean="0"/>
              <a:pPr/>
              <a:t>4/13/2010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706624" y="2450592"/>
            <a:ext cx="5715000" cy="3529584"/>
          </a:xfrm>
          <a:noFill/>
          <a:ln w="101600" cmpd="sng">
            <a:miter lim="800000"/>
          </a:ln>
          <a:effectLst>
            <a:outerShdw blurRad="63500" sx="102000" sy="102000" algn="ctr" rotWithShape="0">
              <a:prstClr val="black">
                <a:alpha val="30000"/>
              </a:prstClr>
            </a:outerShdw>
          </a:effectLst>
        </p:spPr>
        <p:style>
          <a:lnRef idx="3">
            <a:schemeClr val="lt1"/>
          </a:lnRef>
          <a:fillRef idx="1">
            <a:schemeClr val="accent2"/>
          </a:fillRef>
          <a:effectRef idx="1">
            <a:schemeClr val="accent2"/>
          </a:effectRef>
          <a:fontRef idx="none"/>
        </p:style>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64592" y="3031489"/>
            <a:ext cx="1527048" cy="2359152"/>
          </a:xfrm>
        </p:spPr>
        <p:txBody>
          <a:bodyPr vert="horz" lIns="91440" tIns="45720" rIns="91440" bIns="45720" rtlCol="0">
            <a:normAutofit/>
          </a:bodyPr>
          <a:lstStyle>
            <a:lvl1pPr marL="0" indent="0">
              <a:lnSpc>
                <a:spcPct val="150000"/>
              </a:lnSpc>
              <a:buNone/>
              <a:defRPr sz="1400" b="1" kern="1200">
                <a:solidFill>
                  <a:srgbClr val="000000">
                    <a:alpha val="50196"/>
                  </a:srgb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7CB97365-EBCA-4027-87D5-99FC1D4DF0BB}" type="datetimeFigureOut">
              <a:rPr lang="en-US" smtClean="0"/>
              <a:pPr/>
              <a:t>4/13/2010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11"/>
          <p:cNvGrpSpPr/>
          <p:nvPr/>
        </p:nvGrpSpPr>
        <p:grpSpPr>
          <a:xfrm>
            <a:off x="0" y="0"/>
            <a:ext cx="9144000" cy="6858000"/>
            <a:chOff x="0" y="0"/>
            <a:chExt cx="9144000" cy="6858000"/>
          </a:xfrm>
        </p:grpSpPr>
        <p:sp>
          <p:nvSpPr>
            <p:cNvPr id="7"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Text Placeholder 2"/>
          <p:cNvSpPr>
            <a:spLocks noGrp="1"/>
          </p:cNvSpPr>
          <p:nvPr>
            <p:ph type="body" idx="1"/>
          </p:nvPr>
        </p:nvSpPr>
        <p:spPr>
          <a:xfrm>
            <a:off x="2438400" y="2286000"/>
            <a:ext cx="6248400" cy="3840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Placeholder 1"/>
          <p:cNvSpPr>
            <a:spLocks noGrp="1"/>
          </p:cNvSpPr>
          <p:nvPr>
            <p:ph type="title"/>
          </p:nvPr>
        </p:nvSpPr>
        <p:spPr>
          <a:xfrm>
            <a:off x="2438400" y="228600"/>
            <a:ext cx="62484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4" name="Date Placeholder 3"/>
          <p:cNvSpPr>
            <a:spLocks noGrp="1"/>
          </p:cNvSpPr>
          <p:nvPr>
            <p:ph type="dt" sz="half" idx="2"/>
          </p:nvPr>
        </p:nvSpPr>
        <p:spPr>
          <a:xfrm>
            <a:off x="6553200" y="6351494"/>
            <a:ext cx="2133600" cy="365125"/>
          </a:xfrm>
          <a:prstGeom prst="rect">
            <a:avLst/>
          </a:prstGeom>
        </p:spPr>
        <p:txBody>
          <a:bodyPr vert="horz" lIns="91440" tIns="45720" rIns="91440" bIns="45720" rtlCol="0" anchor="ctr"/>
          <a:lstStyle>
            <a:lvl1pPr algn="r">
              <a:defRPr sz="900" cap="small" baseline="0">
                <a:solidFill>
                  <a:schemeClr val="tx1"/>
                </a:solidFill>
                <a:latin typeface="+mj-lt"/>
              </a:defRPr>
            </a:lvl1pPr>
          </a:lstStyle>
          <a:p>
            <a:fld id="{7CB97365-EBCA-4027-87D5-99FC1D4DF0BB}" type="datetimeFigureOut">
              <a:rPr lang="en-US" smtClean="0"/>
              <a:pPr/>
              <a:t>4/13/2010</a:t>
            </a:fld>
            <a:endParaRPr lang="en-US">
              <a:solidFill>
                <a:schemeClr val="tx1">
                  <a:shade val="50000"/>
                </a:schemeClr>
              </a:solidFill>
            </a:endParaRPr>
          </a:p>
        </p:txBody>
      </p:sp>
      <p:sp>
        <p:nvSpPr>
          <p:cNvPr id="5" name="Footer Placeholder 4"/>
          <p:cNvSpPr>
            <a:spLocks noGrp="1"/>
          </p:cNvSpPr>
          <p:nvPr>
            <p:ph type="ftr" sz="quarter" idx="3"/>
          </p:nvPr>
        </p:nvSpPr>
        <p:spPr>
          <a:xfrm>
            <a:off x="2438400" y="6356350"/>
            <a:ext cx="2895600" cy="365125"/>
          </a:xfrm>
          <a:prstGeom prst="rect">
            <a:avLst/>
          </a:prstGeom>
        </p:spPr>
        <p:txBody>
          <a:bodyPr vert="horz" lIns="91440" tIns="45720" rIns="91440" bIns="45720" rtlCol="0" anchor="ctr"/>
          <a:lstStyle>
            <a:lvl1pPr algn="l">
              <a:defRPr sz="900" cap="small" baseline="0">
                <a:solidFill>
                  <a:schemeClr val="tx1"/>
                </a:solidFill>
                <a:latin typeface="+mj-lt"/>
              </a:defRPr>
            </a:lvl1pPr>
          </a:lstStyle>
          <a:p>
            <a:endParaRPr kumimoji="0" lang="en-US">
              <a:solidFill>
                <a:schemeClr val="tx1">
                  <a:shade val="50000"/>
                </a:schemeClr>
              </a:solidFill>
            </a:endParaRPr>
          </a:p>
        </p:txBody>
      </p:sp>
      <p:sp>
        <p:nvSpPr>
          <p:cNvPr id="6" name="Slide Number Placeholder 5"/>
          <p:cNvSpPr>
            <a:spLocks noGrp="1"/>
          </p:cNvSpPr>
          <p:nvPr>
            <p:ph type="sldNum" sz="quarter" idx="4"/>
          </p:nvPr>
        </p:nvSpPr>
        <p:spPr>
          <a:xfrm>
            <a:off x="533400" y="533400"/>
            <a:ext cx="762000" cy="609600"/>
          </a:xfrm>
          <a:prstGeom prst="rect">
            <a:avLst/>
          </a:prstGeom>
        </p:spPr>
        <p:txBody>
          <a:bodyPr vert="horz" lIns="91440" tIns="45720" rIns="91440" bIns="45720" rtlCol="0" anchor="ctr"/>
          <a:lstStyle>
            <a:lvl1pPr algn="ctr">
              <a:defRPr sz="1600" cap="small" baseline="0">
                <a:solidFill>
                  <a:schemeClr val="tx1"/>
                </a:solidFill>
                <a:latin typeface="+mj-lt"/>
              </a:defRPr>
            </a:lvl1pPr>
          </a:lstStyle>
          <a:p>
            <a:fld id="{69E29E33-B620-47F9-BB04-8846C2A5AFCC}" type="slidenum">
              <a:rPr kumimoji="0" lang="en-US" smtClean="0"/>
              <a:pPr/>
              <a:t>‹#›</a:t>
            </a:fld>
            <a:endParaRPr kumimoji="0" lang="en-US" dirty="0">
              <a:solidFill>
                <a:schemeClr val="tx1">
                  <a:shade val="50000"/>
                </a:schemeClr>
              </a:solidFill>
            </a:endParaRP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r" defTabSz="914400" rtl="0" eaLnBrk="1" latinLnBrk="0" hangingPunct="1">
        <a:spcBef>
          <a:spcPct val="0"/>
        </a:spcBef>
        <a:buNone/>
        <a:defRPr sz="4400" kern="1200" cap="small" spc="200" baseline="0">
          <a:solidFill>
            <a:schemeClr val="tx1"/>
          </a:solidFill>
          <a:latin typeface="+mj-lt"/>
          <a:ea typeface="+mj-ea"/>
          <a:cs typeface="+mj-cs"/>
        </a:defRPr>
      </a:lvl1pPr>
    </p:titleStyle>
    <p:bodyStyle>
      <a:lvl1pPr marL="457200" indent="-457200" algn="l" defTabSz="914400" rtl="0" eaLnBrk="1" latinLnBrk="0" hangingPunct="1">
        <a:spcBef>
          <a:spcPts val="1800"/>
        </a:spcBef>
        <a:buClr>
          <a:schemeClr val="accent1"/>
        </a:buClr>
        <a:buSzPct val="8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800"/>
        </a:spcBef>
        <a:buClr>
          <a:schemeClr val="accent2"/>
        </a:buClr>
        <a:buSzPct val="8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200"/>
        </a:spcBef>
        <a:buClr>
          <a:schemeClr val="accent3"/>
        </a:buClr>
        <a:buSzPct val="8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200"/>
        </a:spcBef>
        <a:buClr>
          <a:schemeClr val="accent4"/>
        </a:buClr>
        <a:buSzPct val="80000"/>
        <a:buFont typeface="Wingdings" pitchFamily="2" charset="2"/>
        <a:buChar char=""/>
        <a:defRPr sz="1600" kern="1200">
          <a:solidFill>
            <a:schemeClr val="tx1"/>
          </a:solidFill>
          <a:latin typeface="+mn-lt"/>
          <a:ea typeface="+mn-ea"/>
          <a:cs typeface="+mn-cs"/>
        </a:defRPr>
      </a:lvl4pPr>
      <a:lvl5pPr marL="2286000" indent="-457200" algn="l" defTabSz="914400" rtl="0" eaLnBrk="1" latinLnBrk="0" hangingPunct="1">
        <a:spcBef>
          <a:spcPts val="1200"/>
        </a:spcBef>
        <a:buClr>
          <a:schemeClr val="accent5"/>
        </a:buClr>
        <a:buSzPct val="80000"/>
        <a:buFont typeface="Wingdings" pitchFamily="2" charset="2"/>
        <a:buChar char=""/>
        <a:defRPr sz="1600" kern="120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hyperlink" Target="http://ti.arc.nasa.gov/projects/esg/research/antenna.htm" TargetMode="External"/><Relationship Id="rId5" Type="http://schemas.openxmlformats.org/officeDocument/2006/relationships/image" Target="../media/image31.jpeg"/><Relationship Id="rId4" Type="http://schemas.openxmlformats.org/officeDocument/2006/relationships/image" Target="../media/image30.jpeg"/></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mars.jpl.nasa.gov/odyssey/" TargetMode="Externa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nmp.jpl.nasa.gov/st5/" TargetMode="Externa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562600" y="6509004"/>
            <a:ext cx="3002280" cy="274320"/>
          </a:xfrm>
          <a:prstGeom prst="rect">
            <a:avLst/>
          </a:prstGeom>
        </p:spPr>
        <p:txBody>
          <a:bodyPr/>
          <a:lstStyle/>
          <a:p>
            <a:r>
              <a:rPr lang="en-US" dirty="0" smtClean="0"/>
              <a:t>2/23/2010</a:t>
            </a:r>
            <a:endParaRPr lang="en-US" dirty="0"/>
          </a:p>
        </p:txBody>
      </p:sp>
      <p:sp>
        <p:nvSpPr>
          <p:cNvPr id="9" name="Footer Placeholder 8"/>
          <p:cNvSpPr>
            <a:spLocks noGrp="1"/>
          </p:cNvSpPr>
          <p:nvPr>
            <p:ph type="ftr" sz="quarter" idx="11"/>
          </p:nvPr>
        </p:nvSpPr>
        <p:spPr>
          <a:xfrm>
            <a:off x="1600200" y="6509004"/>
            <a:ext cx="3907464" cy="274320"/>
          </a:xfrm>
          <a:prstGeom prst="rect">
            <a:avLst/>
          </a:prstGeom>
        </p:spPr>
        <p:txBody>
          <a:bodyPr/>
          <a:lstStyle/>
          <a:p>
            <a:r>
              <a:rPr kumimoji="0" lang="en-US" smtClean="0"/>
              <a:t>R. Munden - Fairfield University</a:t>
            </a:r>
            <a:endParaRPr kumimoji="0" lang="en-US"/>
          </a:p>
        </p:txBody>
      </p:sp>
      <p:sp>
        <p:nvSpPr>
          <p:cNvPr id="8" name="Slide Number Placeholder 7"/>
          <p:cNvSpPr>
            <a:spLocks noGrp="1"/>
          </p:cNvSpPr>
          <p:nvPr>
            <p:ph type="sldNum" sz="quarter" idx="12"/>
          </p:nvPr>
        </p:nvSpPr>
        <p:spPr>
          <a:xfrm>
            <a:off x="8638952" y="6509004"/>
            <a:ext cx="464288" cy="274320"/>
          </a:xfrm>
          <a:prstGeom prst="rect">
            <a:avLst/>
          </a:prstGeom>
        </p:spPr>
        <p:txBody>
          <a:bodyPr>
            <a:normAutofit/>
          </a:bodyPr>
          <a:lstStyle/>
          <a:p>
            <a:fld id="{69E29E33-B620-47F9-BB04-8846C2A5AFCC}" type="slidenum">
              <a:rPr kumimoji="0" lang="en-US" smtClean="0"/>
              <a:pPr/>
              <a:t>1</a:t>
            </a:fld>
            <a:endParaRPr kumimoji="0" lang="en-US"/>
          </a:p>
        </p:txBody>
      </p:sp>
      <p:sp>
        <p:nvSpPr>
          <p:cNvPr id="3" name="Subtitle 2"/>
          <p:cNvSpPr>
            <a:spLocks noGrp="1"/>
          </p:cNvSpPr>
          <p:nvPr>
            <p:ph type="subTitle" idx="1"/>
          </p:nvPr>
        </p:nvSpPr>
        <p:spPr>
          <a:xfrm>
            <a:off x="1143000" y="3810000"/>
            <a:ext cx="6480048" cy="1752600"/>
          </a:xfrm>
          <a:ln>
            <a:noFill/>
          </a:ln>
        </p:spPr>
        <p:txBody>
          <a:bodyPr>
            <a:normAutofit/>
          </a:bodyPr>
          <a:lstStyle/>
          <a:p>
            <a:pPr algn="r"/>
            <a:r>
              <a:rPr lang="en-US" sz="3600" b="1" dirty="0" smtClean="0">
                <a:ln w="12700">
                  <a:solidFill>
                    <a:schemeClr val="tx2">
                      <a:satMod val="155000"/>
                    </a:schemeClr>
                  </a:solidFill>
                  <a:prstDash val="solid"/>
                </a:ln>
                <a:solidFill>
                  <a:schemeClr val="accent5">
                    <a:lumMod val="50000"/>
                  </a:schemeClr>
                </a:solidFill>
                <a:effectLst>
                  <a:outerShdw blurRad="41275" dist="20320" dir="1800000" algn="tl" rotWithShape="0">
                    <a:srgbClr val="000000">
                      <a:alpha val="40000"/>
                    </a:srgbClr>
                  </a:outerShdw>
                </a:effectLst>
              </a:rPr>
              <a:t>Ch. </a:t>
            </a:r>
            <a:r>
              <a:rPr lang="en-US" sz="3600" b="1" dirty="0" smtClean="0">
                <a:ln w="12700">
                  <a:solidFill>
                    <a:schemeClr val="tx2">
                      <a:satMod val="155000"/>
                    </a:schemeClr>
                  </a:solidFill>
                  <a:prstDash val="solid"/>
                </a:ln>
                <a:solidFill>
                  <a:schemeClr val="accent5">
                    <a:lumMod val="50000"/>
                  </a:schemeClr>
                </a:solidFill>
                <a:effectLst>
                  <a:outerShdw blurRad="41275" dist="20320" dir="1800000" algn="tl" rotWithShape="0">
                    <a:srgbClr val="000000">
                      <a:alpha val="40000"/>
                    </a:srgbClr>
                  </a:outerShdw>
                </a:effectLst>
              </a:rPr>
              <a:t>14 </a:t>
            </a:r>
            <a:r>
              <a:rPr lang="en-US" sz="3600" b="1" dirty="0" smtClean="0">
                <a:ln w="12700">
                  <a:solidFill>
                    <a:schemeClr val="tx2">
                      <a:satMod val="155000"/>
                    </a:schemeClr>
                  </a:solidFill>
                  <a:prstDash val="solid"/>
                </a:ln>
                <a:solidFill>
                  <a:schemeClr val="accent5">
                    <a:lumMod val="50000"/>
                  </a:schemeClr>
                </a:solidFill>
                <a:effectLst>
                  <a:outerShdw blurRad="41275" dist="20320" dir="1800000" algn="tl" rotWithShape="0">
                    <a:srgbClr val="000000">
                      <a:alpha val="40000"/>
                    </a:srgbClr>
                  </a:outerShdw>
                </a:effectLst>
              </a:rPr>
              <a:t>– </a:t>
            </a:r>
            <a:r>
              <a:rPr lang="en-US" sz="3600" b="1" dirty="0" smtClean="0">
                <a:ln w="12700">
                  <a:solidFill>
                    <a:schemeClr val="tx2">
                      <a:satMod val="155000"/>
                    </a:schemeClr>
                  </a:solidFill>
                  <a:prstDash val="solid"/>
                </a:ln>
                <a:solidFill>
                  <a:schemeClr val="accent5">
                    <a:lumMod val="50000"/>
                  </a:schemeClr>
                </a:solidFill>
                <a:effectLst>
                  <a:outerShdw blurRad="41275" dist="20320" dir="1800000" algn="tl" rotWithShape="0">
                    <a:srgbClr val="000000">
                      <a:alpha val="40000"/>
                    </a:srgbClr>
                  </a:outerShdw>
                </a:effectLst>
              </a:rPr>
              <a:t>Antennas</a:t>
            </a:r>
            <a:endParaRPr lang="en-US" sz="3600" b="1" dirty="0">
              <a:ln w="12700">
                <a:solidFill>
                  <a:schemeClr val="tx2">
                    <a:satMod val="155000"/>
                  </a:schemeClr>
                </a:solidFill>
                <a:prstDash val="solid"/>
              </a:ln>
              <a:solidFill>
                <a:schemeClr val="accent5">
                  <a:lumMod val="50000"/>
                </a:schemeClr>
              </a:solidFill>
              <a:effectLst>
                <a:outerShdw blurRad="41275" dist="20320" dir="1800000" algn="tl" rotWithShape="0">
                  <a:srgbClr val="000000">
                    <a:alpha val="40000"/>
                  </a:srgbClr>
                </a:outerShdw>
              </a:effectLst>
            </a:endParaRPr>
          </a:p>
        </p:txBody>
      </p:sp>
      <p:sp>
        <p:nvSpPr>
          <p:cNvPr id="2" name="Title 1"/>
          <p:cNvSpPr>
            <a:spLocks noGrp="1"/>
          </p:cNvSpPr>
          <p:nvPr>
            <p:ph type="ctrTitle"/>
          </p:nvPr>
        </p:nvSpPr>
        <p:spPr>
          <a:xfrm>
            <a:off x="1828800" y="152400"/>
            <a:ext cx="6480048" cy="2301240"/>
          </a:xfrm>
        </p:spPr>
        <p:txBody>
          <a:bodyPr>
            <a:normAutofit/>
          </a:bodyPr>
          <a:lstStyle/>
          <a:p>
            <a:r>
              <a:rPr lang="en-US" dirty="0" smtClean="0"/>
              <a:t>EE 350 / ECE 490</a:t>
            </a:r>
            <a:br>
              <a:rPr lang="en-US" dirty="0" smtClean="0"/>
            </a:br>
            <a:r>
              <a:rPr lang="en-US" dirty="0" smtClean="0"/>
              <a:t>Analog Communication Systems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Antenna Gain</a:t>
            </a:r>
            <a:endParaRPr lang="en-US" dirty="0"/>
          </a:p>
        </p:txBody>
      </p:sp>
      <p:sp>
        <p:nvSpPr>
          <p:cNvPr id="3" name="Content Placeholder 2"/>
          <p:cNvSpPr>
            <a:spLocks noGrp="1"/>
          </p:cNvSpPr>
          <p:nvPr>
            <p:ph idx="1"/>
          </p:nvPr>
        </p:nvSpPr>
        <p:spPr>
          <a:xfrm>
            <a:off x="2286000" y="1752600"/>
            <a:ext cx="6248400" cy="3840163"/>
          </a:xfrm>
        </p:spPr>
        <p:txBody>
          <a:bodyPr/>
          <a:lstStyle/>
          <a:p>
            <a:r>
              <a:rPr lang="en-US" dirty="0" smtClean="0"/>
              <a:t>Antenna Gain is NOT the same as amplifier gain, it is gain relative to a reference</a:t>
            </a:r>
          </a:p>
          <a:p>
            <a:r>
              <a:rPr lang="en-US" dirty="0" err="1" smtClean="0"/>
              <a:t>dBi</a:t>
            </a:r>
            <a:r>
              <a:rPr lang="en-US" dirty="0" smtClean="0"/>
              <a:t> is gain relative to isotropic point source</a:t>
            </a:r>
          </a:p>
          <a:p>
            <a:r>
              <a:rPr lang="en-US" dirty="0" err="1" smtClean="0"/>
              <a:t>dBd</a:t>
            </a:r>
            <a:r>
              <a:rPr lang="en-US" dirty="0" smtClean="0"/>
              <a:t> is gain relative to a half-wave dipole</a:t>
            </a:r>
          </a:p>
          <a:p>
            <a:r>
              <a:rPr lang="en-US" dirty="0" smtClean="0"/>
              <a:t>Dipole has gain of 2.15 </a:t>
            </a:r>
            <a:r>
              <a:rPr lang="en-US" dirty="0" err="1" smtClean="0"/>
              <a:t>dBi</a:t>
            </a:r>
            <a:endParaRPr lang="en-US" dirty="0" smtClean="0"/>
          </a:p>
          <a:p>
            <a:r>
              <a:rPr lang="en-US" dirty="0" smtClean="0"/>
              <a:t>Power received by an antenna:</a:t>
            </a:r>
            <a:endParaRPr lang="en-US" dirty="0"/>
          </a:p>
        </p:txBody>
      </p:sp>
      <p:graphicFrame>
        <p:nvGraphicFramePr>
          <p:cNvPr id="4" name="Object 3"/>
          <p:cNvGraphicFramePr>
            <a:graphicFrameLocks noChangeAspect="1"/>
          </p:cNvGraphicFramePr>
          <p:nvPr/>
        </p:nvGraphicFramePr>
        <p:xfrm>
          <a:off x="2209800" y="5334000"/>
          <a:ext cx="1930400" cy="838200"/>
        </p:xfrm>
        <a:graphic>
          <a:graphicData uri="http://schemas.openxmlformats.org/presentationml/2006/ole">
            <p:oleObj spid="_x0000_s552962" name="Equation" r:id="rId3" imgW="965160" imgH="419040" progId="Equation.3">
              <p:embed/>
            </p:oleObj>
          </a:graphicData>
        </a:graphic>
      </p:graphicFrame>
      <p:sp>
        <p:nvSpPr>
          <p:cNvPr id="5" name="TextBox 4"/>
          <p:cNvSpPr txBox="1"/>
          <p:nvPr/>
        </p:nvSpPr>
        <p:spPr>
          <a:xfrm>
            <a:off x="4572000" y="4953000"/>
            <a:ext cx="4343400" cy="1754326"/>
          </a:xfrm>
          <a:prstGeom prst="rect">
            <a:avLst/>
          </a:prstGeom>
          <a:noFill/>
        </p:spPr>
        <p:txBody>
          <a:bodyPr wrap="square" rtlCol="0">
            <a:spAutoFit/>
          </a:bodyPr>
          <a:lstStyle/>
          <a:p>
            <a:r>
              <a:rPr lang="en-US" dirty="0" smtClean="0"/>
              <a:t>Pr = power receive (W)</a:t>
            </a:r>
          </a:p>
          <a:p>
            <a:r>
              <a:rPr lang="en-US" dirty="0" smtClean="0"/>
              <a:t>Pt = power transmitted (W)</a:t>
            </a:r>
          </a:p>
          <a:p>
            <a:r>
              <a:rPr lang="en-US" dirty="0" err="1" smtClean="0"/>
              <a:t>Gt</a:t>
            </a:r>
            <a:r>
              <a:rPr lang="en-US" dirty="0" smtClean="0"/>
              <a:t>/r = antenna gain (ratio NOT dB) relative to isotropic radiator</a:t>
            </a:r>
          </a:p>
          <a:p>
            <a:r>
              <a:rPr lang="el-GR" dirty="0" smtClean="0">
                <a:latin typeface="Arial" pitchFamily="34" charset="0"/>
                <a:cs typeface="Arial" pitchFamily="34" charset="0"/>
              </a:rPr>
              <a:t>λ</a:t>
            </a:r>
            <a:r>
              <a:rPr lang="en-US" dirty="0" smtClean="0">
                <a:latin typeface="Arial" pitchFamily="34" charset="0"/>
                <a:cs typeface="Arial" pitchFamily="34" charset="0"/>
              </a:rPr>
              <a:t> =wavelength (m)</a:t>
            </a:r>
          </a:p>
          <a:p>
            <a:r>
              <a:rPr lang="en-US" dirty="0" smtClean="0">
                <a:latin typeface="Arial" pitchFamily="34" charset="0"/>
                <a:cs typeface="Arial" pitchFamily="34" charset="0"/>
              </a:rPr>
              <a:t>d = distance between antennas (m)</a:t>
            </a:r>
            <a:endParaRPr lang="en-US" dirty="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14-3 Radiation Resistance</a:t>
            </a:r>
            <a:endParaRPr lang="en-US" dirty="0"/>
          </a:p>
        </p:txBody>
      </p:sp>
      <p:sp>
        <p:nvSpPr>
          <p:cNvPr id="3" name="Content Placeholder 2"/>
          <p:cNvSpPr>
            <a:spLocks noGrp="1"/>
          </p:cNvSpPr>
          <p:nvPr>
            <p:ph idx="1"/>
          </p:nvPr>
        </p:nvSpPr>
        <p:spPr/>
        <p:txBody>
          <a:bodyPr/>
          <a:lstStyle/>
          <a:p>
            <a:r>
              <a:rPr lang="en-US" dirty="0" smtClean="0"/>
              <a:t>Effects of Antenna Length</a:t>
            </a:r>
          </a:p>
          <a:p>
            <a:r>
              <a:rPr lang="en-US" dirty="0" smtClean="0"/>
              <a:t>Ground Effects</a:t>
            </a:r>
          </a:p>
          <a:p>
            <a:r>
              <a:rPr lang="en-US" dirty="0" smtClean="0"/>
              <a:t>Electrical versus Physical Length</a:t>
            </a:r>
          </a:p>
          <a:p>
            <a:r>
              <a:rPr lang="en-US" dirty="0" smtClean="0"/>
              <a:t>Effects of </a:t>
            </a:r>
            <a:r>
              <a:rPr lang="en-US" dirty="0" err="1" smtClean="0"/>
              <a:t>Nonideal</a:t>
            </a:r>
            <a:r>
              <a:rPr lang="en-US" dirty="0" smtClean="0"/>
              <a:t> Length</a:t>
            </a:r>
          </a:p>
          <a:p>
            <a:pPr>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4355" name="fg14_00600.jpg" descr="fg14_00600"/>
          <p:cNvPicPr>
            <a:picLocks noChangeAspect="1" noChangeArrowheads="1"/>
          </p:cNvPicPr>
          <p:nvPr/>
        </p:nvPicPr>
        <p:blipFill>
          <a:blip r:embed="rId3" cstate="print"/>
          <a:srcRect/>
          <a:stretch>
            <a:fillRect/>
          </a:stretch>
        </p:blipFill>
        <p:spPr bwMode="auto">
          <a:xfrm>
            <a:off x="1905000" y="1676400"/>
            <a:ext cx="5853113" cy="4199244"/>
          </a:xfrm>
          <a:prstGeom prst="rect">
            <a:avLst/>
          </a:prstGeom>
          <a:noFill/>
          <a:ln w="9525">
            <a:noFill/>
            <a:miter lim="800000"/>
            <a:headEnd/>
            <a:tailEnd/>
          </a:ln>
          <a:effectLst/>
        </p:spPr>
      </p:pic>
      <p:sp>
        <p:nvSpPr>
          <p:cNvPr id="4" name="Title 3"/>
          <p:cNvSpPr>
            <a:spLocks noGrp="1"/>
          </p:cNvSpPr>
          <p:nvPr>
            <p:ph type="title"/>
          </p:nvPr>
        </p:nvSpPr>
        <p:spPr>
          <a:xfrm>
            <a:off x="1828800" y="228600"/>
            <a:ext cx="6858000" cy="1143000"/>
          </a:xfrm>
        </p:spPr>
        <p:txBody>
          <a:bodyPr>
            <a:normAutofit fontScale="90000"/>
          </a:bodyPr>
          <a:lstStyle/>
          <a:p>
            <a:r>
              <a:rPr lang="en-US" dirty="0" smtClean="0"/>
              <a:t>Effects of Antenna Length</a:t>
            </a:r>
            <a:endParaRPr lang="en-US" dirty="0"/>
          </a:p>
        </p:txBody>
      </p:sp>
      <p:sp>
        <p:nvSpPr>
          <p:cNvPr id="5" name="Rectangle 2"/>
          <p:cNvSpPr txBox="1">
            <a:spLocks noChangeArrowheads="1"/>
          </p:cNvSpPr>
          <p:nvPr/>
        </p:nvSpPr>
        <p:spPr>
          <a:xfrm>
            <a:off x="609600" y="5867400"/>
            <a:ext cx="8305800" cy="331787"/>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small" spc="200" normalizeH="0" baseline="0" noProof="0" smtClean="0">
                <a:ln>
                  <a:noFill/>
                </a:ln>
                <a:solidFill>
                  <a:schemeClr val="tx1"/>
                </a:solidFill>
                <a:effectLst/>
                <a:uLnTx/>
                <a:uFillTx/>
                <a:latin typeface="+mj-lt"/>
                <a:ea typeface="+mj-ea"/>
                <a:cs typeface="+mj-cs"/>
              </a:rPr>
              <a:t>Figure 14-6</a:t>
            </a:r>
            <a:r>
              <a:rPr kumimoji="0" lang="en-US" sz="1200" b="0" i="0" u="none" strike="noStrike" kern="1200" cap="small" spc="200" normalizeH="0" baseline="0" noProof="0" smtClean="0">
                <a:ln>
                  <a:noFill/>
                </a:ln>
                <a:solidFill>
                  <a:schemeClr val="tx1"/>
                </a:solidFill>
                <a:effectLst/>
                <a:uLnTx/>
                <a:uFillTx/>
                <a:latin typeface="+mj-lt"/>
                <a:ea typeface="+mj-ea"/>
                <a:cs typeface="+mj-cs"/>
              </a:rPr>
              <a:t>   Radiation resistance of antennas in free space plotted against length.</a:t>
            </a:r>
            <a:endParaRPr kumimoji="0" lang="en-US" sz="1200" b="0" i="0" u="none" strike="noStrike" kern="1200" cap="small" spc="200" normalizeH="0" baseline="0" noProof="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6403" name="fg14_00700.jpg" descr="fg14_00700"/>
          <p:cNvPicPr>
            <a:picLocks noChangeAspect="1" noChangeArrowheads="1"/>
          </p:cNvPicPr>
          <p:nvPr/>
        </p:nvPicPr>
        <p:blipFill>
          <a:blip r:embed="rId3" cstate="print"/>
          <a:srcRect/>
          <a:stretch>
            <a:fillRect/>
          </a:stretch>
        </p:blipFill>
        <p:spPr bwMode="auto">
          <a:xfrm>
            <a:off x="1828800" y="1676400"/>
            <a:ext cx="5398130" cy="4191000"/>
          </a:xfrm>
          <a:prstGeom prst="rect">
            <a:avLst/>
          </a:prstGeom>
          <a:noFill/>
          <a:ln w="9525">
            <a:noFill/>
            <a:miter lim="800000"/>
            <a:headEnd/>
            <a:tailEnd/>
          </a:ln>
          <a:effectLst/>
        </p:spPr>
      </p:pic>
      <p:sp>
        <p:nvSpPr>
          <p:cNvPr id="4" name="Title 3"/>
          <p:cNvSpPr>
            <a:spLocks noGrp="1"/>
          </p:cNvSpPr>
          <p:nvPr>
            <p:ph type="title"/>
          </p:nvPr>
        </p:nvSpPr>
        <p:spPr/>
        <p:txBody>
          <a:bodyPr/>
          <a:lstStyle/>
          <a:p>
            <a:r>
              <a:rPr lang="en-US" dirty="0" smtClean="0"/>
              <a:t>Antenna Height</a:t>
            </a:r>
            <a:endParaRPr lang="en-US" dirty="0"/>
          </a:p>
        </p:txBody>
      </p:sp>
      <p:sp>
        <p:nvSpPr>
          <p:cNvPr id="5" name="Rectangle 2"/>
          <p:cNvSpPr txBox="1">
            <a:spLocks noChangeArrowheads="1"/>
          </p:cNvSpPr>
          <p:nvPr/>
        </p:nvSpPr>
        <p:spPr>
          <a:xfrm>
            <a:off x="609600" y="5867400"/>
            <a:ext cx="8305800" cy="331787"/>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small" spc="200" normalizeH="0" baseline="0" noProof="0" smtClean="0">
                <a:ln>
                  <a:noFill/>
                </a:ln>
                <a:solidFill>
                  <a:schemeClr val="tx1"/>
                </a:solidFill>
                <a:effectLst/>
                <a:uLnTx/>
                <a:uFillTx/>
                <a:latin typeface="+mj-lt"/>
                <a:ea typeface="+mj-ea"/>
                <a:cs typeface="+mj-cs"/>
              </a:rPr>
              <a:t>Figure 14-7</a:t>
            </a:r>
            <a:r>
              <a:rPr kumimoji="0" lang="en-US" sz="1200" b="0" i="0" u="none" strike="noStrike" kern="1200" cap="small" spc="200" normalizeH="0" baseline="0" noProof="0" smtClean="0">
                <a:ln>
                  <a:noFill/>
                </a:ln>
                <a:solidFill>
                  <a:schemeClr val="tx1"/>
                </a:solidFill>
                <a:effectLst/>
                <a:uLnTx/>
                <a:uFillTx/>
                <a:latin typeface="+mj-lt"/>
                <a:ea typeface="+mj-ea"/>
                <a:cs typeface="+mj-cs"/>
              </a:rPr>
              <a:t>   Radiation resistance of half-wavelength antennas at various heights.</a:t>
            </a:r>
            <a:endParaRPr kumimoji="0" lang="en-US" sz="1200" b="0" i="0" u="none" strike="noStrike" kern="1200" cap="small" spc="20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Electrical vs. Physical Length</a:t>
            </a:r>
            <a:endParaRPr lang="en-US" dirty="0"/>
          </a:p>
        </p:txBody>
      </p:sp>
      <p:sp>
        <p:nvSpPr>
          <p:cNvPr id="3" name="Content Placeholder 2"/>
          <p:cNvSpPr>
            <a:spLocks noGrp="1"/>
          </p:cNvSpPr>
          <p:nvPr>
            <p:ph idx="1"/>
          </p:nvPr>
        </p:nvSpPr>
        <p:spPr/>
        <p:txBody>
          <a:bodyPr/>
          <a:lstStyle/>
          <a:p>
            <a:r>
              <a:rPr lang="en-US" dirty="0" smtClean="0"/>
              <a:t>Physical Length is about 95% of electrical length</a:t>
            </a:r>
          </a:p>
          <a:p>
            <a:r>
              <a:rPr lang="en-US" dirty="0" smtClean="0"/>
              <a:t>Also found in feet from </a:t>
            </a:r>
          </a:p>
          <a:p>
            <a:endParaRPr lang="en-US" dirty="0" smtClean="0"/>
          </a:p>
          <a:p>
            <a:endParaRPr lang="en-US" dirty="0" smtClean="0"/>
          </a:p>
          <a:p>
            <a:r>
              <a:rPr lang="en-US" dirty="0" smtClean="0"/>
              <a:t>This approximation can be corrected by trial and error, adding a capacitor (inductor) in series to cancel out effective inductance (capacitance) from an antenna that is too long (short)</a:t>
            </a:r>
          </a:p>
          <a:p>
            <a:endParaRPr lang="en-US" dirty="0"/>
          </a:p>
        </p:txBody>
      </p:sp>
      <p:graphicFrame>
        <p:nvGraphicFramePr>
          <p:cNvPr id="4" name="Object 3"/>
          <p:cNvGraphicFramePr>
            <a:graphicFrameLocks noChangeAspect="1"/>
          </p:cNvGraphicFramePr>
          <p:nvPr/>
        </p:nvGraphicFramePr>
        <p:xfrm>
          <a:off x="4648200" y="3429000"/>
          <a:ext cx="1492250" cy="734989"/>
        </p:xfrm>
        <a:graphic>
          <a:graphicData uri="http://schemas.openxmlformats.org/presentationml/2006/ole">
            <p:oleObj spid="_x0000_s598018" name="Equation" r:id="rId3" imgW="850680" imgH="419040" progId="Equation.3">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14-4 Antenna Feed Lines</a:t>
            </a:r>
            <a:endParaRPr lang="en-US" dirty="0"/>
          </a:p>
        </p:txBody>
      </p:sp>
      <p:pic>
        <p:nvPicPr>
          <p:cNvPr id="4" name="fg14_00800.jpg" descr="fg14_00800"/>
          <p:cNvPicPr>
            <a:picLocks noGrp="1" noChangeAspect="1" noChangeArrowheads="1"/>
          </p:cNvPicPr>
          <p:nvPr>
            <p:ph idx="1"/>
          </p:nvPr>
        </p:nvPicPr>
        <p:blipFill>
          <a:blip r:embed="rId2" cstate="print"/>
          <a:srcRect/>
          <a:stretch>
            <a:fillRect/>
          </a:stretch>
        </p:blipFill>
        <p:spPr bwMode="auto">
          <a:xfrm>
            <a:off x="2438400" y="1676400"/>
            <a:ext cx="5410200" cy="4534674"/>
          </a:xfrm>
          <a:prstGeom prst="rect">
            <a:avLst/>
          </a:prstGeom>
          <a:noFill/>
          <a:ln w="9525">
            <a:noFill/>
            <a:miter lim="800000"/>
            <a:headEnd/>
            <a:tailEnd/>
          </a:ln>
          <a:effectLst/>
        </p:spPr>
      </p:pic>
      <p:sp>
        <p:nvSpPr>
          <p:cNvPr id="5" name="Rectangle 2"/>
          <p:cNvSpPr txBox="1">
            <a:spLocks noChangeArrowheads="1"/>
          </p:cNvSpPr>
          <p:nvPr/>
        </p:nvSpPr>
        <p:spPr>
          <a:xfrm>
            <a:off x="2743200" y="6248400"/>
            <a:ext cx="4800600" cy="331787"/>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small" spc="200" normalizeH="0" baseline="0" noProof="0" smtClean="0">
                <a:ln>
                  <a:noFill/>
                </a:ln>
                <a:solidFill>
                  <a:schemeClr val="tx1"/>
                </a:solidFill>
                <a:effectLst/>
                <a:uLnTx/>
                <a:uFillTx/>
                <a:latin typeface="+mj-lt"/>
                <a:ea typeface="+mj-ea"/>
                <a:cs typeface="+mj-cs"/>
              </a:rPr>
              <a:t>Figure 14-8</a:t>
            </a:r>
            <a:r>
              <a:rPr kumimoji="0" lang="en-US" sz="1200" b="0" i="0" u="none" strike="noStrike" kern="1200" cap="small" spc="200" normalizeH="0" baseline="0" noProof="0" smtClean="0">
                <a:ln>
                  <a:noFill/>
                </a:ln>
                <a:solidFill>
                  <a:schemeClr val="tx1"/>
                </a:solidFill>
                <a:effectLst/>
                <a:uLnTx/>
                <a:uFillTx/>
                <a:latin typeface="+mj-lt"/>
                <a:ea typeface="+mj-ea"/>
                <a:cs typeface="+mj-cs"/>
              </a:rPr>
              <a:t>   (a) Current feed and (b) voltage feed.</a:t>
            </a:r>
            <a:endParaRPr kumimoji="0" lang="en-US" sz="1200" b="0" i="0" u="none" strike="noStrike" kern="1200" cap="small" spc="20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499" name="fg14_00900.jpg" descr="fg14_00900"/>
          <p:cNvPicPr>
            <a:picLocks noChangeAspect="1" noChangeArrowheads="1"/>
          </p:cNvPicPr>
          <p:nvPr/>
        </p:nvPicPr>
        <p:blipFill>
          <a:blip r:embed="rId3" cstate="print"/>
          <a:srcRect/>
          <a:stretch>
            <a:fillRect/>
          </a:stretch>
        </p:blipFill>
        <p:spPr bwMode="auto">
          <a:xfrm>
            <a:off x="2133600" y="1828800"/>
            <a:ext cx="3779838" cy="3826658"/>
          </a:xfrm>
          <a:prstGeom prst="rect">
            <a:avLst/>
          </a:prstGeom>
          <a:noFill/>
          <a:ln w="9525">
            <a:noFill/>
            <a:miter lim="800000"/>
            <a:headEnd/>
            <a:tailEnd/>
          </a:ln>
          <a:effectLst/>
        </p:spPr>
      </p:pic>
      <p:sp>
        <p:nvSpPr>
          <p:cNvPr id="4" name="Title 3"/>
          <p:cNvSpPr>
            <a:spLocks noGrp="1"/>
          </p:cNvSpPr>
          <p:nvPr>
            <p:ph type="title"/>
          </p:nvPr>
        </p:nvSpPr>
        <p:spPr/>
        <p:txBody>
          <a:bodyPr/>
          <a:lstStyle/>
          <a:p>
            <a:r>
              <a:rPr lang="en-US" dirty="0" smtClean="0"/>
              <a:t>Resonant Feed Line</a:t>
            </a:r>
            <a:endParaRPr lang="en-US" dirty="0"/>
          </a:p>
        </p:txBody>
      </p:sp>
      <p:sp>
        <p:nvSpPr>
          <p:cNvPr id="5" name="Rectangle 2"/>
          <p:cNvSpPr txBox="1">
            <a:spLocks noChangeArrowheads="1"/>
          </p:cNvSpPr>
          <p:nvPr/>
        </p:nvSpPr>
        <p:spPr>
          <a:xfrm>
            <a:off x="1905000" y="5791200"/>
            <a:ext cx="4114800" cy="331787"/>
          </a:xfrm>
          <a:prstGeom prst="rect">
            <a:avLst/>
          </a:prstGeom>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small" spc="200" normalizeH="0" baseline="0" noProof="0" smtClean="0">
                <a:ln>
                  <a:noFill/>
                </a:ln>
                <a:solidFill>
                  <a:schemeClr val="tx1"/>
                </a:solidFill>
                <a:effectLst/>
                <a:uLnTx/>
                <a:uFillTx/>
                <a:latin typeface="+mj-lt"/>
                <a:ea typeface="+mj-ea"/>
                <a:cs typeface="+mj-cs"/>
              </a:rPr>
              <a:t>Figure 14-9</a:t>
            </a:r>
            <a:r>
              <a:rPr kumimoji="0" lang="en-US" sz="1200" b="0" i="0" u="none" strike="noStrike" kern="1200" cap="small" spc="200" normalizeH="0" baseline="0" noProof="0" smtClean="0">
                <a:ln>
                  <a:noFill/>
                </a:ln>
                <a:solidFill>
                  <a:schemeClr val="tx1"/>
                </a:solidFill>
                <a:effectLst/>
                <a:uLnTx/>
                <a:uFillTx/>
                <a:latin typeface="+mj-lt"/>
                <a:ea typeface="+mj-ea"/>
                <a:cs typeface="+mj-cs"/>
              </a:rPr>
              <a:t>   Current feed with resonant line.</a:t>
            </a:r>
            <a:endParaRPr kumimoji="0" lang="en-US" sz="1200" b="0" i="0" u="none" strike="noStrike" kern="1200" cap="small" spc="20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6019800" y="1981200"/>
            <a:ext cx="2971800" cy="3970318"/>
          </a:xfrm>
          <a:prstGeom prst="rect">
            <a:avLst/>
          </a:prstGeom>
          <a:noFill/>
        </p:spPr>
        <p:txBody>
          <a:bodyPr wrap="square" rtlCol="0">
            <a:spAutoFit/>
          </a:bodyPr>
          <a:lstStyle/>
          <a:p>
            <a:r>
              <a:rPr lang="en-US" dirty="0" smtClean="0"/>
              <a:t>Advantages: </a:t>
            </a:r>
          </a:p>
          <a:p>
            <a:pPr>
              <a:buFont typeface="Arial" pitchFamily="34" charset="0"/>
              <a:buChar char="•"/>
            </a:pPr>
            <a:r>
              <a:rPr lang="en-US" dirty="0" smtClean="0"/>
              <a:t>impedance matching unnecessary</a:t>
            </a:r>
          </a:p>
          <a:p>
            <a:pPr>
              <a:buFont typeface="Arial" pitchFamily="34" charset="0"/>
              <a:buChar char="•"/>
            </a:pPr>
            <a:r>
              <a:rPr lang="en-US" dirty="0" smtClean="0"/>
              <a:t>Compensate for irregularities with matching circuit at source.</a:t>
            </a:r>
          </a:p>
          <a:p>
            <a:pPr>
              <a:buFont typeface="Arial" pitchFamily="34" charset="0"/>
              <a:buChar char="•"/>
            </a:pPr>
            <a:endParaRPr lang="en-US" dirty="0"/>
          </a:p>
          <a:p>
            <a:r>
              <a:rPr lang="en-US" dirty="0" smtClean="0"/>
              <a:t>Disadvantages:</a:t>
            </a:r>
          </a:p>
          <a:p>
            <a:pPr>
              <a:buFont typeface="Arial" pitchFamily="34" charset="0"/>
              <a:buChar char="•"/>
            </a:pPr>
            <a:r>
              <a:rPr lang="en-US" dirty="0" smtClean="0"/>
              <a:t>Increased power loss</a:t>
            </a:r>
          </a:p>
          <a:p>
            <a:pPr>
              <a:buFont typeface="Arial" pitchFamily="34" charset="0"/>
              <a:buChar char="•"/>
            </a:pPr>
            <a:r>
              <a:rPr lang="en-US" dirty="0" smtClean="0"/>
              <a:t>High voltage standing waves</a:t>
            </a:r>
          </a:p>
          <a:p>
            <a:pPr>
              <a:buFont typeface="Arial" pitchFamily="34" charset="0"/>
              <a:buChar char="•"/>
            </a:pPr>
            <a:r>
              <a:rPr lang="en-US" dirty="0" smtClean="0"/>
              <a:t>Critical length</a:t>
            </a:r>
          </a:p>
          <a:p>
            <a:pPr>
              <a:buFont typeface="Arial" pitchFamily="34" charset="0"/>
              <a:buChar char="•"/>
            </a:pPr>
            <a:r>
              <a:rPr lang="en-US" dirty="0" smtClean="0"/>
              <a:t>Radiation fields</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2547" name="fg14_01000.jpg" descr="fg14_01000"/>
          <p:cNvPicPr>
            <a:picLocks noChangeAspect="1" noChangeArrowheads="1"/>
          </p:cNvPicPr>
          <p:nvPr/>
        </p:nvPicPr>
        <p:blipFill>
          <a:blip r:embed="rId3" cstate="print"/>
          <a:srcRect b="47619"/>
          <a:stretch>
            <a:fillRect/>
          </a:stretch>
        </p:blipFill>
        <p:spPr bwMode="auto">
          <a:xfrm>
            <a:off x="2209800" y="1828800"/>
            <a:ext cx="5791200" cy="3321239"/>
          </a:xfrm>
          <a:prstGeom prst="rect">
            <a:avLst/>
          </a:prstGeom>
          <a:noFill/>
          <a:ln w="9525">
            <a:noFill/>
            <a:miter lim="800000"/>
            <a:headEnd/>
            <a:tailEnd/>
          </a:ln>
          <a:effectLst/>
        </p:spPr>
      </p:pic>
      <p:sp>
        <p:nvSpPr>
          <p:cNvPr id="4" name="Title 3"/>
          <p:cNvSpPr>
            <a:spLocks noGrp="1"/>
          </p:cNvSpPr>
          <p:nvPr>
            <p:ph type="title"/>
          </p:nvPr>
        </p:nvSpPr>
        <p:spPr/>
        <p:txBody>
          <a:bodyPr/>
          <a:lstStyle/>
          <a:p>
            <a:r>
              <a:rPr lang="en-US" dirty="0" err="1" smtClean="0"/>
              <a:t>Nonresonant</a:t>
            </a:r>
            <a:r>
              <a:rPr lang="en-US" dirty="0" smtClean="0"/>
              <a:t> Feed Lines</a:t>
            </a:r>
            <a:endParaRPr lang="en-US" dirty="0"/>
          </a:p>
        </p:txBody>
      </p:sp>
      <p:sp>
        <p:nvSpPr>
          <p:cNvPr id="5" name="Rectangle 2"/>
          <p:cNvSpPr txBox="1">
            <a:spLocks noChangeArrowheads="1"/>
          </p:cNvSpPr>
          <p:nvPr/>
        </p:nvSpPr>
        <p:spPr>
          <a:xfrm>
            <a:off x="1828800" y="6248400"/>
            <a:ext cx="5181600" cy="331787"/>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small" spc="200" normalizeH="0" baseline="0" noProof="0" dirty="0" smtClean="0">
                <a:ln>
                  <a:noFill/>
                </a:ln>
                <a:solidFill>
                  <a:schemeClr val="tx1"/>
                </a:solidFill>
                <a:effectLst/>
                <a:uLnTx/>
                <a:uFillTx/>
                <a:latin typeface="+mj-lt"/>
                <a:ea typeface="+mj-ea"/>
                <a:cs typeface="+mj-cs"/>
              </a:rPr>
              <a:t>Figure 14-10</a:t>
            </a:r>
            <a:r>
              <a:rPr kumimoji="0" lang="en-US" sz="1200" b="0" i="0" u="none" strike="noStrike" kern="1200" cap="small" spc="200" normalizeH="0" baseline="0" noProof="0" dirty="0" smtClean="0">
                <a:ln>
                  <a:noFill/>
                </a:ln>
                <a:solidFill>
                  <a:schemeClr val="tx1"/>
                </a:solidFill>
                <a:effectLst/>
                <a:uLnTx/>
                <a:uFillTx/>
                <a:latin typeface="+mj-lt"/>
                <a:ea typeface="+mj-ea"/>
                <a:cs typeface="+mj-cs"/>
              </a:rPr>
              <a:t>   Feeding antennas with </a:t>
            </a:r>
            <a:r>
              <a:rPr kumimoji="0" lang="en-US" sz="1200" b="0" i="0" u="none" strike="noStrike" kern="1200" cap="small" spc="200" normalizeH="0" baseline="0" noProof="0" dirty="0" err="1" smtClean="0">
                <a:ln>
                  <a:noFill/>
                </a:ln>
                <a:solidFill>
                  <a:schemeClr val="tx1"/>
                </a:solidFill>
                <a:effectLst/>
                <a:uLnTx/>
                <a:uFillTx/>
                <a:latin typeface="+mj-lt"/>
                <a:ea typeface="+mj-ea"/>
                <a:cs typeface="+mj-cs"/>
              </a:rPr>
              <a:t>nonresonant</a:t>
            </a:r>
            <a:r>
              <a:rPr kumimoji="0" lang="en-US" sz="1200" b="0" i="0" u="none" strike="noStrike" kern="1200" cap="small" spc="200" normalizeH="0" baseline="0" noProof="0" dirty="0" smtClean="0">
                <a:ln>
                  <a:noFill/>
                </a:ln>
                <a:solidFill>
                  <a:schemeClr val="tx1"/>
                </a:solidFill>
                <a:effectLst/>
                <a:uLnTx/>
                <a:uFillTx/>
                <a:latin typeface="+mj-lt"/>
                <a:ea typeface="+mj-ea"/>
                <a:cs typeface="+mj-cs"/>
              </a:rPr>
              <a:t> lines.</a:t>
            </a:r>
            <a:endParaRPr kumimoji="0" lang="en-US" sz="1200" b="0" i="0" u="none" strike="noStrike" kern="1200" cap="small" spc="20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2438400" y="5181600"/>
            <a:ext cx="5638800" cy="923330"/>
          </a:xfrm>
          <a:prstGeom prst="rect">
            <a:avLst/>
          </a:prstGeom>
          <a:noFill/>
        </p:spPr>
        <p:txBody>
          <a:bodyPr wrap="square" rtlCol="0">
            <a:spAutoFit/>
          </a:bodyPr>
          <a:lstStyle/>
          <a:p>
            <a:r>
              <a:rPr lang="en-US" dirty="0" smtClean="0"/>
              <a:t>Terminated coax is the most common, but twisted pair can be used at lower frequencies.  They are coupled via transformer </a:t>
            </a:r>
            <a:r>
              <a:rPr lang="en-US" dirty="0" err="1" smtClean="0"/>
              <a:t>secondaries</a:t>
            </a:r>
            <a:r>
              <a:rPr lang="en-US" dirty="0" smtClean="0"/>
              <a: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Delta Match</a:t>
            </a:r>
            <a:endParaRPr lang="en-US" dirty="0"/>
          </a:p>
        </p:txBody>
      </p:sp>
      <p:pic>
        <p:nvPicPr>
          <p:cNvPr id="4" name="fg14_01000.jpg" descr="fg14_01000"/>
          <p:cNvPicPr>
            <a:picLocks noGrp="1" noChangeAspect="1" noChangeArrowheads="1"/>
          </p:cNvPicPr>
          <p:nvPr>
            <p:ph idx="1"/>
          </p:nvPr>
        </p:nvPicPr>
        <p:blipFill>
          <a:blip r:embed="rId2" cstate="print"/>
          <a:srcRect t="52387" r="57353"/>
          <a:stretch>
            <a:fillRect/>
          </a:stretch>
        </p:blipFill>
        <p:spPr bwMode="auto">
          <a:xfrm>
            <a:off x="1981200" y="1828799"/>
            <a:ext cx="3048000" cy="3725443"/>
          </a:xfrm>
          <a:prstGeom prst="rect">
            <a:avLst/>
          </a:prstGeom>
          <a:noFill/>
          <a:ln w="9525">
            <a:noFill/>
            <a:miter lim="800000"/>
            <a:headEnd/>
            <a:tailEnd/>
          </a:ln>
          <a:effectLst/>
        </p:spPr>
      </p:pic>
      <p:sp>
        <p:nvSpPr>
          <p:cNvPr id="5" name="TextBox 4"/>
          <p:cNvSpPr txBox="1"/>
          <p:nvPr/>
        </p:nvSpPr>
        <p:spPr>
          <a:xfrm>
            <a:off x="5486400" y="2286000"/>
            <a:ext cx="3048000" cy="2862322"/>
          </a:xfrm>
          <a:prstGeom prst="rect">
            <a:avLst/>
          </a:prstGeom>
          <a:noFill/>
        </p:spPr>
        <p:txBody>
          <a:bodyPr wrap="square" rtlCol="0">
            <a:spAutoFit/>
          </a:bodyPr>
          <a:lstStyle/>
          <a:p>
            <a:r>
              <a:rPr lang="en-US" dirty="0" smtClean="0"/>
              <a:t>For open two-wire, where the characteristic impedance is too high, the leads are spread apart to the appropriate distance to match the impedance of the antenna to the line.  This is difficult, and induces radiation loss.  Used for broadband applications.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Quarter-Wave Match</a:t>
            </a:r>
            <a:endParaRPr lang="en-US" dirty="0"/>
          </a:p>
        </p:txBody>
      </p:sp>
      <p:pic>
        <p:nvPicPr>
          <p:cNvPr id="4" name="fg14_01000.jpg" descr="fg14_01000"/>
          <p:cNvPicPr>
            <a:picLocks noGrp="1" noChangeAspect="1" noChangeArrowheads="1"/>
          </p:cNvPicPr>
          <p:nvPr>
            <p:ph idx="1"/>
          </p:nvPr>
        </p:nvPicPr>
        <p:blipFill>
          <a:blip r:embed="rId2" cstate="print"/>
          <a:srcRect l="45655" t="53576"/>
          <a:stretch>
            <a:fillRect/>
          </a:stretch>
        </p:blipFill>
        <p:spPr bwMode="auto">
          <a:xfrm>
            <a:off x="2209800" y="2133600"/>
            <a:ext cx="3733800" cy="3491940"/>
          </a:xfrm>
          <a:prstGeom prst="rect">
            <a:avLst/>
          </a:prstGeom>
          <a:noFill/>
          <a:ln w="9525">
            <a:noFill/>
            <a:miter lim="800000"/>
            <a:headEnd/>
            <a:tailEnd/>
          </a:ln>
          <a:effectLst/>
        </p:spPr>
      </p:pic>
      <p:sp>
        <p:nvSpPr>
          <p:cNvPr id="5" name="TextBox 4"/>
          <p:cNvSpPr txBox="1"/>
          <p:nvPr/>
        </p:nvSpPr>
        <p:spPr>
          <a:xfrm>
            <a:off x="6248400" y="2209800"/>
            <a:ext cx="2743200" cy="2031325"/>
          </a:xfrm>
          <a:prstGeom prst="rect">
            <a:avLst/>
          </a:prstGeom>
          <a:noFill/>
        </p:spPr>
        <p:txBody>
          <a:bodyPr wrap="square" rtlCol="0">
            <a:spAutoFit/>
          </a:bodyPr>
          <a:lstStyle/>
          <a:p>
            <a:r>
              <a:rPr lang="en-US" dirty="0" smtClean="0"/>
              <a:t>Can match the impedance with a ¼ wave transformer.  This causes standing waves on the ¼ wave portion. </a:t>
            </a:r>
          </a:p>
          <a:p>
            <a:r>
              <a:rPr lang="en-US" dirty="0" smtClean="0"/>
              <a:t>Most used for narrowband applications.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1905000" y="1752600"/>
            <a:ext cx="7010400" cy="4835525"/>
          </a:xfrm>
        </p:spPr>
        <p:txBody>
          <a:bodyPr>
            <a:normAutofit fontScale="85000" lnSpcReduction="20000"/>
          </a:bodyPr>
          <a:lstStyle/>
          <a:p>
            <a:r>
              <a:rPr lang="en-US" dirty="0" smtClean="0"/>
              <a:t>Describe the development of the half-wave dipole antenna from transmission line theory</a:t>
            </a:r>
          </a:p>
          <a:p>
            <a:r>
              <a:rPr lang="en-US" dirty="0" smtClean="0"/>
              <a:t>Define the properties of antenna reciprocity and polarization</a:t>
            </a:r>
          </a:p>
          <a:p>
            <a:r>
              <a:rPr lang="en-US" dirty="0" smtClean="0"/>
              <a:t>Explain the antenna radiation and induction field, radiation pattern, gain, and radiation resistance</a:t>
            </a:r>
          </a:p>
          <a:p>
            <a:r>
              <a:rPr lang="en-US" dirty="0" smtClean="0"/>
              <a:t>Calculate and define antenna efficiency</a:t>
            </a:r>
          </a:p>
          <a:p>
            <a:r>
              <a:rPr lang="en-US" dirty="0" smtClean="0"/>
              <a:t>Describe the physical and electrical characteristics of common antenna types and arrays</a:t>
            </a:r>
          </a:p>
          <a:p>
            <a:r>
              <a:rPr lang="en-US" dirty="0" smtClean="0"/>
              <a:t>Explain the ability to “electromagnetically steer” the radiation pattern of phased arrays</a:t>
            </a:r>
          </a:p>
          <a:p>
            <a:r>
              <a:rPr lang="en-US" dirty="0" smtClean="0"/>
              <a:t>Differentiate between antenna </a:t>
            </a:r>
            <a:r>
              <a:rPr lang="en-US" dirty="0" err="1" smtClean="0"/>
              <a:t>beamwidth</a:t>
            </a:r>
            <a:r>
              <a:rPr lang="en-US" dirty="0" smtClean="0"/>
              <a:t> and bandwidth</a:t>
            </a:r>
          </a:p>
          <a:p>
            <a:r>
              <a:rPr lang="en-US" dirty="0" smtClean="0"/>
              <a:t>Design a log-periodic antenna given the range of frequencies it is to be operated over and its design ratio</a:t>
            </a:r>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14-5 Monopole Antenna</a:t>
            </a:r>
            <a:endParaRPr lang="en-US" dirty="0"/>
          </a:p>
        </p:txBody>
      </p:sp>
      <p:sp>
        <p:nvSpPr>
          <p:cNvPr id="3" name="Content Placeholder 2"/>
          <p:cNvSpPr>
            <a:spLocks noGrp="1"/>
          </p:cNvSpPr>
          <p:nvPr>
            <p:ph idx="1"/>
          </p:nvPr>
        </p:nvSpPr>
        <p:spPr/>
        <p:txBody>
          <a:bodyPr/>
          <a:lstStyle/>
          <a:p>
            <a:r>
              <a:rPr lang="en-US" dirty="0" smtClean="0"/>
              <a:t>Effects of Ground Reflection</a:t>
            </a:r>
          </a:p>
          <a:p>
            <a:r>
              <a:rPr lang="en-US" dirty="0" smtClean="0"/>
              <a:t>The Counterpoise</a:t>
            </a:r>
          </a:p>
          <a:p>
            <a:r>
              <a:rPr lang="en-US" dirty="0" smtClean="0"/>
              <a:t>Radiation Pattern</a:t>
            </a:r>
          </a:p>
          <a:p>
            <a:r>
              <a:rPr lang="en-US" dirty="0" smtClean="0"/>
              <a:t>Loaded Antennas</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4595" name="fg14_01100.jpg" descr="fg14_01100"/>
          <p:cNvPicPr>
            <a:picLocks noChangeAspect="1" noChangeArrowheads="1"/>
          </p:cNvPicPr>
          <p:nvPr/>
        </p:nvPicPr>
        <p:blipFill>
          <a:blip r:embed="rId3" cstate="print"/>
          <a:srcRect/>
          <a:stretch>
            <a:fillRect/>
          </a:stretch>
        </p:blipFill>
        <p:spPr bwMode="auto">
          <a:xfrm>
            <a:off x="1981200" y="1730802"/>
            <a:ext cx="5653087" cy="4441397"/>
          </a:xfrm>
          <a:prstGeom prst="rect">
            <a:avLst/>
          </a:prstGeom>
          <a:noFill/>
          <a:ln w="9525">
            <a:noFill/>
            <a:miter lim="800000"/>
            <a:headEnd/>
            <a:tailEnd/>
          </a:ln>
          <a:effectLst/>
        </p:spPr>
      </p:pic>
      <p:sp>
        <p:nvSpPr>
          <p:cNvPr id="4" name="Title 3"/>
          <p:cNvSpPr>
            <a:spLocks noGrp="1"/>
          </p:cNvSpPr>
          <p:nvPr>
            <p:ph type="title"/>
          </p:nvPr>
        </p:nvSpPr>
        <p:spPr/>
        <p:txBody>
          <a:bodyPr>
            <a:normAutofit fontScale="90000"/>
          </a:bodyPr>
          <a:lstStyle/>
          <a:p>
            <a:r>
              <a:rPr lang="en-US" dirty="0" smtClean="0"/>
              <a:t>Effects of Ground Reflection</a:t>
            </a:r>
            <a:endParaRPr lang="en-US" dirty="0"/>
          </a:p>
        </p:txBody>
      </p:sp>
      <p:sp>
        <p:nvSpPr>
          <p:cNvPr id="5" name="Rectangle 2"/>
          <p:cNvSpPr txBox="1">
            <a:spLocks noChangeArrowheads="1"/>
          </p:cNvSpPr>
          <p:nvPr/>
        </p:nvSpPr>
        <p:spPr>
          <a:xfrm>
            <a:off x="1981200" y="6248400"/>
            <a:ext cx="3886200" cy="331787"/>
          </a:xfrm>
          <a:prstGeom prst="rect">
            <a:avLst/>
          </a:prstGeom>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small" spc="200" normalizeH="0" baseline="0" noProof="0" smtClean="0">
                <a:ln>
                  <a:noFill/>
                </a:ln>
                <a:solidFill>
                  <a:schemeClr val="tx1"/>
                </a:solidFill>
                <a:effectLst/>
                <a:uLnTx/>
                <a:uFillTx/>
                <a:latin typeface="+mj-lt"/>
                <a:ea typeface="+mj-ea"/>
                <a:cs typeface="+mj-cs"/>
              </a:rPr>
              <a:t>Figure 14-11</a:t>
            </a:r>
            <a:r>
              <a:rPr kumimoji="0" lang="en-US" sz="1200" b="0" i="0" u="none" strike="noStrike" kern="1200" cap="small" spc="200" normalizeH="0" baseline="0" noProof="0" smtClean="0">
                <a:ln>
                  <a:noFill/>
                </a:ln>
                <a:solidFill>
                  <a:schemeClr val="tx1"/>
                </a:solidFill>
                <a:effectLst/>
                <a:uLnTx/>
                <a:uFillTx/>
                <a:latin typeface="+mj-lt"/>
                <a:ea typeface="+mj-ea"/>
                <a:cs typeface="+mj-cs"/>
              </a:rPr>
              <a:t>   Grounded monopole antenna.</a:t>
            </a:r>
            <a:endParaRPr kumimoji="0" lang="en-US" sz="1200" b="0" i="0" u="none" strike="noStrike" kern="1200" cap="small" spc="20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6643" name="fg14_01200.jpg" descr="fg14_01200"/>
          <p:cNvPicPr>
            <a:picLocks noChangeAspect="1" noChangeArrowheads="1"/>
          </p:cNvPicPr>
          <p:nvPr/>
        </p:nvPicPr>
        <p:blipFill>
          <a:blip r:embed="rId3" cstate="print"/>
          <a:srcRect/>
          <a:stretch>
            <a:fillRect/>
          </a:stretch>
        </p:blipFill>
        <p:spPr bwMode="auto">
          <a:xfrm>
            <a:off x="2209800" y="2133600"/>
            <a:ext cx="5791201" cy="3736418"/>
          </a:xfrm>
          <a:prstGeom prst="rect">
            <a:avLst/>
          </a:prstGeom>
          <a:noFill/>
          <a:ln w="9525">
            <a:noFill/>
            <a:miter lim="800000"/>
            <a:headEnd/>
            <a:tailEnd/>
          </a:ln>
          <a:effectLst/>
        </p:spPr>
      </p:pic>
      <p:sp>
        <p:nvSpPr>
          <p:cNvPr id="4" name="Title 3"/>
          <p:cNvSpPr>
            <a:spLocks noGrp="1"/>
          </p:cNvSpPr>
          <p:nvPr>
            <p:ph type="title"/>
          </p:nvPr>
        </p:nvSpPr>
        <p:spPr/>
        <p:txBody>
          <a:bodyPr/>
          <a:lstStyle/>
          <a:p>
            <a:r>
              <a:rPr lang="en-US" dirty="0" smtClean="0"/>
              <a:t>Counterpoise</a:t>
            </a:r>
            <a:endParaRPr lang="en-US" dirty="0"/>
          </a:p>
        </p:txBody>
      </p:sp>
      <p:sp>
        <p:nvSpPr>
          <p:cNvPr id="5" name="Rectangle 2"/>
          <p:cNvSpPr txBox="1">
            <a:spLocks noChangeArrowheads="1"/>
          </p:cNvSpPr>
          <p:nvPr/>
        </p:nvSpPr>
        <p:spPr>
          <a:xfrm>
            <a:off x="1981200" y="5867400"/>
            <a:ext cx="5334000" cy="331787"/>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small" spc="200" normalizeH="0" baseline="0" noProof="0" smtClean="0">
                <a:ln>
                  <a:noFill/>
                </a:ln>
                <a:solidFill>
                  <a:schemeClr val="tx1"/>
                </a:solidFill>
                <a:effectLst/>
                <a:uLnTx/>
                <a:uFillTx/>
                <a:latin typeface="+mj-lt"/>
                <a:ea typeface="+mj-ea"/>
                <a:cs typeface="+mj-cs"/>
              </a:rPr>
              <a:t>Figure 14-12</a:t>
            </a:r>
            <a:r>
              <a:rPr kumimoji="0" lang="en-US" sz="1200" b="0" i="0" u="none" strike="noStrike" kern="1200" cap="small" spc="200" normalizeH="0" baseline="0" noProof="0" smtClean="0">
                <a:ln>
                  <a:noFill/>
                </a:ln>
                <a:solidFill>
                  <a:schemeClr val="tx1"/>
                </a:solidFill>
                <a:effectLst/>
                <a:uLnTx/>
                <a:uFillTx/>
                <a:latin typeface="+mj-lt"/>
                <a:ea typeface="+mj-ea"/>
                <a:cs typeface="+mj-cs"/>
              </a:rPr>
              <a:t>   Counterpoise (top view).</a:t>
            </a:r>
            <a:endParaRPr kumimoji="0" lang="en-US" sz="1200" b="0" i="0" u="none" strike="noStrike" kern="1200" cap="small" spc="20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5943600" y="5867400"/>
            <a:ext cx="2646878" cy="369332"/>
          </a:xfrm>
          <a:prstGeom prst="rect">
            <a:avLst/>
          </a:prstGeom>
          <a:noFill/>
        </p:spPr>
        <p:txBody>
          <a:bodyPr wrap="none" rtlCol="0">
            <a:spAutoFit/>
          </a:bodyPr>
          <a:lstStyle/>
          <a:p>
            <a:r>
              <a:rPr lang="en-US" dirty="0" smtClean="0"/>
              <a:t>Larger than the antenna</a:t>
            </a:r>
            <a:endParaRPr lang="en-US" dirty="0"/>
          </a:p>
        </p:txBody>
      </p:sp>
      <p:sp>
        <p:nvSpPr>
          <p:cNvPr id="7" name="TextBox 6"/>
          <p:cNvSpPr txBox="1"/>
          <p:nvPr/>
        </p:nvSpPr>
        <p:spPr>
          <a:xfrm>
            <a:off x="2514600" y="1752600"/>
            <a:ext cx="4800600" cy="369332"/>
          </a:xfrm>
          <a:prstGeom prst="rect">
            <a:avLst/>
          </a:prstGeom>
          <a:noFill/>
        </p:spPr>
        <p:txBody>
          <a:bodyPr wrap="square" rtlCol="0">
            <a:spAutoFit/>
          </a:bodyPr>
          <a:lstStyle/>
          <a:p>
            <a:r>
              <a:rPr lang="en-US" dirty="0" smtClean="0"/>
              <a:t>Replaces Ground connection</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8691" name="fg14_01300.jpg" descr="fg14_01300"/>
          <p:cNvPicPr>
            <a:picLocks noChangeAspect="1" noChangeArrowheads="1"/>
          </p:cNvPicPr>
          <p:nvPr/>
        </p:nvPicPr>
        <p:blipFill>
          <a:blip r:embed="rId3" cstate="print"/>
          <a:srcRect b="19048"/>
          <a:stretch>
            <a:fillRect/>
          </a:stretch>
        </p:blipFill>
        <p:spPr bwMode="auto">
          <a:xfrm>
            <a:off x="1981200" y="1981200"/>
            <a:ext cx="5594350" cy="3886200"/>
          </a:xfrm>
          <a:prstGeom prst="rect">
            <a:avLst/>
          </a:prstGeom>
          <a:noFill/>
          <a:ln w="9525">
            <a:noFill/>
            <a:miter lim="800000"/>
            <a:headEnd/>
            <a:tailEnd/>
          </a:ln>
          <a:effectLst/>
        </p:spPr>
      </p:pic>
      <p:sp>
        <p:nvSpPr>
          <p:cNvPr id="4" name="Title 3"/>
          <p:cNvSpPr>
            <a:spLocks noGrp="1"/>
          </p:cNvSpPr>
          <p:nvPr>
            <p:ph type="title"/>
          </p:nvPr>
        </p:nvSpPr>
        <p:spPr/>
        <p:txBody>
          <a:bodyPr>
            <a:normAutofit fontScale="90000"/>
          </a:bodyPr>
          <a:lstStyle/>
          <a:p>
            <a:r>
              <a:rPr lang="en-US" dirty="0" smtClean="0"/>
              <a:t>Monopole Radiation Pattern</a:t>
            </a:r>
            <a:endParaRPr lang="en-US" dirty="0"/>
          </a:p>
        </p:txBody>
      </p:sp>
      <p:sp>
        <p:nvSpPr>
          <p:cNvPr id="5" name="Rectangle 2"/>
          <p:cNvSpPr txBox="1">
            <a:spLocks noChangeArrowheads="1"/>
          </p:cNvSpPr>
          <p:nvPr/>
        </p:nvSpPr>
        <p:spPr>
          <a:xfrm>
            <a:off x="1905000" y="5867400"/>
            <a:ext cx="5029200" cy="331787"/>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small" spc="200" normalizeH="0" baseline="0" noProof="0" dirty="0" smtClean="0">
                <a:ln>
                  <a:noFill/>
                </a:ln>
                <a:solidFill>
                  <a:schemeClr val="tx1"/>
                </a:solidFill>
                <a:effectLst/>
                <a:uLnTx/>
                <a:uFillTx/>
                <a:latin typeface="+mj-lt"/>
                <a:ea typeface="+mj-ea"/>
                <a:cs typeface="+mj-cs"/>
              </a:rPr>
              <a:t>Figure 14-13</a:t>
            </a:r>
            <a:r>
              <a:rPr kumimoji="0" lang="en-US" sz="1200" b="0" i="0" u="none" strike="noStrike" kern="1200" cap="small" spc="200" normalizeH="0" baseline="0" noProof="0" dirty="0" smtClean="0">
                <a:ln>
                  <a:noFill/>
                </a:ln>
                <a:solidFill>
                  <a:schemeClr val="tx1"/>
                </a:solidFill>
                <a:effectLst/>
                <a:uLnTx/>
                <a:uFillTx/>
                <a:latin typeface="+mj-lt"/>
                <a:ea typeface="+mj-ea"/>
                <a:cs typeface="+mj-cs"/>
              </a:rPr>
              <a:t>   Monopole antenna radiation patterns.</a:t>
            </a:r>
            <a:endParaRPr kumimoji="0" lang="en-US" sz="1200" b="0" i="0" u="none" strike="noStrike" kern="1200" cap="small" spc="20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7620000" y="4267200"/>
            <a:ext cx="1371600" cy="1477328"/>
          </a:xfrm>
          <a:prstGeom prst="rect">
            <a:avLst/>
          </a:prstGeom>
          <a:noFill/>
        </p:spPr>
        <p:txBody>
          <a:bodyPr wrap="square" rtlCol="0">
            <a:spAutoFit/>
          </a:bodyPr>
          <a:lstStyle/>
          <a:p>
            <a:r>
              <a:rPr lang="en-US" dirty="0" smtClean="0"/>
              <a:t>Greatest ground wave strength at 5/8 lambda</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0739" name="fg14_01400.jpg" descr="fg14_01400"/>
          <p:cNvPicPr>
            <a:picLocks noChangeAspect="1" noChangeArrowheads="1"/>
          </p:cNvPicPr>
          <p:nvPr/>
        </p:nvPicPr>
        <p:blipFill>
          <a:blip r:embed="rId3" cstate="print"/>
          <a:srcRect/>
          <a:stretch>
            <a:fillRect/>
          </a:stretch>
        </p:blipFill>
        <p:spPr bwMode="auto">
          <a:xfrm>
            <a:off x="1828800" y="1752600"/>
            <a:ext cx="5726857" cy="3174658"/>
          </a:xfrm>
          <a:prstGeom prst="rect">
            <a:avLst/>
          </a:prstGeom>
          <a:noFill/>
          <a:ln w="9525">
            <a:noFill/>
            <a:miter lim="800000"/>
            <a:headEnd/>
            <a:tailEnd/>
          </a:ln>
          <a:effectLst/>
        </p:spPr>
      </p:pic>
      <p:sp>
        <p:nvSpPr>
          <p:cNvPr id="4" name="Title 3"/>
          <p:cNvSpPr>
            <a:spLocks noGrp="1"/>
          </p:cNvSpPr>
          <p:nvPr>
            <p:ph type="title"/>
          </p:nvPr>
        </p:nvSpPr>
        <p:spPr/>
        <p:txBody>
          <a:bodyPr/>
          <a:lstStyle/>
          <a:p>
            <a:r>
              <a:rPr lang="en-US" dirty="0" smtClean="0"/>
              <a:t>Loaded Antennas</a:t>
            </a:r>
            <a:endParaRPr lang="en-US" dirty="0"/>
          </a:p>
        </p:txBody>
      </p:sp>
      <p:sp>
        <p:nvSpPr>
          <p:cNvPr id="5" name="Rectangle 2"/>
          <p:cNvSpPr txBox="1">
            <a:spLocks noChangeArrowheads="1"/>
          </p:cNvSpPr>
          <p:nvPr/>
        </p:nvSpPr>
        <p:spPr>
          <a:xfrm>
            <a:off x="1905000" y="4953000"/>
            <a:ext cx="4800600" cy="331787"/>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small" spc="200" normalizeH="0" baseline="0" noProof="0" dirty="0" smtClean="0">
                <a:ln>
                  <a:noFill/>
                </a:ln>
                <a:solidFill>
                  <a:schemeClr val="tx1"/>
                </a:solidFill>
                <a:effectLst/>
                <a:uLnTx/>
                <a:uFillTx/>
                <a:latin typeface="+mj-lt"/>
                <a:ea typeface="+mj-ea"/>
                <a:cs typeface="+mj-cs"/>
              </a:rPr>
              <a:t>Figure 14-14</a:t>
            </a:r>
            <a:r>
              <a:rPr kumimoji="0" lang="en-US" sz="1200" b="0" i="0" u="none" strike="noStrike" kern="1200" cap="small" spc="200" normalizeH="0" baseline="0" noProof="0" dirty="0" smtClean="0">
                <a:ln>
                  <a:noFill/>
                </a:ln>
                <a:solidFill>
                  <a:schemeClr val="tx1"/>
                </a:solidFill>
                <a:effectLst/>
                <a:uLnTx/>
                <a:uFillTx/>
                <a:latin typeface="+mj-lt"/>
                <a:ea typeface="+mj-ea"/>
                <a:cs typeface="+mj-cs"/>
              </a:rPr>
              <a:t>   Monopole antenna with loading coil.</a:t>
            </a:r>
            <a:endParaRPr kumimoji="0" lang="en-US" sz="1200" b="0" i="0" u="none" strike="noStrike" kern="1200" cap="small" spc="20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1981200" y="5486400"/>
            <a:ext cx="6096000" cy="923330"/>
          </a:xfrm>
          <a:prstGeom prst="rect">
            <a:avLst/>
          </a:prstGeom>
          <a:noFill/>
        </p:spPr>
        <p:txBody>
          <a:bodyPr wrap="square" rtlCol="0">
            <a:spAutoFit/>
          </a:bodyPr>
          <a:lstStyle/>
          <a:p>
            <a:r>
              <a:rPr lang="en-US" dirty="0" smtClean="0"/>
              <a:t>Short antennas look capacitive and can be “corrected” with a  loading coil.  However resistive losses in the coil are increased, decreasing power radiated.</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787" name="fg14_01500.jpg" descr="fg14_01500"/>
          <p:cNvPicPr>
            <a:picLocks noChangeAspect="1" noChangeArrowheads="1"/>
          </p:cNvPicPr>
          <p:nvPr/>
        </p:nvPicPr>
        <p:blipFill>
          <a:blip r:embed="rId3" cstate="print"/>
          <a:srcRect/>
          <a:stretch>
            <a:fillRect/>
          </a:stretch>
        </p:blipFill>
        <p:spPr bwMode="auto">
          <a:xfrm>
            <a:off x="2590800" y="1752600"/>
            <a:ext cx="4740729" cy="3962400"/>
          </a:xfrm>
          <a:prstGeom prst="rect">
            <a:avLst/>
          </a:prstGeom>
          <a:noFill/>
          <a:ln w="9525">
            <a:noFill/>
            <a:miter lim="800000"/>
            <a:headEnd/>
            <a:tailEnd/>
          </a:ln>
          <a:effectLst/>
        </p:spPr>
      </p:pic>
      <p:sp>
        <p:nvSpPr>
          <p:cNvPr id="4" name="Title 3"/>
          <p:cNvSpPr>
            <a:spLocks noGrp="1"/>
          </p:cNvSpPr>
          <p:nvPr>
            <p:ph type="title"/>
          </p:nvPr>
        </p:nvSpPr>
        <p:spPr/>
        <p:txBody>
          <a:bodyPr/>
          <a:lstStyle/>
          <a:p>
            <a:r>
              <a:rPr lang="en-US" dirty="0" smtClean="0"/>
              <a:t>Top Loading</a:t>
            </a:r>
            <a:endParaRPr lang="en-US" dirty="0"/>
          </a:p>
        </p:txBody>
      </p:sp>
      <p:sp>
        <p:nvSpPr>
          <p:cNvPr id="5" name="Rectangle 2"/>
          <p:cNvSpPr txBox="1">
            <a:spLocks noChangeArrowheads="1"/>
          </p:cNvSpPr>
          <p:nvPr/>
        </p:nvSpPr>
        <p:spPr>
          <a:xfrm>
            <a:off x="2590800" y="6248400"/>
            <a:ext cx="4648200" cy="331787"/>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small" spc="200" normalizeH="0" baseline="0" noProof="0" smtClean="0">
                <a:ln>
                  <a:noFill/>
                </a:ln>
                <a:solidFill>
                  <a:schemeClr val="tx1"/>
                </a:solidFill>
                <a:effectLst/>
                <a:uLnTx/>
                <a:uFillTx/>
                <a:latin typeface="+mj-lt"/>
                <a:ea typeface="+mj-ea"/>
                <a:cs typeface="+mj-cs"/>
              </a:rPr>
              <a:t>Figure 14-15</a:t>
            </a:r>
            <a:r>
              <a:rPr kumimoji="0" lang="en-US" sz="1200" b="0" i="0" u="none" strike="noStrike" kern="1200" cap="small" spc="200" normalizeH="0" baseline="0" noProof="0" smtClean="0">
                <a:ln>
                  <a:noFill/>
                </a:ln>
                <a:solidFill>
                  <a:schemeClr val="tx1"/>
                </a:solidFill>
                <a:effectLst/>
                <a:uLnTx/>
                <a:uFillTx/>
                <a:latin typeface="+mj-lt"/>
                <a:ea typeface="+mj-ea"/>
                <a:cs typeface="+mj-cs"/>
              </a:rPr>
              <a:t>   Top-loaded monopole antennas.</a:t>
            </a:r>
            <a:endParaRPr kumimoji="0" lang="en-US" sz="1200" b="0" i="0" u="none" strike="noStrike" kern="1200" cap="small" spc="20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1981200" y="5867400"/>
            <a:ext cx="6629400" cy="646331"/>
          </a:xfrm>
          <a:prstGeom prst="rect">
            <a:avLst/>
          </a:prstGeom>
          <a:noFill/>
        </p:spPr>
        <p:txBody>
          <a:bodyPr wrap="square" rtlCol="0">
            <a:spAutoFit/>
          </a:bodyPr>
          <a:lstStyle/>
          <a:p>
            <a:r>
              <a:rPr lang="en-US" dirty="0" smtClean="0"/>
              <a:t>Top adds shunt capacitance to ground, maximizes radiated power</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14-6 Antenna Arrays</a:t>
            </a:r>
            <a:endParaRPr lang="en-US" dirty="0"/>
          </a:p>
        </p:txBody>
      </p:sp>
      <p:sp>
        <p:nvSpPr>
          <p:cNvPr id="3" name="Content Placeholder 2"/>
          <p:cNvSpPr>
            <a:spLocks noGrp="1"/>
          </p:cNvSpPr>
          <p:nvPr>
            <p:ph idx="1"/>
          </p:nvPr>
        </p:nvSpPr>
        <p:spPr/>
        <p:txBody>
          <a:bodyPr/>
          <a:lstStyle/>
          <a:p>
            <a:r>
              <a:rPr lang="en-US" dirty="0" smtClean="0"/>
              <a:t>Half-Wave Dipole Antenna with Parasitic Element</a:t>
            </a:r>
          </a:p>
          <a:p>
            <a:r>
              <a:rPr lang="en-US" dirty="0" err="1" smtClean="0"/>
              <a:t>Yagi-Uda</a:t>
            </a:r>
            <a:r>
              <a:rPr lang="en-US" dirty="0" smtClean="0"/>
              <a:t> Antenna</a:t>
            </a:r>
          </a:p>
          <a:p>
            <a:r>
              <a:rPr lang="en-US" dirty="0" smtClean="0"/>
              <a:t>Driven Collinear Array</a:t>
            </a:r>
          </a:p>
          <a:p>
            <a:r>
              <a:rPr lang="en-US" dirty="0" smtClean="0"/>
              <a:t>Broadside Array</a:t>
            </a:r>
          </a:p>
          <a:p>
            <a:r>
              <a:rPr lang="en-US" dirty="0" smtClean="0"/>
              <a:t>Vertical Array</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6883" name="fg14_01600.jpg" descr="fg14_01600"/>
          <p:cNvPicPr>
            <a:picLocks noChangeAspect="1" noChangeArrowheads="1"/>
          </p:cNvPicPr>
          <p:nvPr/>
        </p:nvPicPr>
        <p:blipFill>
          <a:blip r:embed="rId3" cstate="print"/>
          <a:srcRect/>
          <a:stretch>
            <a:fillRect/>
          </a:stretch>
        </p:blipFill>
        <p:spPr bwMode="auto">
          <a:xfrm>
            <a:off x="1905000" y="1981200"/>
            <a:ext cx="6993831" cy="3468688"/>
          </a:xfrm>
          <a:prstGeom prst="rect">
            <a:avLst/>
          </a:prstGeom>
          <a:noFill/>
          <a:ln w="9525">
            <a:noFill/>
            <a:miter lim="800000"/>
            <a:headEnd/>
            <a:tailEnd/>
          </a:ln>
          <a:effectLst/>
        </p:spPr>
      </p:pic>
      <p:sp>
        <p:nvSpPr>
          <p:cNvPr id="4" name="Title 3"/>
          <p:cNvSpPr>
            <a:spLocks noGrp="1"/>
          </p:cNvSpPr>
          <p:nvPr>
            <p:ph type="title"/>
          </p:nvPr>
        </p:nvSpPr>
        <p:spPr/>
        <p:txBody>
          <a:bodyPr>
            <a:normAutofit fontScale="90000"/>
          </a:bodyPr>
          <a:lstStyle/>
          <a:p>
            <a:r>
              <a:rPr lang="en-US" dirty="0" smtClean="0"/>
              <a:t>Half-Wave Dipole w/ Parasitic Element</a:t>
            </a:r>
            <a:endParaRPr lang="en-US" dirty="0"/>
          </a:p>
        </p:txBody>
      </p:sp>
      <p:sp>
        <p:nvSpPr>
          <p:cNvPr id="5" name="Rectangle 2"/>
          <p:cNvSpPr txBox="1">
            <a:spLocks noChangeArrowheads="1"/>
          </p:cNvSpPr>
          <p:nvPr/>
        </p:nvSpPr>
        <p:spPr>
          <a:xfrm>
            <a:off x="1981200" y="5715000"/>
            <a:ext cx="4648200" cy="331787"/>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small" spc="200" normalizeH="0" baseline="0" noProof="0" smtClean="0">
                <a:ln>
                  <a:noFill/>
                </a:ln>
                <a:solidFill>
                  <a:schemeClr val="tx1"/>
                </a:solidFill>
                <a:effectLst/>
                <a:uLnTx/>
                <a:uFillTx/>
                <a:latin typeface="+mj-lt"/>
                <a:ea typeface="+mj-ea"/>
                <a:cs typeface="+mj-cs"/>
              </a:rPr>
              <a:t>Figure 14-16</a:t>
            </a:r>
            <a:r>
              <a:rPr kumimoji="0" lang="en-US" sz="1200" b="0" i="0" u="none" strike="noStrike" kern="1200" cap="small" spc="200" normalizeH="0" baseline="0" noProof="0" smtClean="0">
                <a:ln>
                  <a:noFill/>
                </a:ln>
                <a:solidFill>
                  <a:schemeClr val="tx1"/>
                </a:solidFill>
                <a:effectLst/>
                <a:uLnTx/>
                <a:uFillTx/>
                <a:latin typeface="+mj-lt"/>
                <a:ea typeface="+mj-ea"/>
                <a:cs typeface="+mj-cs"/>
              </a:rPr>
              <a:t>   Elementary antenna array.</a:t>
            </a:r>
            <a:endParaRPr kumimoji="0" lang="en-US" sz="1200" b="0" i="0" u="none" strike="noStrike" kern="1200" cap="small" spc="20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0" y="2209800"/>
            <a:ext cx="1752600" cy="3970318"/>
          </a:xfrm>
          <a:prstGeom prst="rect">
            <a:avLst/>
          </a:prstGeom>
          <a:noFill/>
        </p:spPr>
        <p:txBody>
          <a:bodyPr wrap="square" rtlCol="0">
            <a:spAutoFit/>
          </a:bodyPr>
          <a:lstStyle/>
          <a:p>
            <a:r>
              <a:rPr lang="en-US" dirty="0" smtClean="0"/>
              <a:t>Reflection causes in phase 2x increase in direction of dipole. </a:t>
            </a:r>
          </a:p>
          <a:p>
            <a:r>
              <a:rPr lang="en-US" dirty="0" smtClean="0"/>
              <a:t> </a:t>
            </a:r>
          </a:p>
          <a:p>
            <a:r>
              <a:rPr lang="en-US" dirty="0" smtClean="0"/>
              <a:t>In Phase?</a:t>
            </a:r>
          </a:p>
          <a:p>
            <a:endParaRPr lang="en-US" dirty="0"/>
          </a:p>
          <a:p>
            <a:r>
              <a:rPr lang="en-US" dirty="0" smtClean="0"/>
              <a:t>¼ wave = 90 + 180 from induction + 90 from ¼ wave = 360</a:t>
            </a:r>
            <a:endParaRPr lang="en-US" dirty="0"/>
          </a:p>
        </p:txBody>
      </p:sp>
      <p:sp>
        <p:nvSpPr>
          <p:cNvPr id="7" name="TextBox 6"/>
          <p:cNvSpPr txBox="1"/>
          <p:nvPr/>
        </p:nvSpPr>
        <p:spPr>
          <a:xfrm>
            <a:off x="5943600" y="4191000"/>
            <a:ext cx="2590800" cy="923330"/>
          </a:xfrm>
          <a:prstGeom prst="rect">
            <a:avLst/>
          </a:prstGeom>
          <a:noFill/>
        </p:spPr>
        <p:txBody>
          <a:bodyPr wrap="square" rtlCol="0">
            <a:spAutoFit/>
          </a:bodyPr>
          <a:lstStyle/>
          <a:p>
            <a:r>
              <a:rPr lang="en-US" dirty="0" smtClean="0"/>
              <a:t>Nearly twice the energy of the dipole in one direction</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8931" name="fg14_01700.jpg" descr="fg14_01700"/>
          <p:cNvPicPr>
            <a:picLocks noChangeAspect="1" noChangeArrowheads="1"/>
          </p:cNvPicPr>
          <p:nvPr/>
        </p:nvPicPr>
        <p:blipFill>
          <a:blip r:embed="rId3" cstate="print"/>
          <a:srcRect/>
          <a:stretch>
            <a:fillRect/>
          </a:stretch>
        </p:blipFill>
        <p:spPr bwMode="auto">
          <a:xfrm>
            <a:off x="228600" y="1230313"/>
            <a:ext cx="8456613" cy="4395787"/>
          </a:xfrm>
          <a:prstGeom prst="rect">
            <a:avLst/>
          </a:prstGeom>
          <a:noFill/>
          <a:ln w="9525">
            <a:noFill/>
            <a:miter lim="800000"/>
            <a:headEnd/>
            <a:tailEnd/>
          </a:ln>
          <a:effectLst/>
        </p:spPr>
      </p:pic>
      <p:sp>
        <p:nvSpPr>
          <p:cNvPr id="4" name="Title 3"/>
          <p:cNvSpPr>
            <a:spLocks noGrp="1"/>
          </p:cNvSpPr>
          <p:nvPr>
            <p:ph type="title"/>
          </p:nvPr>
        </p:nvSpPr>
        <p:spPr/>
        <p:txBody>
          <a:bodyPr/>
          <a:lstStyle/>
          <a:p>
            <a:r>
              <a:rPr lang="en-US" dirty="0" err="1" smtClean="0"/>
              <a:t>Yagi-Uda</a:t>
            </a:r>
            <a:r>
              <a:rPr lang="en-US" dirty="0" smtClean="0"/>
              <a:t> Antenna</a:t>
            </a:r>
            <a:endParaRPr lang="en-US" dirty="0"/>
          </a:p>
        </p:txBody>
      </p:sp>
      <p:sp>
        <p:nvSpPr>
          <p:cNvPr id="5" name="Rectangle 2"/>
          <p:cNvSpPr txBox="1">
            <a:spLocks noChangeArrowheads="1"/>
          </p:cNvSpPr>
          <p:nvPr/>
        </p:nvSpPr>
        <p:spPr>
          <a:xfrm>
            <a:off x="381000" y="5867400"/>
            <a:ext cx="8305800" cy="331787"/>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small" spc="200" normalizeH="0" baseline="0" noProof="0" smtClean="0">
                <a:ln>
                  <a:noFill/>
                </a:ln>
                <a:solidFill>
                  <a:schemeClr val="tx1"/>
                </a:solidFill>
                <a:effectLst/>
                <a:uLnTx/>
                <a:uFillTx/>
                <a:latin typeface="+mj-lt"/>
                <a:ea typeface="+mj-ea"/>
                <a:cs typeface="+mj-cs"/>
              </a:rPr>
              <a:t>Figure 14-17</a:t>
            </a:r>
            <a:r>
              <a:rPr kumimoji="0" lang="en-US" sz="1200" b="0" i="0" u="none" strike="noStrike" kern="1200" cap="small" spc="200" normalizeH="0" baseline="0" noProof="0" smtClean="0">
                <a:ln>
                  <a:noFill/>
                </a:ln>
                <a:solidFill>
                  <a:schemeClr val="tx1"/>
                </a:solidFill>
                <a:effectLst/>
                <a:uLnTx/>
                <a:uFillTx/>
                <a:latin typeface="+mj-lt"/>
                <a:ea typeface="+mj-ea"/>
                <a:cs typeface="+mj-cs"/>
              </a:rPr>
              <a:t>   Yagi-Uda antenna.</a:t>
            </a:r>
            <a:endParaRPr kumimoji="0" lang="en-US" sz="1200" b="0" i="0" u="none" strike="noStrike" kern="1200" cap="small" spc="20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0979" name="fg14_01800.jpg" descr="fg14_01800"/>
          <p:cNvPicPr>
            <a:picLocks noChangeAspect="1" noChangeArrowheads="1"/>
          </p:cNvPicPr>
          <p:nvPr/>
        </p:nvPicPr>
        <p:blipFill>
          <a:blip r:embed="rId3" cstate="print"/>
          <a:srcRect/>
          <a:stretch>
            <a:fillRect/>
          </a:stretch>
        </p:blipFill>
        <p:spPr bwMode="auto">
          <a:xfrm>
            <a:off x="228600" y="1646238"/>
            <a:ext cx="8456613" cy="3565525"/>
          </a:xfrm>
          <a:prstGeom prst="rect">
            <a:avLst/>
          </a:prstGeom>
          <a:noFill/>
          <a:ln w="9525">
            <a:noFill/>
            <a:miter lim="800000"/>
            <a:headEnd/>
            <a:tailEnd/>
          </a:ln>
          <a:effectLst/>
        </p:spPr>
      </p:pic>
      <p:sp>
        <p:nvSpPr>
          <p:cNvPr id="4" name="Title 3"/>
          <p:cNvSpPr>
            <a:spLocks noGrp="1"/>
          </p:cNvSpPr>
          <p:nvPr>
            <p:ph type="title"/>
          </p:nvPr>
        </p:nvSpPr>
        <p:spPr/>
        <p:txBody>
          <a:bodyPr/>
          <a:lstStyle/>
          <a:p>
            <a:r>
              <a:rPr lang="en-US" dirty="0" smtClean="0"/>
              <a:t>Driven Collinear Array</a:t>
            </a:r>
            <a:endParaRPr lang="en-US" dirty="0"/>
          </a:p>
        </p:txBody>
      </p:sp>
      <p:sp>
        <p:nvSpPr>
          <p:cNvPr id="5" name="Rectangle 2"/>
          <p:cNvSpPr txBox="1">
            <a:spLocks noChangeArrowheads="1"/>
          </p:cNvSpPr>
          <p:nvPr/>
        </p:nvSpPr>
        <p:spPr>
          <a:xfrm>
            <a:off x="381000" y="5791200"/>
            <a:ext cx="8305800" cy="331787"/>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small" spc="200" normalizeH="0" baseline="0" noProof="0" smtClean="0">
                <a:ln>
                  <a:noFill/>
                </a:ln>
                <a:solidFill>
                  <a:schemeClr val="tx1"/>
                </a:solidFill>
                <a:effectLst/>
                <a:uLnTx/>
                <a:uFillTx/>
                <a:latin typeface="+mj-lt"/>
                <a:ea typeface="+mj-ea"/>
                <a:cs typeface="+mj-cs"/>
              </a:rPr>
              <a:t>Figure 14-18</a:t>
            </a:r>
            <a:r>
              <a:rPr kumimoji="0" lang="en-US" sz="1200" b="0" i="0" u="none" strike="noStrike" kern="1200" cap="small" spc="200" normalizeH="0" baseline="0" noProof="0" smtClean="0">
                <a:ln>
                  <a:noFill/>
                </a:ln>
                <a:solidFill>
                  <a:schemeClr val="tx1"/>
                </a:solidFill>
                <a:effectLst/>
                <a:uLnTx/>
                <a:uFillTx/>
                <a:latin typeface="+mj-lt"/>
                <a:ea typeface="+mj-ea"/>
                <a:cs typeface="+mj-cs"/>
              </a:rPr>
              <a:t>   Four-element collinear array.</a:t>
            </a:r>
            <a:endParaRPr kumimoji="0" lang="en-US" sz="1200" b="0" i="0" u="none" strike="noStrike" kern="1200" cap="small" spc="20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6781800" cy="1143000"/>
          </a:xfrm>
        </p:spPr>
        <p:txBody>
          <a:bodyPr>
            <a:normAutofit fontScale="90000"/>
          </a:bodyPr>
          <a:lstStyle/>
          <a:p>
            <a:r>
              <a:rPr lang="en-US" dirty="0" smtClean="0"/>
              <a:t>14-1 Basic Antenna Theory</a:t>
            </a:r>
            <a:endParaRPr lang="en-US" dirty="0"/>
          </a:p>
        </p:txBody>
      </p:sp>
      <p:sp>
        <p:nvSpPr>
          <p:cNvPr id="3" name="Content Placeholder 2"/>
          <p:cNvSpPr>
            <a:spLocks noGrp="1"/>
          </p:cNvSpPr>
          <p:nvPr>
            <p:ph idx="1"/>
          </p:nvPr>
        </p:nvSpPr>
        <p:spPr/>
        <p:txBody>
          <a:bodyPr>
            <a:normAutofit lnSpcReduction="10000"/>
          </a:bodyPr>
          <a:lstStyle/>
          <a:p>
            <a:r>
              <a:rPr lang="en-US" dirty="0" smtClean="0"/>
              <a:t>Currents in an antenna produce EM waves that radiate into the atmosphere</a:t>
            </a:r>
          </a:p>
          <a:p>
            <a:r>
              <a:rPr lang="en-US" dirty="0" smtClean="0"/>
              <a:t>EM waves induce AC currents in antennas for receivers to use</a:t>
            </a:r>
          </a:p>
          <a:p>
            <a:r>
              <a:rPr lang="en-US" dirty="0" smtClean="0"/>
              <a:t>Antennas can transmit or receive</a:t>
            </a:r>
          </a:p>
          <a:p>
            <a:r>
              <a:rPr lang="en-US" dirty="0" smtClean="0"/>
              <a:t>Antenna should be </a:t>
            </a:r>
            <a:r>
              <a:rPr lang="en-US" i="1" dirty="0" smtClean="0"/>
              <a:t>polarized</a:t>
            </a:r>
            <a:r>
              <a:rPr lang="en-US" dirty="0" smtClean="0"/>
              <a:t> the same as the EM wave</a:t>
            </a:r>
          </a:p>
          <a:p>
            <a:r>
              <a:rPr lang="en-US" dirty="0" smtClean="0"/>
              <a:t>Signals strength is like field, 10 </a:t>
            </a:r>
            <a:r>
              <a:rPr lang="en-US" dirty="0" err="1" smtClean="0"/>
              <a:t>uV</a:t>
            </a:r>
            <a:r>
              <a:rPr lang="en-US" dirty="0" smtClean="0"/>
              <a:t> on a 2m antenna = 5 </a:t>
            </a:r>
            <a:r>
              <a:rPr lang="en-US" dirty="0" err="1" smtClean="0"/>
              <a:t>uV</a:t>
            </a:r>
            <a:r>
              <a:rPr lang="en-US" dirty="0" smtClean="0"/>
              <a:t>/m field strength</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a:xfrm>
            <a:off x="381000" y="277813"/>
            <a:ext cx="8305800" cy="331787"/>
          </a:xfrm>
        </p:spPr>
        <p:txBody>
          <a:bodyPr/>
          <a:lstStyle/>
          <a:p>
            <a:pPr algn="l"/>
            <a:r>
              <a:rPr lang="en-US" sz="1200" b="1"/>
              <a:t>Figure 14-19</a:t>
            </a:r>
            <a:r>
              <a:rPr lang="en-US" sz="1200"/>
              <a:t>   Eight- element broadside array.</a:t>
            </a:r>
          </a:p>
        </p:txBody>
      </p:sp>
      <p:pic>
        <p:nvPicPr>
          <p:cNvPr id="513027" name="fg14_01900.jpg" descr="fg14_01900"/>
          <p:cNvPicPr>
            <a:picLocks noChangeAspect="1" noChangeArrowheads="1"/>
          </p:cNvPicPr>
          <p:nvPr/>
        </p:nvPicPr>
        <p:blipFill>
          <a:blip r:embed="rId3" cstate="print"/>
          <a:srcRect/>
          <a:stretch>
            <a:fillRect/>
          </a:stretch>
        </p:blipFill>
        <p:spPr bwMode="auto">
          <a:xfrm>
            <a:off x="3074988" y="914400"/>
            <a:ext cx="2917825"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a:xfrm>
            <a:off x="381000" y="277813"/>
            <a:ext cx="8305800" cy="331787"/>
          </a:xfrm>
        </p:spPr>
        <p:txBody>
          <a:bodyPr>
            <a:normAutofit fontScale="90000"/>
          </a:bodyPr>
          <a:lstStyle/>
          <a:p>
            <a:pPr algn="l"/>
            <a:r>
              <a:rPr lang="en-US" sz="1200" b="1"/>
              <a:t>Figure 14-20</a:t>
            </a:r>
            <a:r>
              <a:rPr lang="en-US" sz="1200"/>
              <a:t>   Phase-array antenna patterns. (From Henry Jaski, Ed., Antenna Engineering Handbook, 1961; courtesy of McGraw-Hill Book Company, New York.)</a:t>
            </a:r>
          </a:p>
        </p:txBody>
      </p:sp>
      <p:pic>
        <p:nvPicPr>
          <p:cNvPr id="515075" name="fg14_02000.jpg" descr="fg14_02000"/>
          <p:cNvPicPr>
            <a:picLocks noChangeAspect="1" noChangeArrowheads="1"/>
          </p:cNvPicPr>
          <p:nvPr/>
        </p:nvPicPr>
        <p:blipFill>
          <a:blip r:embed="rId3" cstate="print"/>
          <a:srcRect/>
          <a:stretch>
            <a:fillRect/>
          </a:stretch>
        </p:blipFill>
        <p:spPr bwMode="auto">
          <a:xfrm>
            <a:off x="542925" y="914400"/>
            <a:ext cx="7981950"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14-7 Special-Purpose Antennas</a:t>
            </a:r>
            <a:endParaRPr lang="en-US" dirty="0"/>
          </a:p>
        </p:txBody>
      </p:sp>
      <p:sp>
        <p:nvSpPr>
          <p:cNvPr id="3" name="Content Placeholder 2"/>
          <p:cNvSpPr>
            <a:spLocks noGrp="1"/>
          </p:cNvSpPr>
          <p:nvPr>
            <p:ph idx="1"/>
          </p:nvPr>
        </p:nvSpPr>
        <p:spPr/>
        <p:txBody>
          <a:bodyPr/>
          <a:lstStyle/>
          <a:p>
            <a:r>
              <a:rPr lang="en-US" dirty="0" smtClean="0"/>
              <a:t>Log-Periodic Antenna</a:t>
            </a:r>
          </a:p>
          <a:p>
            <a:r>
              <a:rPr lang="en-US" dirty="0" smtClean="0"/>
              <a:t>Small-Loop Antenna</a:t>
            </a:r>
          </a:p>
          <a:p>
            <a:r>
              <a:rPr lang="en-US" dirty="0" smtClean="0"/>
              <a:t>Ferrite Loop Antenna</a:t>
            </a:r>
          </a:p>
          <a:p>
            <a:r>
              <a:rPr lang="en-US" dirty="0" smtClean="0"/>
              <a:t>Folded Dipole Antenna</a:t>
            </a:r>
          </a:p>
          <a:p>
            <a:r>
              <a:rPr lang="en-US" dirty="0" smtClean="0"/>
              <a:t>Slot Antenna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a:xfrm>
            <a:off x="381000" y="277813"/>
            <a:ext cx="8305800" cy="331787"/>
          </a:xfrm>
        </p:spPr>
        <p:txBody>
          <a:bodyPr/>
          <a:lstStyle/>
          <a:p>
            <a:pPr algn="l"/>
            <a:r>
              <a:rPr lang="en-US" sz="1200" b="1"/>
              <a:t>Figure 14-21</a:t>
            </a:r>
            <a:r>
              <a:rPr lang="en-US" sz="1200"/>
              <a:t>   Log-periodic dipole array.</a:t>
            </a:r>
          </a:p>
        </p:txBody>
      </p:sp>
      <p:pic>
        <p:nvPicPr>
          <p:cNvPr id="517123" name="fg14_02100.jpg" descr="fg14_02100"/>
          <p:cNvPicPr>
            <a:picLocks noChangeAspect="1" noChangeArrowheads="1"/>
          </p:cNvPicPr>
          <p:nvPr/>
        </p:nvPicPr>
        <p:blipFill>
          <a:blip r:embed="rId3" cstate="print"/>
          <a:srcRect/>
          <a:stretch>
            <a:fillRect/>
          </a:stretch>
        </p:blipFill>
        <p:spPr bwMode="auto">
          <a:xfrm>
            <a:off x="228600" y="1668463"/>
            <a:ext cx="8456613" cy="3521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a:xfrm>
            <a:off x="381000" y="277813"/>
            <a:ext cx="8305800" cy="331787"/>
          </a:xfrm>
        </p:spPr>
        <p:txBody>
          <a:bodyPr/>
          <a:lstStyle/>
          <a:p>
            <a:pPr algn="l"/>
            <a:r>
              <a:rPr lang="en-US" sz="1200" b="1"/>
              <a:t>Figure 14-22</a:t>
            </a:r>
            <a:r>
              <a:rPr lang="en-US" sz="1200"/>
              <a:t>   Loop antenna.</a:t>
            </a:r>
          </a:p>
        </p:txBody>
      </p:sp>
      <p:pic>
        <p:nvPicPr>
          <p:cNvPr id="519171" name="fg14_02200.jpg" descr="fg14_02200"/>
          <p:cNvPicPr>
            <a:picLocks noChangeAspect="1" noChangeArrowheads="1"/>
          </p:cNvPicPr>
          <p:nvPr/>
        </p:nvPicPr>
        <p:blipFill>
          <a:blip r:embed="rId3" cstate="print"/>
          <a:srcRect/>
          <a:stretch>
            <a:fillRect/>
          </a:stretch>
        </p:blipFill>
        <p:spPr bwMode="auto">
          <a:xfrm>
            <a:off x="228600" y="1073150"/>
            <a:ext cx="8456613" cy="47101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ChangeArrowheads="1"/>
          </p:cNvSpPr>
          <p:nvPr>
            <p:ph type="title"/>
          </p:nvPr>
        </p:nvSpPr>
        <p:spPr>
          <a:xfrm>
            <a:off x="381000" y="277813"/>
            <a:ext cx="8305800" cy="331787"/>
          </a:xfrm>
        </p:spPr>
        <p:txBody>
          <a:bodyPr/>
          <a:lstStyle/>
          <a:p>
            <a:pPr algn="l"/>
            <a:r>
              <a:rPr lang="en-US" sz="1200" b="1"/>
              <a:t>Figure 14-23</a:t>
            </a:r>
            <a:r>
              <a:rPr lang="en-US" sz="1200"/>
              <a:t>   Dipoles.</a:t>
            </a:r>
          </a:p>
        </p:txBody>
      </p:sp>
      <p:pic>
        <p:nvPicPr>
          <p:cNvPr id="523267" name="fg14_02300.jpg" descr="fg14_02300"/>
          <p:cNvPicPr>
            <a:picLocks noChangeAspect="1" noChangeArrowheads="1"/>
          </p:cNvPicPr>
          <p:nvPr/>
        </p:nvPicPr>
        <p:blipFill>
          <a:blip r:embed="rId3" cstate="print"/>
          <a:srcRect/>
          <a:stretch>
            <a:fillRect/>
          </a:stretch>
        </p:blipFill>
        <p:spPr bwMode="auto">
          <a:xfrm>
            <a:off x="228600" y="1644650"/>
            <a:ext cx="8456613" cy="3568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a:xfrm>
            <a:off x="381000" y="277813"/>
            <a:ext cx="8305800" cy="331787"/>
          </a:xfrm>
        </p:spPr>
        <p:txBody>
          <a:bodyPr/>
          <a:lstStyle/>
          <a:p>
            <a:pPr algn="l"/>
            <a:r>
              <a:rPr lang="en-US" sz="1200" b="1"/>
              <a:t>Figure 14-24</a:t>
            </a:r>
            <a:r>
              <a:rPr lang="en-US" sz="1200"/>
              <a:t>   Slot antenna array.</a:t>
            </a:r>
          </a:p>
        </p:txBody>
      </p:sp>
      <p:pic>
        <p:nvPicPr>
          <p:cNvPr id="525315" name="fg14_02400.jpg" descr="fg14_02400"/>
          <p:cNvPicPr>
            <a:picLocks noChangeAspect="1" noChangeArrowheads="1"/>
          </p:cNvPicPr>
          <p:nvPr/>
        </p:nvPicPr>
        <p:blipFill>
          <a:blip r:embed="rId3" cstate="print"/>
          <a:srcRect/>
          <a:stretch>
            <a:fillRect/>
          </a:stretch>
        </p:blipFill>
        <p:spPr bwMode="auto">
          <a:xfrm>
            <a:off x="228600" y="1139825"/>
            <a:ext cx="8456613" cy="4578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Advanced Antenna Design</a:t>
            </a:r>
            <a:endParaRPr lang="en-US" dirty="0"/>
          </a:p>
        </p:txBody>
      </p:sp>
      <p:sp>
        <p:nvSpPr>
          <p:cNvPr id="3" name="Content Placeholder 2"/>
          <p:cNvSpPr>
            <a:spLocks noGrp="1"/>
          </p:cNvSpPr>
          <p:nvPr>
            <p:ph idx="1"/>
          </p:nvPr>
        </p:nvSpPr>
        <p:spPr/>
        <p:txBody>
          <a:bodyPr/>
          <a:lstStyle/>
          <a:p>
            <a:r>
              <a:rPr lang="en-US" dirty="0" smtClean="0"/>
              <a:t>Antennas can be very difficult in time and effort to design</a:t>
            </a:r>
          </a:p>
          <a:p>
            <a:r>
              <a:rPr lang="en-US" dirty="0" smtClean="0"/>
              <a:t>They are often designed by trial-and-error methods</a:t>
            </a:r>
          </a:p>
          <a:p>
            <a:r>
              <a:rPr lang="en-US" dirty="0" smtClean="0"/>
              <a:t>One of the newest and most unique methods being used is that of the “genetic algorithm”</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Yagi-Uda</a:t>
            </a:r>
            <a:r>
              <a:rPr lang="en-US" dirty="0" smtClean="0"/>
              <a:t> Genetic Design</a:t>
            </a:r>
            <a:endParaRPr lang="en-US" dirty="0"/>
          </a:p>
        </p:txBody>
      </p:sp>
      <p:sp>
        <p:nvSpPr>
          <p:cNvPr id="3" name="Content Placeholder 2"/>
          <p:cNvSpPr>
            <a:spLocks noGrp="1"/>
          </p:cNvSpPr>
          <p:nvPr>
            <p:ph idx="1"/>
          </p:nvPr>
        </p:nvSpPr>
        <p:spPr>
          <a:xfrm>
            <a:off x="457200" y="1752600"/>
            <a:ext cx="4191000" cy="4800600"/>
          </a:xfrm>
          <a:solidFill>
            <a:schemeClr val="bg1">
              <a:lumMod val="85000"/>
            </a:schemeClr>
          </a:solidFill>
        </p:spPr>
        <p:txBody>
          <a:bodyPr>
            <a:normAutofit fontScale="47500" lnSpcReduction="20000"/>
          </a:bodyPr>
          <a:lstStyle/>
          <a:p>
            <a:r>
              <a:rPr lang="en-US" b="1" dirty="0" err="1" smtClean="0"/>
              <a:t>Yagi-Uda</a:t>
            </a:r>
            <a:r>
              <a:rPr lang="en-US" b="1" dirty="0" smtClean="0"/>
              <a:t> Antenna</a:t>
            </a:r>
          </a:p>
          <a:p>
            <a:r>
              <a:rPr lang="en-US" dirty="0" smtClean="0"/>
              <a:t>Invented in 1954, the widely used </a:t>
            </a:r>
            <a:r>
              <a:rPr lang="en-US" dirty="0" err="1" smtClean="0"/>
              <a:t>Yagi-Uda</a:t>
            </a:r>
            <a:r>
              <a:rPr lang="en-US" dirty="0" smtClean="0"/>
              <a:t> antenna, familiar as a common type of TV antenna found on home rooftops, remains a difficult antenna to optimize due to complex interactions, sensitivity at high gain, and the inclusion of numerous parasitic elements.</a:t>
            </a:r>
          </a:p>
          <a:p>
            <a:r>
              <a:rPr lang="en-US" dirty="0" smtClean="0"/>
              <a:t>The </a:t>
            </a:r>
            <a:r>
              <a:rPr lang="en-US" dirty="0" err="1" smtClean="0"/>
              <a:t>Yagi-Uda</a:t>
            </a:r>
            <a:r>
              <a:rPr lang="en-US" dirty="0" smtClean="0"/>
              <a:t> antenna consists of three types of elements: a driven element, a reflector element, and a variable number of director elements, all supported by a central boom. Only the driven element is connected directly to the feeder; the other elements couple to the transmitter power through the local electromagnetic fields which induce currents in them. The spacing and length of the various components significantly affect the performance characteristics of the antenna.</a:t>
            </a:r>
          </a:p>
          <a:p>
            <a:r>
              <a:rPr lang="en-US" dirty="0" smtClean="0"/>
              <a:t>In order to optimize the </a:t>
            </a:r>
            <a:r>
              <a:rPr lang="en-US" dirty="0" err="1" smtClean="0"/>
              <a:t>Yagi-Uda</a:t>
            </a:r>
            <a:r>
              <a:rPr lang="en-US" dirty="0" smtClean="0"/>
              <a:t> antenna using a </a:t>
            </a:r>
            <a:r>
              <a:rPr lang="en-US" dirty="0" err="1" smtClean="0"/>
              <a:t>coevolutionary</a:t>
            </a:r>
            <a:r>
              <a:rPr lang="en-US" dirty="0" smtClean="0"/>
              <a:t> algorithm, we mapped the structure of the antenna into a 14-element byte encoded representation scheme. Each element contained two floating point values, a length and a spacing value. Each floating point value was encoded as three bytes, yielding a resolution of (1/2)^24 for each value. The first pair of values encoded the reflector unit, the second pair of values encoded the driven element, and the remaining 12 pairs encoded the directors. Wire radius values were constrained to 2, 3, 4, 5, or 6 mm. Mutation was applied to individual bytes, and one point crossover was used.</a:t>
            </a:r>
          </a:p>
          <a:p>
            <a:r>
              <a:rPr lang="en-US" dirty="0" smtClean="0"/>
              <a:t>Using this system, we were able to evolve </a:t>
            </a:r>
            <a:r>
              <a:rPr lang="en-US" dirty="0" err="1" smtClean="0"/>
              <a:t>Yagi-Uda</a:t>
            </a:r>
            <a:r>
              <a:rPr lang="en-US" dirty="0" smtClean="0"/>
              <a:t> antennas that had excellent bandwidth and gain properties with very good impedance characteristics. Results exceeded previous </a:t>
            </a:r>
            <a:r>
              <a:rPr lang="en-US" dirty="0" err="1" smtClean="0"/>
              <a:t>Yagi-Uda</a:t>
            </a:r>
            <a:r>
              <a:rPr lang="en-US" dirty="0" smtClean="0"/>
              <a:t> antennas produced using evolutionary algorithms by at least 7.8% in </a:t>
            </a:r>
            <a:r>
              <a:rPr lang="en-US" dirty="0" err="1" smtClean="0"/>
              <a:t>mainlobe</a:t>
            </a:r>
            <a:r>
              <a:rPr lang="en-US" dirty="0" smtClean="0"/>
              <a:t> gain.</a:t>
            </a:r>
          </a:p>
          <a:p>
            <a:endParaRPr lang="en-US" dirty="0"/>
          </a:p>
        </p:txBody>
      </p:sp>
      <p:pic>
        <p:nvPicPr>
          <p:cNvPr id="553991" name="Picture 7" descr="http://ti.arc.nasa.gov/projects/esg/images/yagiuda.jpg"/>
          <p:cNvPicPr>
            <a:picLocks noChangeAspect="1" noChangeArrowheads="1"/>
          </p:cNvPicPr>
          <p:nvPr/>
        </p:nvPicPr>
        <p:blipFill>
          <a:blip r:embed="rId2" cstate="print"/>
          <a:srcRect/>
          <a:stretch>
            <a:fillRect/>
          </a:stretch>
        </p:blipFill>
        <p:spPr bwMode="auto">
          <a:xfrm>
            <a:off x="4648200" y="1828800"/>
            <a:ext cx="3124200" cy="1572514"/>
          </a:xfrm>
          <a:prstGeom prst="rect">
            <a:avLst/>
          </a:prstGeom>
          <a:noFill/>
        </p:spPr>
      </p:pic>
      <p:pic>
        <p:nvPicPr>
          <p:cNvPr id="553993" name="Picture 9" descr="http://ti.arc.nasa.gov/projects/esg/images/yagi.gif"/>
          <p:cNvPicPr>
            <a:picLocks noChangeAspect="1" noChangeArrowheads="1"/>
          </p:cNvPicPr>
          <p:nvPr/>
        </p:nvPicPr>
        <p:blipFill>
          <a:blip r:embed="rId3" cstate="print"/>
          <a:srcRect/>
          <a:stretch>
            <a:fillRect/>
          </a:stretch>
        </p:blipFill>
        <p:spPr bwMode="auto">
          <a:xfrm>
            <a:off x="7086600" y="2286000"/>
            <a:ext cx="1924050" cy="1676400"/>
          </a:xfrm>
          <a:prstGeom prst="rect">
            <a:avLst/>
          </a:prstGeom>
          <a:noFill/>
        </p:spPr>
      </p:pic>
      <p:pic>
        <p:nvPicPr>
          <p:cNvPr id="553995" name="Picture 11" descr="http://ti.arc.nasa.gov/projects/esg/images/yagi_encode.jpg"/>
          <p:cNvPicPr>
            <a:picLocks noChangeAspect="1" noChangeArrowheads="1"/>
          </p:cNvPicPr>
          <p:nvPr/>
        </p:nvPicPr>
        <p:blipFill>
          <a:blip r:embed="rId4" cstate="print"/>
          <a:srcRect/>
          <a:stretch>
            <a:fillRect/>
          </a:stretch>
        </p:blipFill>
        <p:spPr bwMode="auto">
          <a:xfrm>
            <a:off x="4876800" y="3962400"/>
            <a:ext cx="3885088" cy="1085851"/>
          </a:xfrm>
          <a:prstGeom prst="rect">
            <a:avLst/>
          </a:prstGeom>
          <a:noFill/>
        </p:spPr>
      </p:pic>
      <p:pic>
        <p:nvPicPr>
          <p:cNvPr id="553997" name="Picture 13" descr="http://ti.arc.nasa.gov/projects/esg/images/yagipolar.jpg"/>
          <p:cNvPicPr>
            <a:picLocks noChangeAspect="1" noChangeArrowheads="1"/>
          </p:cNvPicPr>
          <p:nvPr/>
        </p:nvPicPr>
        <p:blipFill>
          <a:blip r:embed="rId5" cstate="print"/>
          <a:srcRect/>
          <a:stretch>
            <a:fillRect/>
          </a:stretch>
        </p:blipFill>
        <p:spPr bwMode="auto">
          <a:xfrm>
            <a:off x="5105400" y="5029200"/>
            <a:ext cx="3600450" cy="1190625"/>
          </a:xfrm>
          <a:prstGeom prst="rect">
            <a:avLst/>
          </a:prstGeom>
          <a:noFill/>
        </p:spPr>
      </p:pic>
      <p:sp>
        <p:nvSpPr>
          <p:cNvPr id="14" name="Rectangle 13"/>
          <p:cNvSpPr/>
          <p:nvPr/>
        </p:nvSpPr>
        <p:spPr>
          <a:xfrm>
            <a:off x="1600200" y="6248400"/>
            <a:ext cx="5867400" cy="369332"/>
          </a:xfrm>
          <a:prstGeom prst="rect">
            <a:avLst/>
          </a:prstGeom>
          <a:solidFill>
            <a:schemeClr val="accent2">
              <a:lumMod val="20000"/>
              <a:lumOff val="80000"/>
            </a:schemeClr>
          </a:solidFill>
        </p:spPr>
        <p:txBody>
          <a:bodyPr wrap="square">
            <a:spAutoFit/>
          </a:bodyPr>
          <a:lstStyle/>
          <a:p>
            <a:r>
              <a:rPr lang="en-US" dirty="0" smtClean="0">
                <a:solidFill>
                  <a:srgbClr val="0070C0"/>
                </a:solidFill>
                <a:hlinkClick r:id="rId6"/>
              </a:rPr>
              <a:t>http://</a:t>
            </a:r>
            <a:r>
              <a:rPr lang="en-US" dirty="0" smtClean="0">
                <a:solidFill>
                  <a:schemeClr val="accent1">
                    <a:lumMod val="20000"/>
                    <a:lumOff val="80000"/>
                  </a:schemeClr>
                </a:solidFill>
                <a:hlinkClick r:id="rId6"/>
              </a:rPr>
              <a:t>ti.arc.nasa.gov/projects/esg/research/antenna.htm</a:t>
            </a:r>
            <a:r>
              <a:rPr lang="en-US" dirty="0" smtClean="0">
                <a:solidFill>
                  <a:srgbClr val="0070C0"/>
                </a:solidFill>
              </a:rPr>
              <a:t> </a:t>
            </a:r>
            <a:endParaRPr lang="en-US" dirty="0">
              <a:solidFill>
                <a:srgbClr val="0070C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Genetic Design of Mars </a:t>
            </a:r>
            <a:r>
              <a:rPr lang="en-US" b="1" dirty="0" smtClean="0"/>
              <a:t>Odyssey UHF Antenna</a:t>
            </a:r>
            <a:endParaRPr lang="en-US" dirty="0"/>
          </a:p>
        </p:txBody>
      </p:sp>
      <p:sp>
        <p:nvSpPr>
          <p:cNvPr id="3" name="Content Placeholder 2"/>
          <p:cNvSpPr>
            <a:spLocks noGrp="1"/>
          </p:cNvSpPr>
          <p:nvPr>
            <p:ph idx="1"/>
          </p:nvPr>
        </p:nvSpPr>
        <p:spPr>
          <a:xfrm>
            <a:off x="304800" y="1828800"/>
            <a:ext cx="4419600" cy="4800600"/>
          </a:xfrm>
          <a:solidFill>
            <a:schemeClr val="bg1">
              <a:lumMod val="95000"/>
            </a:schemeClr>
          </a:solidFill>
        </p:spPr>
        <p:txBody>
          <a:bodyPr>
            <a:normAutofit fontScale="55000" lnSpcReduction="20000"/>
          </a:bodyPr>
          <a:lstStyle/>
          <a:p>
            <a:r>
              <a:rPr lang="en-US" dirty="0" smtClean="0"/>
              <a:t>The </a:t>
            </a:r>
            <a:r>
              <a:rPr lang="en-US" dirty="0" smtClean="0">
                <a:hlinkClick r:id="rId2"/>
              </a:rPr>
              <a:t>Mars Odyssey spacecraft</a:t>
            </a:r>
            <a:r>
              <a:rPr lang="en-US" dirty="0" smtClean="0"/>
              <a:t> is an orbiter carrying science experiments designed to make global observations of Mars. It carries onboard an UHF antenna, responsible for the primary, full-duplex, data link between the spacecraft and landed assets. The currently deployed antenna is a graphite/epoxy </a:t>
            </a:r>
            <a:r>
              <a:rPr lang="en-US" dirty="0" err="1" smtClean="0"/>
              <a:t>quadrifilar</a:t>
            </a:r>
            <a:r>
              <a:rPr lang="en-US" dirty="0" smtClean="0"/>
              <a:t> helix antenna (QHA) with a small ground plane</a:t>
            </a:r>
            <a:r>
              <a:rPr lang="en-US" dirty="0" smtClean="0"/>
              <a:t>.</a:t>
            </a:r>
            <a:endParaRPr lang="en-US" dirty="0" smtClean="0"/>
          </a:p>
          <a:p>
            <a:r>
              <a:rPr lang="en-US" dirty="0" smtClean="0"/>
              <a:t>The performance characteristics of an antenna can be affected by nearby structures. However, the currently deployed UHF antenna was not designed with surrounding structures in mind. As a result, the solar panels on the spacecraft sometimes have to be moved in order to optimize antenna performance. We therefore used the NEC simulator to evaluate the performance of various antenna designs in the presence of models representing the solar panel and fuel tanks.</a:t>
            </a:r>
          </a:p>
          <a:p>
            <a:r>
              <a:rPr lang="en-US" dirty="0" smtClean="0"/>
              <a:t>Using a </a:t>
            </a:r>
            <a:r>
              <a:rPr lang="en-US" dirty="0" err="1" smtClean="0"/>
              <a:t>coevolutionary</a:t>
            </a:r>
            <a:r>
              <a:rPr lang="en-US" dirty="0" smtClean="0"/>
              <a:t> algorithm, we optimized the design parameters for a </a:t>
            </a:r>
            <a:r>
              <a:rPr lang="en-US" dirty="0" err="1" smtClean="0"/>
              <a:t>quadrifilar</a:t>
            </a:r>
            <a:r>
              <a:rPr lang="en-US" dirty="0" smtClean="0"/>
              <a:t> helical antenna by encoding various parameters that control the shape and size of the antenna into a linear representation. </a:t>
            </a:r>
          </a:p>
          <a:p>
            <a:r>
              <a:rPr lang="en-US" dirty="0" smtClean="0"/>
              <a:t>We were able to evolve a </a:t>
            </a:r>
            <a:r>
              <a:rPr lang="en-US" dirty="0" err="1" smtClean="0"/>
              <a:t>quadrifilar</a:t>
            </a:r>
            <a:r>
              <a:rPr lang="en-US" dirty="0" smtClean="0"/>
              <a:t> helix antenna that was a quarter of the volume of the currently deployed Mars Odyssey antenna yet still achieving the performance characteristics of the latter.</a:t>
            </a:r>
          </a:p>
          <a:p>
            <a:endParaRPr lang="en-US" dirty="0"/>
          </a:p>
        </p:txBody>
      </p:sp>
      <p:pic>
        <p:nvPicPr>
          <p:cNvPr id="595970" name="Picture 2" descr="http://ti.arc.nasa.gov/projects/esg/images/mars-odyssey-instruments.jpg"/>
          <p:cNvPicPr>
            <a:picLocks noChangeAspect="1" noChangeArrowheads="1"/>
          </p:cNvPicPr>
          <p:nvPr/>
        </p:nvPicPr>
        <p:blipFill>
          <a:blip r:embed="rId3" cstate="print"/>
          <a:srcRect/>
          <a:stretch>
            <a:fillRect/>
          </a:stretch>
        </p:blipFill>
        <p:spPr bwMode="auto">
          <a:xfrm>
            <a:off x="4876800" y="1828800"/>
            <a:ext cx="3810000" cy="1899048"/>
          </a:xfrm>
          <a:prstGeom prst="rect">
            <a:avLst/>
          </a:prstGeom>
          <a:noFill/>
        </p:spPr>
      </p:pic>
      <p:pic>
        <p:nvPicPr>
          <p:cNvPr id="595972" name="Picture 4" descr="http://ti.arc.nasa.gov/projects/esg/images/MarsUHF.jpg"/>
          <p:cNvPicPr>
            <a:picLocks noChangeAspect="1" noChangeArrowheads="1"/>
          </p:cNvPicPr>
          <p:nvPr/>
        </p:nvPicPr>
        <p:blipFill>
          <a:blip r:embed="rId4" cstate="print"/>
          <a:srcRect/>
          <a:stretch>
            <a:fillRect/>
          </a:stretch>
        </p:blipFill>
        <p:spPr bwMode="auto">
          <a:xfrm>
            <a:off x="6858000" y="3810000"/>
            <a:ext cx="1905000" cy="1266826"/>
          </a:xfrm>
          <a:prstGeom prst="rect">
            <a:avLst/>
          </a:prstGeom>
          <a:noFill/>
        </p:spPr>
      </p:pic>
      <p:pic>
        <p:nvPicPr>
          <p:cNvPr id="595974" name="Picture 6" descr="http://ti.arc.nasa.gov/projects/esg/images/qha.jpg"/>
          <p:cNvPicPr>
            <a:picLocks noChangeAspect="1" noChangeArrowheads="1"/>
          </p:cNvPicPr>
          <p:nvPr/>
        </p:nvPicPr>
        <p:blipFill>
          <a:blip r:embed="rId5" cstate="print"/>
          <a:srcRect/>
          <a:stretch>
            <a:fillRect/>
          </a:stretch>
        </p:blipFill>
        <p:spPr bwMode="auto">
          <a:xfrm>
            <a:off x="4876800" y="5181600"/>
            <a:ext cx="4114800" cy="146120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1143000"/>
          </a:xfrm>
        </p:spPr>
        <p:txBody>
          <a:bodyPr>
            <a:normAutofit fontScale="90000"/>
          </a:bodyPr>
          <a:lstStyle/>
          <a:p>
            <a:r>
              <a:rPr lang="en-US" dirty="0" smtClean="0"/>
              <a:t>14-2 Half-Wave Dipole Antenna</a:t>
            </a:r>
            <a:endParaRPr lang="en-US" dirty="0"/>
          </a:p>
        </p:txBody>
      </p:sp>
      <p:sp>
        <p:nvSpPr>
          <p:cNvPr id="3" name="Content Placeholder 2"/>
          <p:cNvSpPr>
            <a:spLocks noGrp="1"/>
          </p:cNvSpPr>
          <p:nvPr>
            <p:ph idx="1"/>
          </p:nvPr>
        </p:nvSpPr>
        <p:spPr/>
        <p:txBody>
          <a:bodyPr/>
          <a:lstStyle/>
          <a:p>
            <a:r>
              <a:rPr lang="en-US" dirty="0" smtClean="0"/>
              <a:t>Development of the Half-Wave Dipole Antenna</a:t>
            </a:r>
          </a:p>
          <a:p>
            <a:r>
              <a:rPr lang="en-US" dirty="0" smtClean="0"/>
              <a:t>Half-Wave Dipole Antenna Impedance</a:t>
            </a:r>
          </a:p>
          <a:p>
            <a:r>
              <a:rPr lang="en-US" dirty="0" smtClean="0"/>
              <a:t>Radiation and Induction Field</a:t>
            </a:r>
          </a:p>
          <a:p>
            <a:r>
              <a:rPr lang="en-US" dirty="0" smtClean="0"/>
              <a:t>Radiation Pattern</a:t>
            </a:r>
          </a:p>
          <a:p>
            <a:r>
              <a:rPr lang="en-US" dirty="0" smtClean="0"/>
              <a:t>Antenna Gain</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Genetic Design of ST5 Satellite Antenna</a:t>
            </a:r>
            <a:r>
              <a:rPr lang="en-US" b="1" dirty="0" smtClean="0"/>
              <a:t/>
            </a:r>
            <a:br>
              <a:rPr lang="en-US" b="1" dirty="0" smtClean="0"/>
            </a:br>
            <a:endParaRPr lang="en-US" dirty="0"/>
          </a:p>
        </p:txBody>
      </p:sp>
      <p:sp>
        <p:nvSpPr>
          <p:cNvPr id="3" name="Content Placeholder 2"/>
          <p:cNvSpPr>
            <a:spLocks noGrp="1"/>
          </p:cNvSpPr>
          <p:nvPr>
            <p:ph idx="1"/>
          </p:nvPr>
        </p:nvSpPr>
        <p:spPr>
          <a:xfrm>
            <a:off x="0" y="1066800"/>
            <a:ext cx="4495800" cy="5791200"/>
          </a:xfrm>
          <a:solidFill>
            <a:schemeClr val="bg1">
              <a:lumMod val="95000"/>
            </a:schemeClr>
          </a:solidFill>
        </p:spPr>
        <p:txBody>
          <a:bodyPr>
            <a:noAutofit/>
          </a:bodyPr>
          <a:lstStyle/>
          <a:p>
            <a:r>
              <a:rPr lang="en-US" sz="1100" dirty="0" smtClean="0"/>
              <a:t>The </a:t>
            </a:r>
            <a:r>
              <a:rPr lang="en-US" sz="1100" dirty="0" smtClean="0">
                <a:hlinkClick r:id="rId2"/>
              </a:rPr>
              <a:t>Space Technology 5 Project</a:t>
            </a:r>
            <a:r>
              <a:rPr lang="en-US" sz="1100" dirty="0" smtClean="0"/>
              <a:t> (ST5) is one of NASA's New Millennium Program missions that will launch multiple miniature spacecraft to test innovative concepts and technologies in the harsh environment of space. </a:t>
            </a:r>
          </a:p>
          <a:p>
            <a:r>
              <a:rPr lang="en-US" sz="1100" dirty="0" smtClean="0"/>
              <a:t>The three ST5 spacecraft will communicate with a 34 meter ground-based dish antenna. The antenna specifications for the mission present a challenging design problem, requiring both a wide </a:t>
            </a:r>
            <a:r>
              <a:rPr lang="en-US" sz="1100" dirty="0" err="1" smtClean="0"/>
              <a:t>beamwidth</a:t>
            </a:r>
            <a:r>
              <a:rPr lang="en-US" sz="1100" dirty="0" smtClean="0"/>
              <a:t> for a circularly-polarized wave and a wide bandwidth. </a:t>
            </a:r>
          </a:p>
          <a:p>
            <a:r>
              <a:rPr lang="en-US" sz="1100" dirty="0" smtClean="0"/>
              <a:t>First</a:t>
            </a:r>
            <a:r>
              <a:rPr lang="en-US" sz="1100" dirty="0" smtClean="0"/>
              <a:t>, there is the potential of needing less power. Antenna ST5-3-10 achieves high gain (2-4dB) across a wider range of elevation angles. This allows a broader range of angles over which maximum data throughput can be achieved. Also, less power from the solar array and batteries may be required.</a:t>
            </a:r>
          </a:p>
          <a:p>
            <a:r>
              <a:rPr lang="en-US" sz="1100" dirty="0" smtClean="0"/>
              <a:t>Second, the evolved antenna does not require a matching network nor a phasing circuit, removing two steps in design and fabrication of the antenna. A trivial transmission line may be used for the match on the flight antenna, but simulation results suggest that one is not required.</a:t>
            </a:r>
          </a:p>
          <a:p>
            <a:r>
              <a:rPr lang="en-US" sz="1100" dirty="0" smtClean="0"/>
              <a:t>Third, the evolved antenna has more uniform coverage in that it has a uniform pattern with small ripples in the elevations of greatest interest (between 40 and 80 degrees). This allows for reliable performance as elevation angle relative to the ground changes.</a:t>
            </a:r>
          </a:p>
          <a:p>
            <a:r>
              <a:rPr lang="en-US" sz="1100" dirty="0" smtClean="0"/>
              <a:t>Finally, the evolved antenna had a shorter design cycle. It was estimated that antenna ST5-3-10 took 3 person-months to design and fabricate the first prototype as compared to 5 person-months for the conventionally designed antenna</a:t>
            </a:r>
            <a:r>
              <a:rPr lang="en-US" sz="1100" dirty="0" smtClean="0"/>
              <a:t>.</a:t>
            </a:r>
            <a:endParaRPr lang="en-US" sz="1100" dirty="0"/>
          </a:p>
        </p:txBody>
      </p:sp>
      <p:pic>
        <p:nvPicPr>
          <p:cNvPr id="596994" name="Picture 2" descr="http://ti.arc.nasa.gov/projects/esg/images/st5.jpg"/>
          <p:cNvPicPr>
            <a:picLocks noChangeAspect="1" noChangeArrowheads="1"/>
          </p:cNvPicPr>
          <p:nvPr/>
        </p:nvPicPr>
        <p:blipFill>
          <a:blip r:embed="rId3" cstate="print"/>
          <a:srcRect/>
          <a:stretch>
            <a:fillRect/>
          </a:stretch>
        </p:blipFill>
        <p:spPr bwMode="auto">
          <a:xfrm>
            <a:off x="4572000" y="1295400"/>
            <a:ext cx="2857500" cy="2038350"/>
          </a:xfrm>
          <a:prstGeom prst="rect">
            <a:avLst/>
          </a:prstGeom>
          <a:noFill/>
        </p:spPr>
      </p:pic>
      <p:pic>
        <p:nvPicPr>
          <p:cNvPr id="596996" name="Picture 4" descr="http://ti.arc.nasa.gov/projects/esg/images/branch_antenna.jpg"/>
          <p:cNvPicPr>
            <a:picLocks noChangeAspect="1" noChangeArrowheads="1"/>
          </p:cNvPicPr>
          <p:nvPr/>
        </p:nvPicPr>
        <p:blipFill>
          <a:blip r:embed="rId4" cstate="print"/>
          <a:srcRect/>
          <a:stretch>
            <a:fillRect/>
          </a:stretch>
        </p:blipFill>
        <p:spPr bwMode="auto">
          <a:xfrm>
            <a:off x="6172200" y="2743200"/>
            <a:ext cx="2809875" cy="1466850"/>
          </a:xfrm>
          <a:prstGeom prst="rect">
            <a:avLst/>
          </a:prstGeom>
          <a:noFill/>
        </p:spPr>
      </p:pic>
      <p:pic>
        <p:nvPicPr>
          <p:cNvPr id="597000" name="Picture 8" descr="http://ti.arc.nasa.gov/projects/esg/images/st5_4w-03.jpg"/>
          <p:cNvPicPr>
            <a:picLocks noChangeAspect="1" noChangeArrowheads="1"/>
          </p:cNvPicPr>
          <p:nvPr/>
        </p:nvPicPr>
        <p:blipFill>
          <a:blip r:embed="rId5" cstate="print"/>
          <a:srcRect/>
          <a:stretch>
            <a:fillRect/>
          </a:stretch>
        </p:blipFill>
        <p:spPr bwMode="auto">
          <a:xfrm>
            <a:off x="6705600" y="4572000"/>
            <a:ext cx="2343150" cy="1771651"/>
          </a:xfrm>
          <a:prstGeom prst="rect">
            <a:avLst/>
          </a:prstGeom>
          <a:noFill/>
        </p:spPr>
      </p:pic>
      <p:pic>
        <p:nvPicPr>
          <p:cNvPr id="596998" name="Picture 6" descr="http://ti.arc.nasa.gov/projects/esg/images/st5-3-10.jpg"/>
          <p:cNvPicPr>
            <a:picLocks noChangeAspect="1" noChangeArrowheads="1"/>
          </p:cNvPicPr>
          <p:nvPr/>
        </p:nvPicPr>
        <p:blipFill>
          <a:blip r:embed="rId6" cstate="print"/>
          <a:srcRect/>
          <a:stretch>
            <a:fillRect/>
          </a:stretch>
        </p:blipFill>
        <p:spPr bwMode="auto">
          <a:xfrm>
            <a:off x="4648200" y="4038600"/>
            <a:ext cx="2514600" cy="1771651"/>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14-8 Troubleshooting</a:t>
            </a:r>
            <a:endParaRPr lang="en-US" dirty="0"/>
          </a:p>
        </p:txBody>
      </p:sp>
      <p:sp>
        <p:nvSpPr>
          <p:cNvPr id="3" name="Content Placeholder 2"/>
          <p:cNvSpPr>
            <a:spLocks noGrp="1"/>
          </p:cNvSpPr>
          <p:nvPr>
            <p:ph idx="1"/>
          </p:nvPr>
        </p:nvSpPr>
        <p:spPr/>
        <p:txBody>
          <a:bodyPr/>
          <a:lstStyle/>
          <a:p>
            <a:r>
              <a:rPr lang="en-US" dirty="0" smtClean="0"/>
              <a:t>Installing the Antenna</a:t>
            </a:r>
          </a:p>
          <a:p>
            <a:r>
              <a:rPr lang="en-US" dirty="0" smtClean="0"/>
              <a:t>Typical Troubleshooting Techniques</a:t>
            </a:r>
          </a:p>
          <a:p>
            <a:r>
              <a:rPr lang="en-US" dirty="0" smtClean="0"/>
              <a:t>Antenna Measurements</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a:xfrm>
            <a:off x="381000" y="277813"/>
            <a:ext cx="8305800" cy="331787"/>
          </a:xfrm>
        </p:spPr>
        <p:txBody>
          <a:bodyPr/>
          <a:lstStyle/>
          <a:p>
            <a:pPr algn="l"/>
            <a:r>
              <a:rPr lang="en-US" sz="1200" b="1"/>
              <a:t>Figure 14-25</a:t>
            </a:r>
            <a:r>
              <a:rPr lang="en-US" sz="1200"/>
              <a:t>   Matching antenna to receiver.</a:t>
            </a:r>
          </a:p>
        </p:txBody>
      </p:sp>
      <p:pic>
        <p:nvPicPr>
          <p:cNvPr id="527363" name="fg14_02500.jpg" descr="fg14_02500"/>
          <p:cNvPicPr>
            <a:picLocks noChangeAspect="1" noChangeArrowheads="1"/>
          </p:cNvPicPr>
          <p:nvPr/>
        </p:nvPicPr>
        <p:blipFill>
          <a:blip r:embed="rId3" cstate="print"/>
          <a:srcRect/>
          <a:stretch>
            <a:fillRect/>
          </a:stretch>
        </p:blipFill>
        <p:spPr bwMode="auto">
          <a:xfrm>
            <a:off x="228600" y="1527175"/>
            <a:ext cx="8456613" cy="38020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title"/>
          </p:nvPr>
        </p:nvSpPr>
        <p:spPr>
          <a:xfrm>
            <a:off x="381000" y="277813"/>
            <a:ext cx="8305800" cy="331787"/>
          </a:xfrm>
        </p:spPr>
        <p:txBody>
          <a:bodyPr/>
          <a:lstStyle/>
          <a:p>
            <a:pPr algn="l"/>
            <a:r>
              <a:rPr lang="en-US" sz="1200" b="1"/>
              <a:t>Figure 14-26</a:t>
            </a:r>
            <a:r>
              <a:rPr lang="en-US" sz="1200"/>
              <a:t>   VSWR test.</a:t>
            </a:r>
          </a:p>
        </p:txBody>
      </p:sp>
      <p:pic>
        <p:nvPicPr>
          <p:cNvPr id="529411" name="fg14_02600.jpg" descr="fg14_02600"/>
          <p:cNvPicPr>
            <a:picLocks noChangeAspect="1" noChangeArrowheads="1"/>
          </p:cNvPicPr>
          <p:nvPr/>
        </p:nvPicPr>
        <p:blipFill>
          <a:blip r:embed="rId3" cstate="print"/>
          <a:srcRect/>
          <a:stretch>
            <a:fillRect/>
          </a:stretch>
        </p:blipFill>
        <p:spPr bwMode="auto">
          <a:xfrm>
            <a:off x="228600" y="2073275"/>
            <a:ext cx="8456613" cy="27098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a:xfrm>
            <a:off x="381000" y="277813"/>
            <a:ext cx="8305800" cy="331787"/>
          </a:xfrm>
        </p:spPr>
        <p:txBody>
          <a:bodyPr/>
          <a:lstStyle/>
          <a:p>
            <a:pPr algn="l"/>
            <a:r>
              <a:rPr lang="en-US" sz="1200" b="1"/>
              <a:t>Figure 14-27</a:t>
            </a:r>
            <a:r>
              <a:rPr lang="en-US" sz="1200"/>
              <a:t>   Parabolic reflector.</a:t>
            </a:r>
          </a:p>
        </p:txBody>
      </p:sp>
      <p:pic>
        <p:nvPicPr>
          <p:cNvPr id="531459" name="fg14_02700.jpg" descr="fg14_02700"/>
          <p:cNvPicPr>
            <a:picLocks noChangeAspect="1" noChangeArrowheads="1"/>
          </p:cNvPicPr>
          <p:nvPr/>
        </p:nvPicPr>
        <p:blipFill>
          <a:blip r:embed="rId3" cstate="print"/>
          <a:srcRect/>
          <a:stretch>
            <a:fillRect/>
          </a:stretch>
        </p:blipFill>
        <p:spPr bwMode="auto">
          <a:xfrm>
            <a:off x="1930400" y="914400"/>
            <a:ext cx="5207000"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ChangeArrowheads="1"/>
          </p:cNvSpPr>
          <p:nvPr>
            <p:ph type="title"/>
          </p:nvPr>
        </p:nvSpPr>
        <p:spPr>
          <a:xfrm>
            <a:off x="381000" y="277813"/>
            <a:ext cx="8305800" cy="331787"/>
          </a:xfrm>
        </p:spPr>
        <p:txBody>
          <a:bodyPr/>
          <a:lstStyle/>
          <a:p>
            <a:pPr algn="l"/>
            <a:r>
              <a:rPr lang="en-US" sz="1200" b="1"/>
              <a:t>Figure 14-28</a:t>
            </a:r>
            <a:r>
              <a:rPr lang="en-US" sz="1200"/>
              <a:t>   Grid-dip meter test for a tuned circuit.</a:t>
            </a:r>
          </a:p>
        </p:txBody>
      </p:sp>
      <p:pic>
        <p:nvPicPr>
          <p:cNvPr id="535555" name="fg14_02800.jpg" descr="fg14_02800"/>
          <p:cNvPicPr>
            <a:picLocks noChangeAspect="1" noChangeArrowheads="1"/>
          </p:cNvPicPr>
          <p:nvPr/>
        </p:nvPicPr>
        <p:blipFill>
          <a:blip r:embed="rId3" cstate="print"/>
          <a:srcRect/>
          <a:stretch>
            <a:fillRect/>
          </a:stretch>
        </p:blipFill>
        <p:spPr bwMode="auto">
          <a:xfrm>
            <a:off x="1041400" y="914400"/>
            <a:ext cx="6983413"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a:xfrm>
            <a:off x="381000" y="277813"/>
            <a:ext cx="8305800" cy="331787"/>
          </a:xfrm>
        </p:spPr>
        <p:txBody>
          <a:bodyPr/>
          <a:lstStyle/>
          <a:p>
            <a:pPr algn="l"/>
            <a:r>
              <a:rPr lang="en-US" sz="1200" b="1"/>
              <a:t>Figure 14-29</a:t>
            </a:r>
            <a:r>
              <a:rPr lang="en-US" sz="1200"/>
              <a:t>   SWR meter in line between the antenna and transmitter.</a:t>
            </a:r>
          </a:p>
        </p:txBody>
      </p:sp>
      <p:pic>
        <p:nvPicPr>
          <p:cNvPr id="537603" name="fg14_02900.jpg" descr="fg14_02900"/>
          <p:cNvPicPr>
            <a:picLocks noChangeAspect="1" noChangeArrowheads="1"/>
          </p:cNvPicPr>
          <p:nvPr/>
        </p:nvPicPr>
        <p:blipFill>
          <a:blip r:embed="rId3" cstate="print"/>
          <a:srcRect/>
          <a:stretch>
            <a:fillRect/>
          </a:stretch>
        </p:blipFill>
        <p:spPr bwMode="auto">
          <a:xfrm>
            <a:off x="1420813" y="914400"/>
            <a:ext cx="6226175"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ChangeArrowheads="1"/>
          </p:cNvSpPr>
          <p:nvPr>
            <p:ph type="title"/>
          </p:nvPr>
        </p:nvSpPr>
        <p:spPr>
          <a:xfrm>
            <a:off x="381000" y="277813"/>
            <a:ext cx="8305800" cy="331787"/>
          </a:xfrm>
        </p:spPr>
        <p:txBody>
          <a:bodyPr/>
          <a:lstStyle/>
          <a:p>
            <a:pPr algn="l"/>
            <a:r>
              <a:rPr lang="en-US" sz="1200" b="1"/>
              <a:t>Figure 14-30</a:t>
            </a:r>
            <a:r>
              <a:rPr lang="en-US" sz="1200"/>
              <a:t>   Testing coaxial cable.</a:t>
            </a:r>
          </a:p>
        </p:txBody>
      </p:sp>
      <p:pic>
        <p:nvPicPr>
          <p:cNvPr id="539651" name="fg14_03000.jpg" descr="fg14_03000"/>
          <p:cNvPicPr>
            <a:picLocks noChangeAspect="1" noChangeArrowheads="1"/>
          </p:cNvPicPr>
          <p:nvPr/>
        </p:nvPicPr>
        <p:blipFill>
          <a:blip r:embed="rId3" cstate="print"/>
          <a:srcRect/>
          <a:stretch>
            <a:fillRect/>
          </a:stretch>
        </p:blipFill>
        <p:spPr bwMode="auto">
          <a:xfrm>
            <a:off x="228600" y="2419350"/>
            <a:ext cx="8456613" cy="20177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ChangeArrowheads="1"/>
          </p:cNvSpPr>
          <p:nvPr>
            <p:ph type="title"/>
          </p:nvPr>
        </p:nvSpPr>
        <p:spPr>
          <a:xfrm>
            <a:off x="381000" y="277813"/>
            <a:ext cx="8305800" cy="331787"/>
          </a:xfrm>
        </p:spPr>
        <p:txBody>
          <a:bodyPr/>
          <a:lstStyle/>
          <a:p>
            <a:pPr algn="l"/>
            <a:r>
              <a:rPr lang="en-US" sz="1200" b="1"/>
              <a:t>Figure 14-31</a:t>
            </a:r>
            <a:r>
              <a:rPr lang="en-US" sz="1200"/>
              <a:t>   An anechoic chamber. (Courtesy Mark Gibson c/o Mira.)</a:t>
            </a:r>
          </a:p>
        </p:txBody>
      </p:sp>
      <p:pic>
        <p:nvPicPr>
          <p:cNvPr id="541699" name="fg14_03100.jpg" descr="fg14_03100"/>
          <p:cNvPicPr>
            <a:picLocks noChangeAspect="1" noChangeArrowheads="1"/>
          </p:cNvPicPr>
          <p:nvPr/>
        </p:nvPicPr>
        <p:blipFill>
          <a:blip r:embed="rId3" cstate="print"/>
          <a:srcRect/>
          <a:stretch>
            <a:fillRect/>
          </a:stretch>
        </p:blipFill>
        <p:spPr bwMode="auto">
          <a:xfrm>
            <a:off x="1057275" y="914400"/>
            <a:ext cx="6951663"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14-9 Troubleshooting w/ Multisim</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4115" name="fg14_00100.jpg" descr="fg14_00100"/>
          <p:cNvPicPr>
            <a:picLocks noChangeAspect="1" noChangeArrowheads="1"/>
          </p:cNvPicPr>
          <p:nvPr/>
        </p:nvPicPr>
        <p:blipFill>
          <a:blip r:embed="rId3" cstate="print"/>
          <a:srcRect/>
          <a:stretch>
            <a:fillRect/>
          </a:stretch>
        </p:blipFill>
        <p:spPr bwMode="auto">
          <a:xfrm>
            <a:off x="685800" y="1905000"/>
            <a:ext cx="3423709" cy="3390078"/>
          </a:xfrm>
          <a:prstGeom prst="rect">
            <a:avLst/>
          </a:prstGeom>
          <a:noFill/>
          <a:ln w="9525">
            <a:noFill/>
            <a:miter lim="800000"/>
            <a:headEnd/>
            <a:tailEnd/>
          </a:ln>
          <a:effectLst/>
        </p:spPr>
      </p:pic>
      <p:sp>
        <p:nvSpPr>
          <p:cNvPr id="4" name="Title 3"/>
          <p:cNvSpPr>
            <a:spLocks noGrp="1"/>
          </p:cNvSpPr>
          <p:nvPr>
            <p:ph type="title"/>
          </p:nvPr>
        </p:nvSpPr>
        <p:spPr/>
        <p:txBody>
          <a:bodyPr>
            <a:normAutofit fontScale="90000"/>
          </a:bodyPr>
          <a:lstStyle/>
          <a:p>
            <a:r>
              <a:rPr lang="en-US" dirty="0" smtClean="0"/>
              <a:t>Half-Wave Dipole Antenna</a:t>
            </a:r>
            <a:endParaRPr lang="en-US" dirty="0"/>
          </a:p>
        </p:txBody>
      </p:sp>
      <p:sp>
        <p:nvSpPr>
          <p:cNvPr id="5" name="Rectangle 2"/>
          <p:cNvSpPr txBox="1">
            <a:spLocks noChangeArrowheads="1"/>
          </p:cNvSpPr>
          <p:nvPr/>
        </p:nvSpPr>
        <p:spPr>
          <a:xfrm>
            <a:off x="533400" y="5410200"/>
            <a:ext cx="3733800" cy="6096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small" spc="200" normalizeH="0" baseline="0" noProof="0" dirty="0" smtClean="0">
                <a:ln>
                  <a:noFill/>
                </a:ln>
                <a:solidFill>
                  <a:schemeClr val="tx1"/>
                </a:solidFill>
                <a:effectLst/>
                <a:uLnTx/>
                <a:uFillTx/>
                <a:latin typeface="+mj-lt"/>
                <a:ea typeface="+mj-ea"/>
                <a:cs typeface="+mj-cs"/>
              </a:rPr>
              <a:t>Figure 14-1</a:t>
            </a:r>
            <a:r>
              <a:rPr kumimoji="0" lang="en-US" sz="1200" b="0" i="0" u="none" strike="noStrike" kern="1200" cap="small" spc="200" normalizeH="0" baseline="0" noProof="0" dirty="0" smtClean="0">
                <a:ln>
                  <a:noFill/>
                </a:ln>
                <a:solidFill>
                  <a:schemeClr val="tx1"/>
                </a:solidFill>
                <a:effectLst/>
                <a:uLnTx/>
                <a:uFillTx/>
                <a:latin typeface="+mj-lt"/>
                <a:ea typeface="+mj-ea"/>
                <a:cs typeface="+mj-cs"/>
              </a:rPr>
              <a:t>   Quarter-wave transmission line segment (open-ended).</a:t>
            </a:r>
            <a:endParaRPr kumimoji="0" lang="en-US" sz="1200" b="0" i="0" u="none" strike="noStrike" kern="1200" cap="small" spc="200" normalizeH="0" baseline="0" noProof="0" dirty="0">
              <a:ln>
                <a:noFill/>
              </a:ln>
              <a:solidFill>
                <a:schemeClr val="tx1"/>
              </a:solidFill>
              <a:effectLst/>
              <a:uLnTx/>
              <a:uFillTx/>
              <a:latin typeface="+mj-lt"/>
              <a:ea typeface="+mj-ea"/>
              <a:cs typeface="+mj-cs"/>
            </a:endParaRPr>
          </a:p>
        </p:txBody>
      </p:sp>
      <p:pic>
        <p:nvPicPr>
          <p:cNvPr id="6" name="fg14_00200.jpg" descr="fg14_00200"/>
          <p:cNvPicPr>
            <a:picLocks noChangeAspect="1" noChangeArrowheads="1"/>
          </p:cNvPicPr>
          <p:nvPr/>
        </p:nvPicPr>
        <p:blipFill>
          <a:blip r:embed="rId4" cstate="print"/>
          <a:srcRect/>
          <a:stretch>
            <a:fillRect/>
          </a:stretch>
        </p:blipFill>
        <p:spPr bwMode="auto">
          <a:xfrm>
            <a:off x="4267200" y="1904999"/>
            <a:ext cx="4419600" cy="2751105"/>
          </a:xfrm>
          <a:prstGeom prst="rect">
            <a:avLst/>
          </a:prstGeom>
          <a:noFill/>
          <a:ln w="9525">
            <a:noFill/>
            <a:miter lim="800000"/>
            <a:headEnd/>
            <a:tailEnd/>
          </a:ln>
          <a:effectLst/>
        </p:spPr>
      </p:pic>
      <p:sp>
        <p:nvSpPr>
          <p:cNvPr id="8" name="Rectangle 2"/>
          <p:cNvSpPr txBox="1">
            <a:spLocks noChangeArrowheads="1"/>
          </p:cNvSpPr>
          <p:nvPr/>
        </p:nvSpPr>
        <p:spPr>
          <a:xfrm>
            <a:off x="4648200" y="5410200"/>
            <a:ext cx="4114800" cy="331787"/>
          </a:xfrm>
          <a:prstGeom prst="rect">
            <a:avLst/>
          </a:prstGeom>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small" spc="200" normalizeH="0" baseline="0" noProof="0" dirty="0" smtClean="0">
                <a:ln>
                  <a:noFill/>
                </a:ln>
                <a:solidFill>
                  <a:schemeClr val="tx1"/>
                </a:solidFill>
                <a:effectLst/>
                <a:uLnTx/>
                <a:uFillTx/>
                <a:latin typeface="+mj-lt"/>
                <a:ea typeface="+mj-ea"/>
                <a:cs typeface="+mj-cs"/>
              </a:rPr>
              <a:t>Figure 14-2</a:t>
            </a:r>
            <a:r>
              <a:rPr kumimoji="0" lang="en-US" sz="1200" b="0" i="0" u="none" strike="noStrike" kern="1200" cap="small" spc="200" normalizeH="0" baseline="0" noProof="0" dirty="0" smtClean="0">
                <a:ln>
                  <a:noFill/>
                </a:ln>
                <a:solidFill>
                  <a:schemeClr val="tx1"/>
                </a:solidFill>
                <a:effectLst/>
                <a:uLnTx/>
                <a:uFillTx/>
                <a:latin typeface="+mj-lt"/>
                <a:ea typeface="+mj-ea"/>
                <a:cs typeface="+mj-cs"/>
              </a:rPr>
              <a:t>   Basic half-wave dipole antenna.</a:t>
            </a:r>
            <a:endParaRPr kumimoji="0" lang="en-US" sz="1200" b="0" i="0" u="none" strike="noStrike" kern="1200" cap="small" spc="20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a:xfrm>
            <a:off x="381000" y="277813"/>
            <a:ext cx="8305800" cy="331787"/>
          </a:xfrm>
        </p:spPr>
        <p:txBody>
          <a:bodyPr/>
          <a:lstStyle/>
          <a:p>
            <a:pPr algn="l"/>
            <a:r>
              <a:rPr lang="en-US" sz="1200" b="1"/>
              <a:t>Figure 14-32</a:t>
            </a:r>
            <a:r>
              <a:rPr lang="en-US" sz="1200"/>
              <a:t>   The Multisim circuit for modeling a 100-MHz half-wave dipole.</a:t>
            </a:r>
          </a:p>
        </p:txBody>
      </p:sp>
      <p:pic>
        <p:nvPicPr>
          <p:cNvPr id="543747" name="fg14_03200.jpg" descr="fg14_03200"/>
          <p:cNvPicPr>
            <a:picLocks noChangeAspect="1" noChangeArrowheads="1"/>
          </p:cNvPicPr>
          <p:nvPr/>
        </p:nvPicPr>
        <p:blipFill>
          <a:blip r:embed="rId3" cstate="print"/>
          <a:srcRect/>
          <a:stretch>
            <a:fillRect/>
          </a:stretch>
        </p:blipFill>
        <p:spPr bwMode="auto">
          <a:xfrm>
            <a:off x="531813" y="914400"/>
            <a:ext cx="8004175"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a:xfrm>
            <a:off x="381000" y="277813"/>
            <a:ext cx="8305800" cy="331787"/>
          </a:xfrm>
        </p:spPr>
        <p:txBody>
          <a:bodyPr/>
          <a:lstStyle/>
          <a:p>
            <a:pPr algn="l"/>
            <a:r>
              <a:rPr lang="en-US" sz="1200" b="1"/>
              <a:t>Figure 14-33</a:t>
            </a:r>
            <a:r>
              <a:rPr lang="en-US" sz="1200"/>
              <a:t>   The network analyzer view of the simulation of a 100-MHz half-wave dipole.</a:t>
            </a:r>
          </a:p>
        </p:txBody>
      </p:sp>
      <p:pic>
        <p:nvPicPr>
          <p:cNvPr id="545795" name="fg14_03300.jpg" descr="fg14_03300"/>
          <p:cNvPicPr>
            <a:picLocks noChangeAspect="1" noChangeArrowheads="1"/>
          </p:cNvPicPr>
          <p:nvPr/>
        </p:nvPicPr>
        <p:blipFill>
          <a:blip r:embed="rId3" cstate="print"/>
          <a:srcRect/>
          <a:stretch>
            <a:fillRect/>
          </a:stretch>
        </p:blipFill>
        <p:spPr bwMode="auto">
          <a:xfrm>
            <a:off x="1322388" y="914400"/>
            <a:ext cx="6421437"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381000" y="277813"/>
            <a:ext cx="8305800" cy="331787"/>
          </a:xfrm>
        </p:spPr>
        <p:txBody>
          <a:bodyPr>
            <a:normAutofit fontScale="90000"/>
          </a:bodyPr>
          <a:lstStyle/>
          <a:p>
            <a:pPr algn="l"/>
            <a:r>
              <a:rPr lang="en-US" sz="1200" b="1"/>
              <a:t>Figure 14-34</a:t>
            </a:r>
            <a:r>
              <a:rPr lang="en-US" sz="1200"/>
              <a:t>   The model of a single stub tuner using the Multisim stripline transmission-line elements.</a:t>
            </a:r>
          </a:p>
        </p:txBody>
      </p:sp>
      <p:pic>
        <p:nvPicPr>
          <p:cNvPr id="547843" name="fg14_03400.jpg" descr="fg14_03400"/>
          <p:cNvPicPr>
            <a:picLocks noChangeAspect="1" noChangeArrowheads="1"/>
          </p:cNvPicPr>
          <p:nvPr/>
        </p:nvPicPr>
        <p:blipFill>
          <a:blip r:embed="rId3" cstate="print"/>
          <a:srcRect/>
          <a:stretch>
            <a:fillRect/>
          </a:stretch>
        </p:blipFill>
        <p:spPr bwMode="auto">
          <a:xfrm>
            <a:off x="1416050" y="914400"/>
            <a:ext cx="6234113"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a:xfrm>
            <a:off x="381000" y="277813"/>
            <a:ext cx="8305800" cy="331787"/>
          </a:xfrm>
        </p:spPr>
        <p:txBody>
          <a:bodyPr/>
          <a:lstStyle/>
          <a:p>
            <a:pPr algn="l"/>
            <a:r>
              <a:rPr lang="en-US" sz="1200" b="1"/>
              <a:t>Figure 14-35</a:t>
            </a:r>
            <a:r>
              <a:rPr lang="en-US" sz="1200"/>
              <a:t>   The model screen for the stripline element.</a:t>
            </a:r>
          </a:p>
        </p:txBody>
      </p:sp>
      <p:pic>
        <p:nvPicPr>
          <p:cNvPr id="549891" name="fg14_03500.jpg" descr="fg14_03500"/>
          <p:cNvPicPr>
            <a:picLocks noChangeAspect="1" noChangeArrowheads="1"/>
          </p:cNvPicPr>
          <p:nvPr/>
        </p:nvPicPr>
        <p:blipFill>
          <a:blip r:embed="rId3" cstate="print"/>
          <a:srcRect/>
          <a:stretch>
            <a:fillRect/>
          </a:stretch>
        </p:blipFill>
        <p:spPr bwMode="auto">
          <a:xfrm>
            <a:off x="1184275" y="914400"/>
            <a:ext cx="6699250"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fg14_00300.jpg" descr="fg14_00300"/>
          <p:cNvPicPr>
            <a:picLocks noChangeAspect="1" noChangeArrowheads="1"/>
          </p:cNvPicPr>
          <p:nvPr/>
        </p:nvPicPr>
        <p:blipFill>
          <a:blip r:embed="rId3" cstate="print"/>
          <a:srcRect/>
          <a:stretch>
            <a:fillRect/>
          </a:stretch>
        </p:blipFill>
        <p:spPr bwMode="auto">
          <a:xfrm>
            <a:off x="2819400" y="2209800"/>
            <a:ext cx="4114800" cy="2617408"/>
          </a:xfrm>
          <a:prstGeom prst="rect">
            <a:avLst/>
          </a:prstGeom>
          <a:noFill/>
          <a:ln w="9525">
            <a:noFill/>
            <a:miter lim="800000"/>
            <a:headEnd/>
            <a:tailEnd/>
          </a:ln>
          <a:effectLst/>
        </p:spPr>
      </p:pic>
      <p:sp>
        <p:nvSpPr>
          <p:cNvPr id="5" name="Title 4"/>
          <p:cNvSpPr>
            <a:spLocks noGrp="1"/>
          </p:cNvSpPr>
          <p:nvPr>
            <p:ph type="title"/>
          </p:nvPr>
        </p:nvSpPr>
        <p:spPr/>
        <p:txBody>
          <a:bodyPr>
            <a:normAutofit fontScale="90000"/>
          </a:bodyPr>
          <a:lstStyle/>
          <a:p>
            <a:r>
              <a:rPr lang="en-US" dirty="0" smtClean="0"/>
              <a:t>Half-Wave Dipole Impedance</a:t>
            </a:r>
            <a:endParaRPr lang="en-US" dirty="0"/>
          </a:p>
        </p:txBody>
      </p:sp>
      <p:sp>
        <p:nvSpPr>
          <p:cNvPr id="6" name="Rectangle 2"/>
          <p:cNvSpPr txBox="1">
            <a:spLocks noChangeArrowheads="1"/>
          </p:cNvSpPr>
          <p:nvPr/>
        </p:nvSpPr>
        <p:spPr>
          <a:xfrm>
            <a:off x="2743200" y="5029200"/>
            <a:ext cx="4572000" cy="331787"/>
          </a:xfrm>
          <a:prstGeom prst="rect">
            <a:avLst/>
          </a:prstGeom>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small" spc="200" normalizeH="0" baseline="0" noProof="0" smtClean="0">
                <a:ln>
                  <a:noFill/>
                </a:ln>
                <a:solidFill>
                  <a:schemeClr val="tx1"/>
                </a:solidFill>
                <a:effectLst/>
                <a:uLnTx/>
                <a:uFillTx/>
                <a:latin typeface="+mj-lt"/>
                <a:ea typeface="+mj-ea"/>
                <a:cs typeface="+mj-cs"/>
              </a:rPr>
              <a:t>Figure 14-3</a:t>
            </a:r>
            <a:r>
              <a:rPr kumimoji="0" lang="en-US" sz="1200" b="0" i="0" u="none" strike="noStrike" kern="1200" cap="small" spc="200" normalizeH="0" baseline="0" noProof="0" smtClean="0">
                <a:ln>
                  <a:noFill/>
                </a:ln>
                <a:solidFill>
                  <a:schemeClr val="tx1"/>
                </a:solidFill>
                <a:effectLst/>
                <a:uLnTx/>
                <a:uFillTx/>
                <a:latin typeface="+mj-lt"/>
                <a:ea typeface="+mj-ea"/>
                <a:cs typeface="+mj-cs"/>
              </a:rPr>
              <a:t>   Impedance along a half-wave antenna.</a:t>
            </a:r>
            <a:endParaRPr kumimoji="0" lang="en-US" sz="1200" b="0" i="0" u="none" strike="noStrike" kern="1200" cap="small" spc="20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2438400" y="5486400"/>
            <a:ext cx="6019800" cy="369332"/>
          </a:xfrm>
          <a:prstGeom prst="rect">
            <a:avLst/>
          </a:prstGeom>
          <a:noFill/>
        </p:spPr>
        <p:txBody>
          <a:bodyPr wrap="square" rtlCol="0">
            <a:spAutoFit/>
          </a:bodyPr>
          <a:lstStyle/>
          <a:p>
            <a:r>
              <a:rPr lang="en-US" dirty="0" smtClean="0"/>
              <a:t>Varies </a:t>
            </a:r>
            <a:r>
              <a:rPr lang="en-US" smtClean="0"/>
              <a:t>from 73 Ohms </a:t>
            </a:r>
            <a:r>
              <a:rPr lang="en-US" dirty="0" smtClean="0"/>
              <a:t>at center to 2500 Ohms at ends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Radiation and Induction Fields</a:t>
            </a:r>
            <a:endParaRPr lang="en-US" dirty="0"/>
          </a:p>
        </p:txBody>
      </p:sp>
      <p:sp>
        <p:nvSpPr>
          <p:cNvPr id="3" name="Content Placeholder 2"/>
          <p:cNvSpPr>
            <a:spLocks noGrp="1"/>
          </p:cNvSpPr>
          <p:nvPr>
            <p:ph idx="1"/>
          </p:nvPr>
        </p:nvSpPr>
        <p:spPr/>
        <p:txBody>
          <a:bodyPr/>
          <a:lstStyle/>
          <a:p>
            <a:r>
              <a:rPr lang="en-US" dirty="0" smtClean="0"/>
              <a:t>Radiation Field = escaping EM waves</a:t>
            </a:r>
          </a:p>
          <a:p>
            <a:r>
              <a:rPr lang="en-US" dirty="0" smtClean="0"/>
              <a:t>Induction Field = field collapsing back on antenna</a:t>
            </a:r>
          </a:p>
          <a:p>
            <a:r>
              <a:rPr lang="en-US" dirty="0" smtClean="0"/>
              <a:t>Near-field / far-field designation</a:t>
            </a:r>
          </a:p>
          <a:p>
            <a:endParaRPr lang="en-US" dirty="0" smtClean="0"/>
          </a:p>
          <a:p>
            <a:endParaRPr lang="en-US" dirty="0" smtClean="0"/>
          </a:p>
          <a:p>
            <a:endParaRPr lang="en-US" dirty="0" smtClean="0"/>
          </a:p>
          <a:p>
            <a:r>
              <a:rPr lang="en-US" dirty="0" smtClean="0"/>
              <a:t>Induction is negligible in far field</a:t>
            </a:r>
          </a:p>
          <a:p>
            <a:endParaRPr lang="en-US" dirty="0"/>
          </a:p>
        </p:txBody>
      </p:sp>
      <p:graphicFrame>
        <p:nvGraphicFramePr>
          <p:cNvPr id="4" name="Object 3"/>
          <p:cNvGraphicFramePr>
            <a:graphicFrameLocks noChangeAspect="1"/>
          </p:cNvGraphicFramePr>
          <p:nvPr/>
        </p:nvGraphicFramePr>
        <p:xfrm>
          <a:off x="3886200" y="3810000"/>
          <a:ext cx="3048000" cy="1855305"/>
        </p:xfrm>
        <a:graphic>
          <a:graphicData uri="http://schemas.openxmlformats.org/presentationml/2006/ole">
            <p:oleObj spid="_x0000_s551938" name="Equation" r:id="rId3" imgW="2044440" imgH="1244520" progId="Equation.3">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0259" name="fg14_00400.jpg" descr="fg14_00400"/>
          <p:cNvPicPr>
            <a:picLocks noChangeAspect="1" noChangeArrowheads="1"/>
          </p:cNvPicPr>
          <p:nvPr/>
        </p:nvPicPr>
        <p:blipFill>
          <a:blip r:embed="rId3" cstate="print"/>
          <a:srcRect/>
          <a:stretch>
            <a:fillRect/>
          </a:stretch>
        </p:blipFill>
        <p:spPr bwMode="auto">
          <a:xfrm>
            <a:off x="685800" y="1524000"/>
            <a:ext cx="7788275" cy="4485192"/>
          </a:xfrm>
          <a:prstGeom prst="rect">
            <a:avLst/>
          </a:prstGeom>
          <a:noFill/>
          <a:ln w="9525">
            <a:noFill/>
            <a:miter lim="800000"/>
            <a:headEnd/>
            <a:tailEnd/>
          </a:ln>
          <a:effectLst/>
        </p:spPr>
      </p:pic>
      <p:sp>
        <p:nvSpPr>
          <p:cNvPr id="4" name="Title 3"/>
          <p:cNvSpPr>
            <a:spLocks noGrp="1"/>
          </p:cNvSpPr>
          <p:nvPr>
            <p:ph type="title"/>
          </p:nvPr>
        </p:nvSpPr>
        <p:spPr/>
        <p:txBody>
          <a:bodyPr/>
          <a:lstStyle/>
          <a:p>
            <a:r>
              <a:rPr lang="en-US" dirty="0" smtClean="0"/>
              <a:t>Radiation Patterns</a:t>
            </a:r>
            <a:endParaRPr lang="en-US" dirty="0"/>
          </a:p>
        </p:txBody>
      </p:sp>
      <p:sp>
        <p:nvSpPr>
          <p:cNvPr id="5" name="Rectangle 2"/>
          <p:cNvSpPr txBox="1">
            <a:spLocks noChangeArrowheads="1"/>
          </p:cNvSpPr>
          <p:nvPr/>
        </p:nvSpPr>
        <p:spPr>
          <a:xfrm>
            <a:off x="609600" y="6019800"/>
            <a:ext cx="3429000" cy="331787"/>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small" spc="200" normalizeH="0" baseline="0" noProof="0" dirty="0" smtClean="0">
                <a:ln>
                  <a:noFill/>
                </a:ln>
                <a:solidFill>
                  <a:schemeClr val="tx1"/>
                </a:solidFill>
                <a:effectLst/>
                <a:uLnTx/>
                <a:uFillTx/>
                <a:latin typeface="+mj-lt"/>
                <a:ea typeface="+mj-ea"/>
                <a:cs typeface="+mj-cs"/>
              </a:rPr>
              <a:t>Figure 14-4</a:t>
            </a:r>
            <a:r>
              <a:rPr kumimoji="0" lang="en-US" sz="1200" b="0" i="0" u="none" strike="noStrike" kern="1200" cap="small" spc="200" normalizeH="0" baseline="0" noProof="0" dirty="0" smtClean="0">
                <a:ln>
                  <a:noFill/>
                </a:ln>
                <a:solidFill>
                  <a:schemeClr val="tx1"/>
                </a:solidFill>
                <a:effectLst/>
                <a:uLnTx/>
                <a:uFillTx/>
                <a:latin typeface="+mj-lt"/>
                <a:ea typeface="+mj-ea"/>
                <a:cs typeface="+mj-cs"/>
              </a:rPr>
              <a:t>   Radiation patterns.</a:t>
            </a:r>
            <a:endParaRPr kumimoji="0" lang="en-US" sz="1200" b="0" i="0" u="none" strike="noStrike" kern="1200" cap="small" spc="20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4572000" y="6096000"/>
            <a:ext cx="2608406" cy="369332"/>
          </a:xfrm>
          <a:prstGeom prst="rect">
            <a:avLst/>
          </a:prstGeom>
          <a:noFill/>
        </p:spPr>
        <p:txBody>
          <a:bodyPr wrap="none" rtlCol="0">
            <a:spAutoFit/>
          </a:bodyPr>
          <a:lstStyle/>
          <a:p>
            <a:r>
              <a:rPr lang="en-US" dirty="0" smtClean="0"/>
              <a:t>The dipole is </a:t>
            </a:r>
            <a:r>
              <a:rPr lang="en-US" i="1" dirty="0" smtClean="0"/>
              <a:t>directional</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2307" name="fg14_00500.jpg" descr="fg14_00500"/>
          <p:cNvPicPr>
            <a:picLocks noChangeAspect="1" noChangeArrowheads="1"/>
          </p:cNvPicPr>
          <p:nvPr/>
        </p:nvPicPr>
        <p:blipFill>
          <a:blip r:embed="rId3" cstate="print"/>
          <a:srcRect/>
          <a:stretch>
            <a:fillRect/>
          </a:stretch>
        </p:blipFill>
        <p:spPr bwMode="auto">
          <a:xfrm>
            <a:off x="1828800" y="1676400"/>
            <a:ext cx="6705600" cy="4259134"/>
          </a:xfrm>
          <a:prstGeom prst="rect">
            <a:avLst/>
          </a:prstGeom>
          <a:noFill/>
          <a:ln w="9525">
            <a:noFill/>
            <a:miter lim="800000"/>
            <a:headEnd/>
            <a:tailEnd/>
          </a:ln>
          <a:effectLst/>
        </p:spPr>
      </p:pic>
      <p:sp>
        <p:nvSpPr>
          <p:cNvPr id="4" name="Title 3"/>
          <p:cNvSpPr>
            <a:spLocks noGrp="1"/>
          </p:cNvSpPr>
          <p:nvPr>
            <p:ph type="title"/>
          </p:nvPr>
        </p:nvSpPr>
        <p:spPr/>
        <p:txBody>
          <a:bodyPr/>
          <a:lstStyle/>
          <a:p>
            <a:r>
              <a:rPr lang="en-US" dirty="0" smtClean="0"/>
              <a:t>3D Radiation Pattern</a:t>
            </a:r>
            <a:endParaRPr lang="en-US" dirty="0"/>
          </a:p>
        </p:txBody>
      </p:sp>
      <p:sp>
        <p:nvSpPr>
          <p:cNvPr id="5" name="Rectangle 2"/>
          <p:cNvSpPr txBox="1">
            <a:spLocks noChangeArrowheads="1"/>
          </p:cNvSpPr>
          <p:nvPr/>
        </p:nvSpPr>
        <p:spPr>
          <a:xfrm>
            <a:off x="1828800" y="5943600"/>
            <a:ext cx="6248400" cy="331787"/>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small" spc="200" normalizeH="0" baseline="0" noProof="0" dirty="0" smtClean="0">
                <a:ln>
                  <a:noFill/>
                </a:ln>
                <a:solidFill>
                  <a:schemeClr val="tx1"/>
                </a:solidFill>
                <a:effectLst/>
                <a:uLnTx/>
                <a:uFillTx/>
                <a:latin typeface="+mj-lt"/>
                <a:ea typeface="+mj-ea"/>
                <a:cs typeface="+mj-cs"/>
              </a:rPr>
              <a:t>Figure 14-5</a:t>
            </a:r>
            <a:r>
              <a:rPr kumimoji="0" lang="en-US" sz="1200" b="0" i="0" u="none" strike="noStrike" kern="1200" cap="small" spc="200" normalizeH="0" baseline="0" noProof="0" dirty="0" smtClean="0">
                <a:ln>
                  <a:noFill/>
                </a:ln>
                <a:solidFill>
                  <a:schemeClr val="tx1"/>
                </a:solidFill>
                <a:effectLst/>
                <a:uLnTx/>
                <a:uFillTx/>
                <a:latin typeface="+mj-lt"/>
                <a:ea typeface="+mj-ea"/>
                <a:cs typeface="+mj-cs"/>
              </a:rPr>
              <a:t>   Three-dimensional radiation pattern for a </a:t>
            </a:r>
            <a:r>
              <a:rPr kumimoji="0" lang="en-US" sz="1200" b="0" i="1" u="none" strike="noStrike" kern="1200" cap="small" spc="200" normalizeH="0" baseline="0" noProof="0" dirty="0" smtClean="0">
                <a:ln>
                  <a:noFill/>
                </a:ln>
                <a:solidFill>
                  <a:schemeClr val="tx1"/>
                </a:solidFill>
                <a:effectLst/>
                <a:uLnTx/>
                <a:uFillTx/>
                <a:latin typeface="+mj-lt"/>
                <a:ea typeface="+mj-ea"/>
                <a:cs typeface="+mj-cs"/>
                <a:sym typeface="Symbol" pitchFamily="-108" charset="2"/>
              </a:rPr>
              <a:t></a:t>
            </a:r>
            <a:r>
              <a:rPr kumimoji="0" lang="en-US" sz="1200" b="0" i="0" u="none" strike="noStrike" kern="1200" cap="small" spc="200" normalizeH="0" baseline="0" noProof="0" dirty="0" smtClean="0">
                <a:ln>
                  <a:noFill/>
                </a:ln>
                <a:solidFill>
                  <a:schemeClr val="tx1"/>
                </a:solidFill>
                <a:effectLst/>
                <a:uLnTx/>
                <a:uFillTx/>
                <a:latin typeface="+mj-lt"/>
                <a:ea typeface="+mj-ea"/>
                <a:cs typeface="+mj-cs"/>
              </a:rPr>
              <a:t>/2 dipole.</a:t>
            </a:r>
            <a:endParaRPr kumimoji="0" lang="en-US" sz="1200" b="0" i="0" u="none" strike="noStrike" kern="1200" cap="small" spc="20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d">
  <a:themeElements>
    <a:clrScheme name="Slate">
      <a:dk1>
        <a:sysClr val="windowText" lastClr="000000"/>
      </a:dk1>
      <a:lt1>
        <a:sysClr val="window" lastClr="FFFFFF"/>
      </a:lt1>
      <a:dk2>
        <a:srgbClr val="433838"/>
      </a:dk2>
      <a:lt2>
        <a:srgbClr val="D8D8DC"/>
      </a:lt2>
      <a:accent1>
        <a:srgbClr val="9AA977"/>
      </a:accent1>
      <a:accent2>
        <a:srgbClr val="7BA8A9"/>
      </a:accent2>
      <a:accent3>
        <a:srgbClr val="907E8C"/>
      </a:accent3>
      <a:accent4>
        <a:srgbClr val="6AA07E"/>
      </a:accent4>
      <a:accent5>
        <a:srgbClr val="A5826D"/>
      </a:accent5>
      <a:accent6>
        <a:srgbClr val="BAB5A6"/>
      </a:accent6>
      <a:hlink>
        <a:srgbClr val="50797A"/>
      </a:hlink>
      <a:folHlink>
        <a:srgbClr val="806268"/>
      </a:folHlink>
    </a:clrScheme>
    <a:fontScheme name="Mod">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od">
      <a:fillStyleLst>
        <a:solidFill>
          <a:schemeClr val="phClr"/>
        </a:solidFill>
        <a:solidFill>
          <a:schemeClr val="phClr">
            <a:tint val="80000"/>
          </a:schemeClr>
        </a:solidFill>
        <a:solidFill>
          <a:schemeClr val="phClr">
            <a:shade val="30000"/>
            <a:satMod val="150000"/>
          </a:schemeClr>
        </a:solidFill>
      </a:fillStyleLst>
      <a:lnStyleLst>
        <a:ln w="9525" cap="flat" cmpd="sng" algn="ctr">
          <a:solidFill>
            <a:schemeClr val="phClr">
              <a:tint val="90000"/>
              <a:satMod val="105000"/>
            </a:schemeClr>
          </a:solidFill>
          <a:prstDash val="solid"/>
        </a:ln>
        <a:ln w="50800" cap="flat" cmpd="sng" algn="ctr">
          <a:solidFill>
            <a:schemeClr val="phClr">
              <a:tint val="90000"/>
            </a:schemeClr>
          </a:solidFill>
          <a:prstDash val="solid"/>
        </a:ln>
        <a:ln w="76200" cap="flat" cmpd="dbl" algn="ctr">
          <a:solidFill>
            <a:schemeClr val="phClr">
              <a:tint val="90000"/>
            </a:schemeClr>
          </a:solidFill>
          <a:prstDash val="solid"/>
        </a:ln>
      </a:lnStyleLst>
      <a:effectStyleLst>
        <a:effectStyle>
          <a:effectLst/>
        </a:effectStyle>
        <a:effectStyle>
          <a:effectLst>
            <a:outerShdw blurRad="76200" dist="25400" dir="5400000" sx="101000" sy="101000" rotWithShape="0">
              <a:srgbClr val="000000">
                <a:alpha val="50000"/>
              </a:srgbClr>
            </a:outerShdw>
          </a:effectLst>
        </a:effectStyle>
        <a:effectStyle>
          <a:effectLst>
            <a:outerShdw blurRad="76200" dist="50800" dir="5400000" sx="101000" sy="101000" rotWithShape="0">
              <a:srgbClr val="000000">
                <a:alpha val="50000"/>
              </a:srgbClr>
            </a:outerShdw>
            <a:reflection blurRad="12700" stA="30000" endPos="30000" dist="50800" dir="5400000" sy="-100000" rotWithShape="0"/>
          </a:effectLst>
          <a:scene3d>
            <a:camera prst="orthographicFront">
              <a:rot lat="0" lon="0" rev="0"/>
            </a:camera>
            <a:lightRig rig="twoPt" dir="t">
              <a:rot lat="0" lon="0" rev="5400000"/>
            </a:lightRig>
          </a:scene3d>
          <a:sp3d prstMaterial="softmetal">
            <a:bevelT w="63500" h="25400" prst="coolSlant"/>
          </a:sp3d>
        </a:effectStyle>
      </a:effectStyleLst>
      <a:bgFillStyleLst>
        <a:solidFill>
          <a:schemeClr val="phClr">
            <a:satMod val="125000"/>
          </a:schemeClr>
        </a:solidFill>
        <a:solidFill>
          <a:schemeClr val="phClr">
            <a:shade val="30000"/>
            <a:satMod val="150000"/>
          </a:schemeClr>
        </a:solidFill>
        <a:gradFill>
          <a:gsLst>
            <a:gs pos="0">
              <a:schemeClr val="phClr">
                <a:tint val="100000"/>
                <a:shade val="80000"/>
                <a:satMod val="135000"/>
              </a:schemeClr>
            </a:gs>
            <a:gs pos="55000">
              <a:schemeClr val="phClr">
                <a:tint val="70000"/>
                <a:shade val="100000"/>
                <a:satMod val="150000"/>
              </a:schemeClr>
            </a:gs>
            <a:gs pos="100000">
              <a:schemeClr val="phClr">
                <a:tint val="70000"/>
                <a:shade val="100000"/>
                <a:satMod val="15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Infinity</Template>
  <TotalTime>252</TotalTime>
  <Words>1897</Words>
  <Application>Microsoft Office PowerPoint</Application>
  <PresentationFormat>On-screen Show (4:3)</PresentationFormat>
  <Paragraphs>214</Paragraphs>
  <Slides>53</Slides>
  <Notes>33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3" baseType="lpstr">
      <vt:lpstr>Arial</vt:lpstr>
      <vt:lpstr>Times New Roman</vt:lpstr>
      <vt:lpstr>Times</vt:lpstr>
      <vt:lpstr>Wingdings</vt:lpstr>
      <vt:lpstr>ＭＳ Ｐゴシック</vt:lpstr>
      <vt:lpstr>Arial</vt:lpstr>
      <vt:lpstr>Symbol</vt:lpstr>
      <vt:lpstr>Arial</vt:lpstr>
      <vt:lpstr>Mod</vt:lpstr>
      <vt:lpstr>Microsoft Equation 3.0</vt:lpstr>
      <vt:lpstr>EE 350 / ECE 490 Analog Communication Systems</vt:lpstr>
      <vt:lpstr>Objectives</vt:lpstr>
      <vt:lpstr>14-1 Basic Antenna Theory</vt:lpstr>
      <vt:lpstr>14-2 Half-Wave Dipole Antenna</vt:lpstr>
      <vt:lpstr>Half-Wave Dipole Antenna</vt:lpstr>
      <vt:lpstr>Half-Wave Dipole Impedance</vt:lpstr>
      <vt:lpstr>Radiation and Induction Fields</vt:lpstr>
      <vt:lpstr>Radiation Patterns</vt:lpstr>
      <vt:lpstr>3D Radiation Pattern</vt:lpstr>
      <vt:lpstr>Antenna Gain</vt:lpstr>
      <vt:lpstr>14-3 Radiation Resistance</vt:lpstr>
      <vt:lpstr>Effects of Antenna Length</vt:lpstr>
      <vt:lpstr>Antenna Height</vt:lpstr>
      <vt:lpstr>Electrical vs. Physical Length</vt:lpstr>
      <vt:lpstr>14-4 Antenna Feed Lines</vt:lpstr>
      <vt:lpstr>Resonant Feed Line</vt:lpstr>
      <vt:lpstr>Nonresonant Feed Lines</vt:lpstr>
      <vt:lpstr>Delta Match</vt:lpstr>
      <vt:lpstr>Quarter-Wave Match</vt:lpstr>
      <vt:lpstr>14-5 Monopole Antenna</vt:lpstr>
      <vt:lpstr>Effects of Ground Reflection</vt:lpstr>
      <vt:lpstr>Counterpoise</vt:lpstr>
      <vt:lpstr>Monopole Radiation Pattern</vt:lpstr>
      <vt:lpstr>Loaded Antennas</vt:lpstr>
      <vt:lpstr>Top Loading</vt:lpstr>
      <vt:lpstr>14-6 Antenna Arrays</vt:lpstr>
      <vt:lpstr>Half-Wave Dipole w/ Parasitic Element</vt:lpstr>
      <vt:lpstr>Yagi-Uda Antenna</vt:lpstr>
      <vt:lpstr>Driven Collinear Array</vt:lpstr>
      <vt:lpstr>Figure 14-19   Eight- element broadside array.</vt:lpstr>
      <vt:lpstr>Figure 14-20   Phase-array antenna patterns. (From Henry Jaski, Ed., Antenna Engineering Handbook, 1961; courtesy of McGraw-Hill Book Company, New York.)</vt:lpstr>
      <vt:lpstr>14-7 Special-Purpose Antennas</vt:lpstr>
      <vt:lpstr>Figure 14-21   Log-periodic dipole array.</vt:lpstr>
      <vt:lpstr>Figure 14-22   Loop antenna.</vt:lpstr>
      <vt:lpstr>Figure 14-23   Dipoles.</vt:lpstr>
      <vt:lpstr>Figure 14-24   Slot antenna array.</vt:lpstr>
      <vt:lpstr>Advanced Antenna Design</vt:lpstr>
      <vt:lpstr>Yagi-Uda Genetic Design</vt:lpstr>
      <vt:lpstr>Genetic Design of Mars Odyssey UHF Antenna</vt:lpstr>
      <vt:lpstr>Genetic Design of ST5 Satellite Antenna </vt:lpstr>
      <vt:lpstr>14-8 Troubleshooting</vt:lpstr>
      <vt:lpstr>Figure 14-25   Matching antenna to receiver.</vt:lpstr>
      <vt:lpstr>Figure 14-26   VSWR test.</vt:lpstr>
      <vt:lpstr>Figure 14-27   Parabolic reflector.</vt:lpstr>
      <vt:lpstr>Figure 14-28   Grid-dip meter test for a tuned circuit.</vt:lpstr>
      <vt:lpstr>Figure 14-29   SWR meter in line between the antenna and transmitter.</vt:lpstr>
      <vt:lpstr>Figure 14-30   Testing coaxial cable.</vt:lpstr>
      <vt:lpstr>Figure 14-31   An anechoic chamber. (Courtesy Mark Gibson c/o Mira.)</vt:lpstr>
      <vt:lpstr>14-9 Troubleshooting w/ Multisim</vt:lpstr>
      <vt:lpstr>Figure 14-32   The Multisim circuit for modeling a 100-MHz half-wave dipole.</vt:lpstr>
      <vt:lpstr>Figure 14-33   The network analyzer view of the simulation of a 100-MHz half-wave dipole.</vt:lpstr>
      <vt:lpstr>Figure 14-34   The model of a single stub tuner using the Multisim stripline transmission-line elements.</vt:lpstr>
      <vt:lpstr>Figure 14-35   The model screen for the stripline element.</vt:lpstr>
    </vt:vector>
  </TitlesOfParts>
  <Company>Workflow Data Systems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James Ramsey</dc:creator>
  <cp:lastModifiedBy>Ryan Munden</cp:lastModifiedBy>
  <cp:revision>32</cp:revision>
  <dcterms:created xsi:type="dcterms:W3CDTF">2007-06-03T22:30:36Z</dcterms:created>
  <dcterms:modified xsi:type="dcterms:W3CDTF">2010-04-13T21:57:40Z</dcterms:modified>
</cp:coreProperties>
</file>