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1"/>
  </p:handoutMasterIdLst>
  <p:sldIdLst>
    <p:sldId id="317" r:id="rId2"/>
    <p:sldId id="366" r:id="rId3"/>
    <p:sldId id="376" r:id="rId4"/>
    <p:sldId id="377" r:id="rId5"/>
    <p:sldId id="371" r:id="rId6"/>
    <p:sldId id="372" r:id="rId7"/>
    <p:sldId id="373" r:id="rId8"/>
    <p:sldId id="368" r:id="rId9"/>
    <p:sldId id="374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9900"/>
    <a:srgbClr val="CC0099"/>
    <a:srgbClr val="990099"/>
    <a:srgbClr val="000066"/>
    <a:srgbClr val="000000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0929"/>
  </p:normalViewPr>
  <p:slideViewPr>
    <p:cSldViewPr snapToGrid="0">
      <p:cViewPr varScale="1">
        <p:scale>
          <a:sx n="79" d="100"/>
          <a:sy n="79" d="100"/>
        </p:scale>
        <p:origin x="-7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3F2D3C13-EF8C-4383-82E4-CF01A400F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5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A86FB-9452-474A-AA86-FBCD0C205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1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168E4-D4A9-4FB1-9113-BC01C05F9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9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4BED-94E9-49D9-94E9-8A1B40CF8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9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0D0AC-9465-4601-A0F6-5BC6599CF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2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F9CE8-CDC8-4B1A-9931-A75B36C36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5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88B2-3CB9-40D1-B50B-61ABB4A86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36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E48A7-2340-4ADE-8582-2EFDDDB37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3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B25-CBE9-4A57-938F-3BC89D8A1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2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DD039-F344-47AE-A175-C67E202E8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1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36508-79E0-4070-8213-841EC02F5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F3710-E05C-4EDE-BDEE-073CEF01E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4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DDEB984-A4BA-435E-A438-E862A2B70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11 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619250"/>
            <a:ext cx="828675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 smtClean="0"/>
              <a:t>Doppler </a:t>
            </a:r>
            <a:r>
              <a:rPr lang="en-US" sz="3600" dirty="0" smtClean="0"/>
              <a:t>and ISI Performance Effects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Introduction to Diversity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Combining Techniques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Selection Combining 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Maximal Ratio Combining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MGF Approach to MRC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1695450"/>
            <a:ext cx="8501062" cy="5162550"/>
          </a:xfrm>
        </p:spPr>
        <p:txBody>
          <a:bodyPr/>
          <a:lstStyle/>
          <a:p>
            <a:pPr lvl="1">
              <a:lnSpc>
                <a:spcPct val="1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Average P</a:t>
            </a:r>
            <a:r>
              <a:rPr lang="en-US" baseline="-25000" dirty="0" smtClean="0"/>
              <a:t>s</a:t>
            </a:r>
            <a:r>
              <a:rPr lang="en-US" dirty="0" smtClean="0"/>
              <a:t> 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):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MGF approach for average P</a:t>
            </a:r>
            <a:r>
              <a:rPr lang="en-US" baseline="-25000" dirty="0" smtClean="0"/>
              <a:t>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Average P</a:t>
            </a:r>
            <a:r>
              <a:rPr lang="en-US" baseline="-25000" dirty="0" smtClean="0"/>
              <a:t>s </a:t>
            </a:r>
            <a:r>
              <a:rPr lang="en-US" dirty="0" smtClean="0"/>
              <a:t>becomes a Laplace transform</a:t>
            </a:r>
          </a:p>
          <a:p>
            <a:pPr lvl="1"/>
            <a:endParaRPr lang="en-US" baseline="-25000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Combined average and outage P</a:t>
            </a:r>
            <a:r>
              <a:rPr lang="en-US" baseline="-25000" dirty="0" smtClean="0"/>
              <a:t>s</a:t>
            </a:r>
          </a:p>
          <a:p>
            <a:pPr>
              <a:lnSpc>
                <a:spcPct val="80000"/>
              </a:lnSpc>
            </a:pPr>
            <a:endParaRPr lang="en-US" baseline="-25000" dirty="0" smtClean="0"/>
          </a:p>
          <a:p>
            <a:pPr>
              <a:lnSpc>
                <a:spcPct val="80000"/>
              </a:lnSpc>
            </a:pPr>
            <a:endParaRPr lang="en-US" baseline="-25000" dirty="0" smtClean="0"/>
          </a:p>
          <a:p>
            <a:pPr>
              <a:lnSpc>
                <a:spcPct val="80000"/>
              </a:lnSpc>
            </a:pPr>
            <a:endParaRPr lang="en-US" baseline="-25000" dirty="0" smtClean="0"/>
          </a:p>
          <a:p>
            <a:pPr>
              <a:lnSpc>
                <a:spcPct val="80000"/>
              </a:lnSpc>
            </a:pPr>
            <a:endParaRPr lang="en-US" baseline="-25000" dirty="0" smtClean="0"/>
          </a:p>
          <a:p>
            <a:pPr>
              <a:lnSpc>
                <a:spcPct val="80000"/>
              </a:lnSpc>
            </a:pPr>
            <a:endParaRPr lang="en-US" baseline="-25000" dirty="0" smtClean="0"/>
          </a:p>
          <a:p>
            <a:pPr>
              <a:lnSpc>
                <a:spcPct val="80000"/>
              </a:lnSpc>
            </a:pPr>
            <a:endParaRPr lang="en-US" baseline="-25000" dirty="0" smtClean="0"/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1896682" y="2387360"/>
            <a:ext cx="3810000" cy="838200"/>
            <a:chOff x="3192" y="3624"/>
            <a:chExt cx="2400" cy="528"/>
          </a:xfrm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3344" y="3692"/>
            <a:ext cx="2062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Equation" r:id="rId3" imgW="1346040" imgH="279360" progId="Equation.3">
                    <p:embed/>
                  </p:oleObj>
                </mc:Choice>
                <mc:Fallback>
                  <p:oleObj name="Equation" r:id="rId3" imgW="1346040" imgH="27936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4" y="3692"/>
                          <a:ext cx="2062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8" name="Rectangle 6"/>
            <p:cNvSpPr>
              <a:spLocks noChangeArrowheads="1"/>
            </p:cNvSpPr>
            <p:nvPr/>
          </p:nvSpPr>
          <p:spPr bwMode="auto">
            <a:xfrm>
              <a:off x="3192" y="3624"/>
              <a:ext cx="2400" cy="528"/>
            </a:xfrm>
            <a:prstGeom prst="rect">
              <a:avLst/>
            </a:prstGeom>
            <a:noFill/>
            <a:ln w="28575">
              <a:solidFill>
                <a:srgbClr val="0099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" name="Text Box 4"/>
          <p:cNvSpPr txBox="1">
            <a:spLocks noChangeArrowheads="1"/>
          </p:cNvSpPr>
          <p:nvPr/>
        </p:nvSpPr>
        <p:spPr bwMode="auto">
          <a:xfrm>
            <a:off x="1736725" y="5558796"/>
            <a:ext cx="690563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P</a:t>
            </a:r>
            <a:r>
              <a:rPr lang="en-US" b="1" i="1" baseline="-25000">
                <a:solidFill>
                  <a:srgbClr val="CC0000"/>
                </a:solidFill>
                <a:latin typeface="Garamond" pitchFamily="18" charset="0"/>
              </a:rPr>
              <a:t>s</a:t>
            </a:r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(</a:t>
            </a:r>
            <a:r>
              <a:rPr lang="en-US" b="1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b="1" i="1" baseline="-25000">
                <a:solidFill>
                  <a:srgbClr val="CC0000"/>
                </a:solidFill>
                <a:latin typeface="Garamond" pitchFamily="18" charset="0"/>
              </a:rPr>
              <a:t>s</a:t>
            </a:r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1031" name="Line 5"/>
          <p:cNvSpPr>
            <a:spLocks noChangeShapeType="1"/>
          </p:cNvSpPr>
          <p:nvPr/>
        </p:nvSpPr>
        <p:spPr bwMode="auto">
          <a:xfrm>
            <a:off x="2632075" y="5903284"/>
            <a:ext cx="348615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Text Box 6"/>
          <p:cNvSpPr txBox="1">
            <a:spLocks noChangeArrowheads="1"/>
          </p:cNvSpPr>
          <p:nvPr/>
        </p:nvSpPr>
        <p:spPr bwMode="auto">
          <a:xfrm>
            <a:off x="6137275" y="5646109"/>
            <a:ext cx="747713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008000"/>
                </a:solidFill>
                <a:latin typeface="Garamond" pitchFamily="18" charset="0"/>
              </a:rPr>
              <a:t>P</a:t>
            </a:r>
            <a:r>
              <a:rPr lang="en-US" b="1" i="1" baseline="-25000">
                <a:solidFill>
                  <a:srgbClr val="008000"/>
                </a:solidFill>
                <a:latin typeface="Garamond" pitchFamily="18" charset="0"/>
              </a:rPr>
              <a:t>s</a:t>
            </a:r>
            <a:r>
              <a:rPr lang="en-US" b="1" i="1" baseline="-40000">
                <a:solidFill>
                  <a:srgbClr val="008000"/>
                </a:solidFill>
                <a:latin typeface="Garamond" pitchFamily="18" charset="0"/>
              </a:rPr>
              <a:t>target</a:t>
            </a:r>
          </a:p>
        </p:txBody>
      </p:sp>
      <p:sp>
        <p:nvSpPr>
          <p:cNvPr id="1033" name="Line 7"/>
          <p:cNvSpPr>
            <a:spLocks noChangeShapeType="1"/>
          </p:cNvSpPr>
          <p:nvPr/>
        </p:nvSpPr>
        <p:spPr bwMode="auto">
          <a:xfrm>
            <a:off x="6319838" y="5708021"/>
            <a:ext cx="1365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Line 8"/>
          <p:cNvSpPr>
            <a:spLocks noChangeShapeType="1"/>
          </p:cNvSpPr>
          <p:nvPr/>
        </p:nvSpPr>
        <p:spPr bwMode="auto">
          <a:xfrm flipV="1">
            <a:off x="2632075" y="5568321"/>
            <a:ext cx="0" cy="8667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Freeform 9"/>
          <p:cNvSpPr>
            <a:spLocks/>
          </p:cNvSpPr>
          <p:nvPr/>
        </p:nvSpPr>
        <p:spPr bwMode="auto">
          <a:xfrm flipV="1">
            <a:off x="2632075" y="5746121"/>
            <a:ext cx="3181350" cy="681038"/>
          </a:xfrm>
          <a:custGeom>
            <a:avLst/>
            <a:gdLst>
              <a:gd name="T0" fmla="*/ 0 w 3372"/>
              <a:gd name="T1" fmla="*/ 2147483647 h 1218"/>
              <a:gd name="T2" fmla="*/ 2147483647 w 3372"/>
              <a:gd name="T3" fmla="*/ 2147483647 h 1218"/>
              <a:gd name="T4" fmla="*/ 2147483647 w 3372"/>
              <a:gd name="T5" fmla="*/ 2147483647 h 1218"/>
              <a:gd name="T6" fmla="*/ 2147483647 w 3372"/>
              <a:gd name="T7" fmla="*/ 2147483647 h 1218"/>
              <a:gd name="T8" fmla="*/ 2147483647 w 3372"/>
              <a:gd name="T9" fmla="*/ 2147483647 h 1218"/>
              <a:gd name="T10" fmla="*/ 2147483647 w 3372"/>
              <a:gd name="T11" fmla="*/ 2147483647 h 1218"/>
              <a:gd name="T12" fmla="*/ 2147483647 w 3372"/>
              <a:gd name="T13" fmla="*/ 2147483647 h 1218"/>
              <a:gd name="T14" fmla="*/ 2147483647 w 3372"/>
              <a:gd name="T15" fmla="*/ 2147483647 h 1218"/>
              <a:gd name="T16" fmla="*/ 2147483647 w 3372"/>
              <a:gd name="T17" fmla="*/ 2147483647 h 1218"/>
              <a:gd name="T18" fmla="*/ 2147483647 w 3372"/>
              <a:gd name="T19" fmla="*/ 2147483647 h 1218"/>
              <a:gd name="T20" fmla="*/ 2147483647 w 3372"/>
              <a:gd name="T21" fmla="*/ 2147483647 h 1218"/>
              <a:gd name="T22" fmla="*/ 2147483647 w 3372"/>
              <a:gd name="T23" fmla="*/ 0 h 121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72"/>
              <a:gd name="T37" fmla="*/ 0 h 1218"/>
              <a:gd name="T38" fmla="*/ 3372 w 3372"/>
              <a:gd name="T39" fmla="*/ 1218 h 121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72" h="1218">
                <a:moveTo>
                  <a:pt x="0" y="228"/>
                </a:moveTo>
                <a:cubicBezTo>
                  <a:pt x="65" y="176"/>
                  <a:pt x="130" y="124"/>
                  <a:pt x="192" y="108"/>
                </a:cubicBezTo>
                <a:cubicBezTo>
                  <a:pt x="254" y="92"/>
                  <a:pt x="314" y="104"/>
                  <a:pt x="372" y="132"/>
                </a:cubicBezTo>
                <a:cubicBezTo>
                  <a:pt x="430" y="160"/>
                  <a:pt x="484" y="212"/>
                  <a:pt x="540" y="276"/>
                </a:cubicBezTo>
                <a:cubicBezTo>
                  <a:pt x="596" y="340"/>
                  <a:pt x="640" y="408"/>
                  <a:pt x="708" y="516"/>
                </a:cubicBezTo>
                <a:cubicBezTo>
                  <a:pt x="776" y="624"/>
                  <a:pt x="832" y="812"/>
                  <a:pt x="948" y="924"/>
                </a:cubicBezTo>
                <a:cubicBezTo>
                  <a:pt x="1064" y="1036"/>
                  <a:pt x="1262" y="1158"/>
                  <a:pt x="1404" y="1188"/>
                </a:cubicBezTo>
                <a:cubicBezTo>
                  <a:pt x="1546" y="1218"/>
                  <a:pt x="1696" y="1172"/>
                  <a:pt x="1800" y="1104"/>
                </a:cubicBezTo>
                <a:cubicBezTo>
                  <a:pt x="1904" y="1036"/>
                  <a:pt x="1912" y="864"/>
                  <a:pt x="2028" y="780"/>
                </a:cubicBezTo>
                <a:cubicBezTo>
                  <a:pt x="2144" y="696"/>
                  <a:pt x="2374" y="684"/>
                  <a:pt x="2496" y="600"/>
                </a:cubicBezTo>
                <a:cubicBezTo>
                  <a:pt x="2618" y="516"/>
                  <a:pt x="2614" y="376"/>
                  <a:pt x="2760" y="276"/>
                </a:cubicBezTo>
                <a:cubicBezTo>
                  <a:pt x="2906" y="176"/>
                  <a:pt x="3266" y="50"/>
                  <a:pt x="3372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Freeform 10"/>
          <p:cNvSpPr>
            <a:spLocks/>
          </p:cNvSpPr>
          <p:nvPr/>
        </p:nvSpPr>
        <p:spPr bwMode="auto">
          <a:xfrm flipV="1">
            <a:off x="2654300" y="5896934"/>
            <a:ext cx="769938" cy="557212"/>
          </a:xfrm>
          <a:custGeom>
            <a:avLst/>
            <a:gdLst>
              <a:gd name="T0" fmla="*/ 0 w 816"/>
              <a:gd name="T1" fmla="*/ 2147483647 h 996"/>
              <a:gd name="T2" fmla="*/ 2147483647 w 816"/>
              <a:gd name="T3" fmla="*/ 2147483647 h 996"/>
              <a:gd name="T4" fmla="*/ 2147483647 w 816"/>
              <a:gd name="T5" fmla="*/ 2147483647 h 996"/>
              <a:gd name="T6" fmla="*/ 2147483647 w 816"/>
              <a:gd name="T7" fmla="*/ 2147483647 h 996"/>
              <a:gd name="T8" fmla="*/ 2147483647 w 816"/>
              <a:gd name="T9" fmla="*/ 0 h 996"/>
              <a:gd name="T10" fmla="*/ 2147483647 w 816"/>
              <a:gd name="T11" fmla="*/ 2147483647 h 996"/>
              <a:gd name="T12" fmla="*/ 2147483647 w 816"/>
              <a:gd name="T13" fmla="*/ 2147483647 h 996"/>
              <a:gd name="T14" fmla="*/ 2147483647 w 816"/>
              <a:gd name="T15" fmla="*/ 2147483647 h 996"/>
              <a:gd name="T16" fmla="*/ 2147483647 w 816"/>
              <a:gd name="T17" fmla="*/ 2147483647 h 996"/>
              <a:gd name="T18" fmla="*/ 2147483647 w 816"/>
              <a:gd name="T19" fmla="*/ 2147483647 h 996"/>
              <a:gd name="T20" fmla="*/ 2147483647 w 816"/>
              <a:gd name="T21" fmla="*/ 2147483647 h 996"/>
              <a:gd name="T22" fmla="*/ 2147483647 w 816"/>
              <a:gd name="T23" fmla="*/ 2147483647 h 996"/>
              <a:gd name="T24" fmla="*/ 2147483647 w 816"/>
              <a:gd name="T25" fmla="*/ 2147483647 h 996"/>
              <a:gd name="T26" fmla="*/ 2147483647 w 816"/>
              <a:gd name="T27" fmla="*/ 2147483647 h 996"/>
              <a:gd name="T28" fmla="*/ 2147483647 w 816"/>
              <a:gd name="T29" fmla="*/ 2147483647 h 996"/>
              <a:gd name="T30" fmla="*/ 2147483647 w 816"/>
              <a:gd name="T31" fmla="*/ 2147483647 h 996"/>
              <a:gd name="T32" fmla="*/ 2147483647 w 816"/>
              <a:gd name="T33" fmla="*/ 2147483647 h 996"/>
              <a:gd name="T34" fmla="*/ 2147483647 w 816"/>
              <a:gd name="T35" fmla="*/ 2147483647 h 996"/>
              <a:gd name="T36" fmla="*/ 2147483647 w 816"/>
              <a:gd name="T37" fmla="*/ 2147483647 h 996"/>
              <a:gd name="T38" fmla="*/ 2147483647 w 816"/>
              <a:gd name="T39" fmla="*/ 2147483647 h 996"/>
              <a:gd name="T40" fmla="*/ 2147483647 w 816"/>
              <a:gd name="T41" fmla="*/ 2147483647 h 996"/>
              <a:gd name="T42" fmla="*/ 2147483647 w 816"/>
              <a:gd name="T43" fmla="*/ 2147483647 h 996"/>
              <a:gd name="T44" fmla="*/ 2147483647 w 816"/>
              <a:gd name="T45" fmla="*/ 2147483647 h 996"/>
              <a:gd name="T46" fmla="*/ 2147483647 w 816"/>
              <a:gd name="T47" fmla="*/ 2147483647 h 996"/>
              <a:gd name="T48" fmla="*/ 2147483647 w 816"/>
              <a:gd name="T49" fmla="*/ 2147483647 h 996"/>
              <a:gd name="T50" fmla="*/ 2147483647 w 816"/>
              <a:gd name="T51" fmla="*/ 2147483647 h 996"/>
              <a:gd name="T52" fmla="*/ 2147483647 w 816"/>
              <a:gd name="T53" fmla="*/ 2147483647 h 996"/>
              <a:gd name="T54" fmla="*/ 2147483647 w 816"/>
              <a:gd name="T55" fmla="*/ 2147483647 h 99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816"/>
              <a:gd name="T85" fmla="*/ 0 h 996"/>
              <a:gd name="T86" fmla="*/ 816 w 816"/>
              <a:gd name="T87" fmla="*/ 996 h 99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816" h="996">
                <a:moveTo>
                  <a:pt x="0" y="252"/>
                </a:moveTo>
                <a:cubicBezTo>
                  <a:pt x="7" y="163"/>
                  <a:pt x="14" y="74"/>
                  <a:pt x="24" y="84"/>
                </a:cubicBezTo>
                <a:cubicBezTo>
                  <a:pt x="34" y="94"/>
                  <a:pt x="48" y="306"/>
                  <a:pt x="60" y="312"/>
                </a:cubicBezTo>
                <a:cubicBezTo>
                  <a:pt x="72" y="318"/>
                  <a:pt x="76" y="172"/>
                  <a:pt x="96" y="120"/>
                </a:cubicBezTo>
                <a:cubicBezTo>
                  <a:pt x="116" y="68"/>
                  <a:pt x="162" y="0"/>
                  <a:pt x="180" y="0"/>
                </a:cubicBezTo>
                <a:cubicBezTo>
                  <a:pt x="198" y="0"/>
                  <a:pt x="196" y="78"/>
                  <a:pt x="204" y="120"/>
                </a:cubicBezTo>
                <a:cubicBezTo>
                  <a:pt x="212" y="162"/>
                  <a:pt x="218" y="216"/>
                  <a:pt x="228" y="252"/>
                </a:cubicBezTo>
                <a:cubicBezTo>
                  <a:pt x="238" y="288"/>
                  <a:pt x="252" y="344"/>
                  <a:pt x="264" y="336"/>
                </a:cubicBezTo>
                <a:cubicBezTo>
                  <a:pt x="276" y="328"/>
                  <a:pt x="286" y="242"/>
                  <a:pt x="300" y="204"/>
                </a:cubicBezTo>
                <a:cubicBezTo>
                  <a:pt x="314" y="166"/>
                  <a:pt x="338" y="108"/>
                  <a:pt x="348" y="108"/>
                </a:cubicBezTo>
                <a:cubicBezTo>
                  <a:pt x="358" y="108"/>
                  <a:pt x="356" y="164"/>
                  <a:pt x="360" y="204"/>
                </a:cubicBezTo>
                <a:cubicBezTo>
                  <a:pt x="364" y="244"/>
                  <a:pt x="366" y="302"/>
                  <a:pt x="372" y="348"/>
                </a:cubicBezTo>
                <a:cubicBezTo>
                  <a:pt x="378" y="394"/>
                  <a:pt x="392" y="474"/>
                  <a:pt x="396" y="480"/>
                </a:cubicBezTo>
                <a:cubicBezTo>
                  <a:pt x="400" y="486"/>
                  <a:pt x="396" y="430"/>
                  <a:pt x="396" y="384"/>
                </a:cubicBezTo>
                <a:cubicBezTo>
                  <a:pt x="396" y="338"/>
                  <a:pt x="382" y="248"/>
                  <a:pt x="396" y="204"/>
                </a:cubicBezTo>
                <a:cubicBezTo>
                  <a:pt x="410" y="160"/>
                  <a:pt x="466" y="110"/>
                  <a:pt x="480" y="120"/>
                </a:cubicBezTo>
                <a:cubicBezTo>
                  <a:pt x="494" y="130"/>
                  <a:pt x="482" y="206"/>
                  <a:pt x="480" y="264"/>
                </a:cubicBezTo>
                <a:cubicBezTo>
                  <a:pt x="478" y="322"/>
                  <a:pt x="454" y="434"/>
                  <a:pt x="468" y="468"/>
                </a:cubicBezTo>
                <a:cubicBezTo>
                  <a:pt x="482" y="502"/>
                  <a:pt x="550" y="492"/>
                  <a:pt x="564" y="468"/>
                </a:cubicBezTo>
                <a:cubicBezTo>
                  <a:pt x="578" y="444"/>
                  <a:pt x="548" y="360"/>
                  <a:pt x="552" y="324"/>
                </a:cubicBezTo>
                <a:cubicBezTo>
                  <a:pt x="556" y="288"/>
                  <a:pt x="574" y="238"/>
                  <a:pt x="588" y="252"/>
                </a:cubicBezTo>
                <a:cubicBezTo>
                  <a:pt x="602" y="266"/>
                  <a:pt x="628" y="352"/>
                  <a:pt x="636" y="408"/>
                </a:cubicBezTo>
                <a:cubicBezTo>
                  <a:pt x="644" y="464"/>
                  <a:pt x="628" y="520"/>
                  <a:pt x="636" y="588"/>
                </a:cubicBezTo>
                <a:cubicBezTo>
                  <a:pt x="644" y="656"/>
                  <a:pt x="672" y="796"/>
                  <a:pt x="684" y="816"/>
                </a:cubicBezTo>
                <a:cubicBezTo>
                  <a:pt x="696" y="836"/>
                  <a:pt x="698" y="760"/>
                  <a:pt x="708" y="708"/>
                </a:cubicBezTo>
                <a:cubicBezTo>
                  <a:pt x="718" y="656"/>
                  <a:pt x="732" y="496"/>
                  <a:pt x="744" y="504"/>
                </a:cubicBezTo>
                <a:cubicBezTo>
                  <a:pt x="756" y="512"/>
                  <a:pt x="768" y="674"/>
                  <a:pt x="780" y="756"/>
                </a:cubicBezTo>
                <a:cubicBezTo>
                  <a:pt x="792" y="838"/>
                  <a:pt x="808" y="954"/>
                  <a:pt x="816" y="996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Freeform 11"/>
          <p:cNvSpPr>
            <a:spLocks/>
          </p:cNvSpPr>
          <p:nvPr/>
        </p:nvSpPr>
        <p:spPr bwMode="auto">
          <a:xfrm flipV="1">
            <a:off x="3394075" y="5611184"/>
            <a:ext cx="2359025" cy="914400"/>
          </a:xfrm>
          <a:custGeom>
            <a:avLst/>
            <a:gdLst>
              <a:gd name="T0" fmla="*/ 2147483647 w 2500"/>
              <a:gd name="T1" fmla="*/ 2147483647 h 1632"/>
              <a:gd name="T2" fmla="*/ 2147483647 w 2500"/>
              <a:gd name="T3" fmla="*/ 2147483647 h 1632"/>
              <a:gd name="T4" fmla="*/ 2147483647 w 2500"/>
              <a:gd name="T5" fmla="*/ 2147483647 h 1632"/>
              <a:gd name="T6" fmla="*/ 2147483647 w 2500"/>
              <a:gd name="T7" fmla="*/ 2147483647 h 1632"/>
              <a:gd name="T8" fmla="*/ 2147483647 w 2500"/>
              <a:gd name="T9" fmla="*/ 2147483647 h 1632"/>
              <a:gd name="T10" fmla="*/ 2147483647 w 2500"/>
              <a:gd name="T11" fmla="*/ 2147483647 h 1632"/>
              <a:gd name="T12" fmla="*/ 2147483647 w 2500"/>
              <a:gd name="T13" fmla="*/ 2147483647 h 1632"/>
              <a:gd name="T14" fmla="*/ 2147483647 w 2500"/>
              <a:gd name="T15" fmla="*/ 2147483647 h 1632"/>
              <a:gd name="T16" fmla="*/ 2147483647 w 2500"/>
              <a:gd name="T17" fmla="*/ 2147483647 h 1632"/>
              <a:gd name="T18" fmla="*/ 2147483647 w 2500"/>
              <a:gd name="T19" fmla="*/ 2147483647 h 1632"/>
              <a:gd name="T20" fmla="*/ 2147483647 w 2500"/>
              <a:gd name="T21" fmla="*/ 2147483647 h 1632"/>
              <a:gd name="T22" fmla="*/ 2147483647 w 2500"/>
              <a:gd name="T23" fmla="*/ 2147483647 h 1632"/>
              <a:gd name="T24" fmla="*/ 2147483647 w 2500"/>
              <a:gd name="T25" fmla="*/ 2147483647 h 1632"/>
              <a:gd name="T26" fmla="*/ 2147483647 w 2500"/>
              <a:gd name="T27" fmla="*/ 2147483647 h 1632"/>
              <a:gd name="T28" fmla="*/ 2147483647 w 2500"/>
              <a:gd name="T29" fmla="*/ 2147483647 h 1632"/>
              <a:gd name="T30" fmla="*/ 2147483647 w 2500"/>
              <a:gd name="T31" fmla="*/ 2147483647 h 1632"/>
              <a:gd name="T32" fmla="*/ 2147483647 w 2500"/>
              <a:gd name="T33" fmla="*/ 2147483647 h 1632"/>
              <a:gd name="T34" fmla="*/ 2147483647 w 2500"/>
              <a:gd name="T35" fmla="*/ 2147483647 h 1632"/>
              <a:gd name="T36" fmla="*/ 2147483647 w 2500"/>
              <a:gd name="T37" fmla="*/ 2147483647 h 1632"/>
              <a:gd name="T38" fmla="*/ 2147483647 w 2500"/>
              <a:gd name="T39" fmla="*/ 2147483647 h 1632"/>
              <a:gd name="T40" fmla="*/ 2147483647 w 2500"/>
              <a:gd name="T41" fmla="*/ 2147483647 h 1632"/>
              <a:gd name="T42" fmla="*/ 2147483647 w 2500"/>
              <a:gd name="T43" fmla="*/ 2147483647 h 1632"/>
              <a:gd name="T44" fmla="*/ 2147483647 w 2500"/>
              <a:gd name="T45" fmla="*/ 2147483647 h 1632"/>
              <a:gd name="T46" fmla="*/ 2147483647 w 2500"/>
              <a:gd name="T47" fmla="*/ 2147483647 h 1632"/>
              <a:gd name="T48" fmla="*/ 2147483647 w 2500"/>
              <a:gd name="T49" fmla="*/ 2147483647 h 1632"/>
              <a:gd name="T50" fmla="*/ 2147483647 w 2500"/>
              <a:gd name="T51" fmla="*/ 2147483647 h 1632"/>
              <a:gd name="T52" fmla="*/ 2147483647 w 2500"/>
              <a:gd name="T53" fmla="*/ 2147483647 h 1632"/>
              <a:gd name="T54" fmla="*/ 2147483647 w 2500"/>
              <a:gd name="T55" fmla="*/ 2147483647 h 1632"/>
              <a:gd name="T56" fmla="*/ 2147483647 w 2500"/>
              <a:gd name="T57" fmla="*/ 2147483647 h 1632"/>
              <a:gd name="T58" fmla="*/ 2147483647 w 2500"/>
              <a:gd name="T59" fmla="*/ 2147483647 h 1632"/>
              <a:gd name="T60" fmla="*/ 2147483647 w 2500"/>
              <a:gd name="T61" fmla="*/ 2147483647 h 1632"/>
              <a:gd name="T62" fmla="*/ 2147483647 w 2500"/>
              <a:gd name="T63" fmla="*/ 2147483647 h 1632"/>
              <a:gd name="T64" fmla="*/ 2147483647 w 2500"/>
              <a:gd name="T65" fmla="*/ 2147483647 h 1632"/>
              <a:gd name="T66" fmla="*/ 2147483647 w 2500"/>
              <a:gd name="T67" fmla="*/ 2147483647 h 163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500"/>
              <a:gd name="T103" fmla="*/ 0 h 1632"/>
              <a:gd name="T104" fmla="*/ 2500 w 2500"/>
              <a:gd name="T105" fmla="*/ 1632 h 163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500" h="1632">
                <a:moveTo>
                  <a:pt x="32" y="1086"/>
                </a:moveTo>
                <a:cubicBezTo>
                  <a:pt x="16" y="1148"/>
                  <a:pt x="0" y="1210"/>
                  <a:pt x="8" y="1242"/>
                </a:cubicBezTo>
                <a:cubicBezTo>
                  <a:pt x="16" y="1274"/>
                  <a:pt x="68" y="1290"/>
                  <a:pt x="80" y="1278"/>
                </a:cubicBezTo>
                <a:cubicBezTo>
                  <a:pt x="92" y="1266"/>
                  <a:pt x="72" y="1230"/>
                  <a:pt x="80" y="1170"/>
                </a:cubicBezTo>
                <a:cubicBezTo>
                  <a:pt x="88" y="1110"/>
                  <a:pt x="102" y="934"/>
                  <a:pt x="128" y="918"/>
                </a:cubicBezTo>
                <a:cubicBezTo>
                  <a:pt x="154" y="902"/>
                  <a:pt x="218" y="1020"/>
                  <a:pt x="236" y="1074"/>
                </a:cubicBezTo>
                <a:cubicBezTo>
                  <a:pt x="254" y="1128"/>
                  <a:pt x="220" y="1194"/>
                  <a:pt x="236" y="1242"/>
                </a:cubicBezTo>
                <a:cubicBezTo>
                  <a:pt x="252" y="1290"/>
                  <a:pt x="316" y="1366"/>
                  <a:pt x="332" y="1362"/>
                </a:cubicBezTo>
                <a:cubicBezTo>
                  <a:pt x="348" y="1358"/>
                  <a:pt x="338" y="1262"/>
                  <a:pt x="332" y="1218"/>
                </a:cubicBezTo>
                <a:cubicBezTo>
                  <a:pt x="326" y="1174"/>
                  <a:pt x="296" y="1132"/>
                  <a:pt x="296" y="1098"/>
                </a:cubicBezTo>
                <a:cubicBezTo>
                  <a:pt x="296" y="1064"/>
                  <a:pt x="316" y="1020"/>
                  <a:pt x="332" y="1014"/>
                </a:cubicBezTo>
                <a:cubicBezTo>
                  <a:pt x="348" y="1008"/>
                  <a:pt x="376" y="1006"/>
                  <a:pt x="392" y="1062"/>
                </a:cubicBezTo>
                <a:cubicBezTo>
                  <a:pt x="408" y="1118"/>
                  <a:pt x="422" y="1290"/>
                  <a:pt x="428" y="1350"/>
                </a:cubicBezTo>
                <a:cubicBezTo>
                  <a:pt x="434" y="1410"/>
                  <a:pt x="426" y="1386"/>
                  <a:pt x="428" y="1422"/>
                </a:cubicBezTo>
                <a:cubicBezTo>
                  <a:pt x="430" y="1458"/>
                  <a:pt x="436" y="1554"/>
                  <a:pt x="440" y="1566"/>
                </a:cubicBezTo>
                <a:cubicBezTo>
                  <a:pt x="444" y="1578"/>
                  <a:pt x="446" y="1518"/>
                  <a:pt x="452" y="1494"/>
                </a:cubicBezTo>
                <a:cubicBezTo>
                  <a:pt x="458" y="1470"/>
                  <a:pt x="468" y="1422"/>
                  <a:pt x="476" y="1422"/>
                </a:cubicBezTo>
                <a:cubicBezTo>
                  <a:pt x="484" y="1422"/>
                  <a:pt x="492" y="1500"/>
                  <a:pt x="500" y="1494"/>
                </a:cubicBezTo>
                <a:cubicBezTo>
                  <a:pt x="508" y="1488"/>
                  <a:pt x="504" y="1410"/>
                  <a:pt x="524" y="1386"/>
                </a:cubicBezTo>
                <a:cubicBezTo>
                  <a:pt x="544" y="1362"/>
                  <a:pt x="596" y="1344"/>
                  <a:pt x="620" y="1350"/>
                </a:cubicBezTo>
                <a:cubicBezTo>
                  <a:pt x="644" y="1356"/>
                  <a:pt x="662" y="1446"/>
                  <a:pt x="668" y="1422"/>
                </a:cubicBezTo>
                <a:cubicBezTo>
                  <a:pt x="674" y="1398"/>
                  <a:pt x="648" y="1294"/>
                  <a:pt x="656" y="1206"/>
                </a:cubicBezTo>
                <a:cubicBezTo>
                  <a:pt x="664" y="1118"/>
                  <a:pt x="694" y="938"/>
                  <a:pt x="716" y="894"/>
                </a:cubicBezTo>
                <a:cubicBezTo>
                  <a:pt x="738" y="850"/>
                  <a:pt x="770" y="884"/>
                  <a:pt x="788" y="942"/>
                </a:cubicBezTo>
                <a:cubicBezTo>
                  <a:pt x="806" y="1000"/>
                  <a:pt x="810" y="1154"/>
                  <a:pt x="824" y="1242"/>
                </a:cubicBezTo>
                <a:cubicBezTo>
                  <a:pt x="838" y="1330"/>
                  <a:pt x="854" y="1410"/>
                  <a:pt x="872" y="1470"/>
                </a:cubicBezTo>
                <a:cubicBezTo>
                  <a:pt x="890" y="1530"/>
                  <a:pt x="920" y="1632"/>
                  <a:pt x="932" y="1602"/>
                </a:cubicBezTo>
                <a:cubicBezTo>
                  <a:pt x="944" y="1572"/>
                  <a:pt x="936" y="1376"/>
                  <a:pt x="944" y="1290"/>
                </a:cubicBezTo>
                <a:cubicBezTo>
                  <a:pt x="952" y="1204"/>
                  <a:pt x="964" y="1106"/>
                  <a:pt x="980" y="1086"/>
                </a:cubicBezTo>
                <a:cubicBezTo>
                  <a:pt x="996" y="1066"/>
                  <a:pt x="1024" y="1128"/>
                  <a:pt x="1040" y="1170"/>
                </a:cubicBezTo>
                <a:cubicBezTo>
                  <a:pt x="1056" y="1212"/>
                  <a:pt x="1062" y="1330"/>
                  <a:pt x="1076" y="1338"/>
                </a:cubicBezTo>
                <a:cubicBezTo>
                  <a:pt x="1090" y="1346"/>
                  <a:pt x="1122" y="1266"/>
                  <a:pt x="1124" y="1218"/>
                </a:cubicBezTo>
                <a:cubicBezTo>
                  <a:pt x="1126" y="1170"/>
                  <a:pt x="1082" y="1120"/>
                  <a:pt x="1088" y="1050"/>
                </a:cubicBezTo>
                <a:cubicBezTo>
                  <a:pt x="1094" y="980"/>
                  <a:pt x="1142" y="820"/>
                  <a:pt x="1160" y="798"/>
                </a:cubicBezTo>
                <a:cubicBezTo>
                  <a:pt x="1178" y="776"/>
                  <a:pt x="1180" y="874"/>
                  <a:pt x="1196" y="918"/>
                </a:cubicBezTo>
                <a:cubicBezTo>
                  <a:pt x="1212" y="962"/>
                  <a:pt x="1236" y="1064"/>
                  <a:pt x="1256" y="1062"/>
                </a:cubicBezTo>
                <a:cubicBezTo>
                  <a:pt x="1276" y="1060"/>
                  <a:pt x="1310" y="966"/>
                  <a:pt x="1316" y="906"/>
                </a:cubicBezTo>
                <a:cubicBezTo>
                  <a:pt x="1322" y="846"/>
                  <a:pt x="1284" y="772"/>
                  <a:pt x="1292" y="702"/>
                </a:cubicBezTo>
                <a:cubicBezTo>
                  <a:pt x="1300" y="632"/>
                  <a:pt x="1342" y="498"/>
                  <a:pt x="1364" y="486"/>
                </a:cubicBezTo>
                <a:cubicBezTo>
                  <a:pt x="1386" y="474"/>
                  <a:pt x="1412" y="566"/>
                  <a:pt x="1424" y="630"/>
                </a:cubicBezTo>
                <a:cubicBezTo>
                  <a:pt x="1436" y="694"/>
                  <a:pt x="1422" y="794"/>
                  <a:pt x="1436" y="870"/>
                </a:cubicBezTo>
                <a:cubicBezTo>
                  <a:pt x="1450" y="946"/>
                  <a:pt x="1490" y="1076"/>
                  <a:pt x="1508" y="1086"/>
                </a:cubicBezTo>
                <a:cubicBezTo>
                  <a:pt x="1526" y="1096"/>
                  <a:pt x="1544" y="988"/>
                  <a:pt x="1544" y="930"/>
                </a:cubicBezTo>
                <a:cubicBezTo>
                  <a:pt x="1544" y="872"/>
                  <a:pt x="1506" y="800"/>
                  <a:pt x="1508" y="738"/>
                </a:cubicBezTo>
                <a:cubicBezTo>
                  <a:pt x="1510" y="676"/>
                  <a:pt x="1538" y="544"/>
                  <a:pt x="1556" y="558"/>
                </a:cubicBezTo>
                <a:cubicBezTo>
                  <a:pt x="1574" y="572"/>
                  <a:pt x="1596" y="768"/>
                  <a:pt x="1616" y="822"/>
                </a:cubicBezTo>
                <a:cubicBezTo>
                  <a:pt x="1636" y="876"/>
                  <a:pt x="1666" y="908"/>
                  <a:pt x="1676" y="882"/>
                </a:cubicBezTo>
                <a:cubicBezTo>
                  <a:pt x="1686" y="856"/>
                  <a:pt x="1672" y="742"/>
                  <a:pt x="1676" y="666"/>
                </a:cubicBezTo>
                <a:cubicBezTo>
                  <a:pt x="1680" y="590"/>
                  <a:pt x="1686" y="428"/>
                  <a:pt x="1700" y="426"/>
                </a:cubicBezTo>
                <a:cubicBezTo>
                  <a:pt x="1714" y="424"/>
                  <a:pt x="1746" y="594"/>
                  <a:pt x="1760" y="654"/>
                </a:cubicBezTo>
                <a:cubicBezTo>
                  <a:pt x="1774" y="714"/>
                  <a:pt x="1766" y="736"/>
                  <a:pt x="1784" y="786"/>
                </a:cubicBezTo>
                <a:cubicBezTo>
                  <a:pt x="1802" y="836"/>
                  <a:pt x="1854" y="960"/>
                  <a:pt x="1868" y="954"/>
                </a:cubicBezTo>
                <a:cubicBezTo>
                  <a:pt x="1882" y="948"/>
                  <a:pt x="1864" y="806"/>
                  <a:pt x="1868" y="750"/>
                </a:cubicBezTo>
                <a:cubicBezTo>
                  <a:pt x="1872" y="694"/>
                  <a:pt x="1888" y="694"/>
                  <a:pt x="1892" y="618"/>
                </a:cubicBezTo>
                <a:cubicBezTo>
                  <a:pt x="1896" y="542"/>
                  <a:pt x="1886" y="326"/>
                  <a:pt x="1892" y="294"/>
                </a:cubicBezTo>
                <a:cubicBezTo>
                  <a:pt x="1898" y="262"/>
                  <a:pt x="1912" y="386"/>
                  <a:pt x="1928" y="426"/>
                </a:cubicBezTo>
                <a:cubicBezTo>
                  <a:pt x="1944" y="466"/>
                  <a:pt x="1978" y="536"/>
                  <a:pt x="1988" y="534"/>
                </a:cubicBezTo>
                <a:cubicBezTo>
                  <a:pt x="1998" y="532"/>
                  <a:pt x="1972" y="460"/>
                  <a:pt x="1988" y="414"/>
                </a:cubicBezTo>
                <a:cubicBezTo>
                  <a:pt x="2004" y="368"/>
                  <a:pt x="2064" y="244"/>
                  <a:pt x="2084" y="258"/>
                </a:cubicBezTo>
                <a:cubicBezTo>
                  <a:pt x="2104" y="272"/>
                  <a:pt x="2090" y="448"/>
                  <a:pt x="2108" y="498"/>
                </a:cubicBezTo>
                <a:cubicBezTo>
                  <a:pt x="2126" y="548"/>
                  <a:pt x="2178" y="582"/>
                  <a:pt x="2192" y="558"/>
                </a:cubicBezTo>
                <a:cubicBezTo>
                  <a:pt x="2206" y="534"/>
                  <a:pt x="2180" y="436"/>
                  <a:pt x="2192" y="354"/>
                </a:cubicBezTo>
                <a:cubicBezTo>
                  <a:pt x="2204" y="272"/>
                  <a:pt x="2236" y="118"/>
                  <a:pt x="2264" y="66"/>
                </a:cubicBezTo>
                <a:cubicBezTo>
                  <a:pt x="2292" y="14"/>
                  <a:pt x="2342" y="0"/>
                  <a:pt x="2360" y="42"/>
                </a:cubicBezTo>
                <a:cubicBezTo>
                  <a:pt x="2378" y="84"/>
                  <a:pt x="2358" y="272"/>
                  <a:pt x="2372" y="318"/>
                </a:cubicBezTo>
                <a:cubicBezTo>
                  <a:pt x="2386" y="364"/>
                  <a:pt x="2424" y="344"/>
                  <a:pt x="2444" y="318"/>
                </a:cubicBezTo>
                <a:cubicBezTo>
                  <a:pt x="2464" y="292"/>
                  <a:pt x="2484" y="200"/>
                  <a:pt x="2492" y="162"/>
                </a:cubicBezTo>
                <a:cubicBezTo>
                  <a:pt x="2500" y="124"/>
                  <a:pt x="2496" y="106"/>
                  <a:pt x="2492" y="90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3"/>
          <p:cNvSpPr>
            <a:spLocks noChangeShapeType="1"/>
          </p:cNvSpPr>
          <p:nvPr/>
        </p:nvSpPr>
        <p:spPr bwMode="auto">
          <a:xfrm>
            <a:off x="3775075" y="5765171"/>
            <a:ext cx="5826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9" name="Group 14"/>
          <p:cNvGrpSpPr>
            <a:grpSpLocks/>
          </p:cNvGrpSpPr>
          <p:nvPr/>
        </p:nvGrpSpPr>
        <p:grpSpPr bwMode="auto">
          <a:xfrm>
            <a:off x="3730625" y="5295271"/>
            <a:ext cx="554038" cy="241300"/>
            <a:chOff x="2196" y="1140"/>
            <a:chExt cx="588" cy="432"/>
          </a:xfrm>
        </p:grpSpPr>
        <p:sp>
          <p:nvSpPr>
            <p:cNvPr id="1045" name="Text Box 15"/>
            <p:cNvSpPr txBox="1">
              <a:spLocks noChangeArrowheads="1"/>
            </p:cNvSpPr>
            <p:nvPr/>
          </p:nvSpPr>
          <p:spPr bwMode="auto">
            <a:xfrm>
              <a:off x="2196" y="1140"/>
              <a:ext cx="5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1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(</a:t>
              </a:r>
              <a:r>
                <a:rPr lang="en-US" sz="1800" b="1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1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)</a:t>
              </a:r>
            </a:p>
          </p:txBody>
        </p:sp>
        <p:sp>
          <p:nvSpPr>
            <p:cNvPr id="1046" name="Line 16"/>
            <p:cNvSpPr>
              <a:spLocks noChangeShapeType="1"/>
            </p:cNvSpPr>
            <p:nvPr/>
          </p:nvSpPr>
          <p:spPr bwMode="auto">
            <a:xfrm>
              <a:off x="2295" y="1224"/>
              <a:ext cx="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Line 17"/>
            <p:cNvSpPr>
              <a:spLocks noChangeShapeType="1"/>
            </p:cNvSpPr>
            <p:nvPr/>
          </p:nvSpPr>
          <p:spPr bwMode="auto">
            <a:xfrm>
              <a:off x="2559" y="126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0" name="Line 18"/>
          <p:cNvSpPr>
            <a:spLocks noChangeShapeType="1"/>
          </p:cNvSpPr>
          <p:nvPr/>
        </p:nvSpPr>
        <p:spPr bwMode="auto">
          <a:xfrm>
            <a:off x="2620963" y="6370009"/>
            <a:ext cx="5826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41" name="Group 19"/>
          <p:cNvGrpSpPr>
            <a:grpSpLocks/>
          </p:cNvGrpSpPr>
          <p:nvPr/>
        </p:nvGrpSpPr>
        <p:grpSpPr bwMode="auto">
          <a:xfrm>
            <a:off x="2620963" y="6439859"/>
            <a:ext cx="554037" cy="242887"/>
            <a:chOff x="2196" y="1174"/>
            <a:chExt cx="588" cy="432"/>
          </a:xfrm>
        </p:grpSpPr>
        <p:sp>
          <p:nvSpPr>
            <p:cNvPr id="1042" name="Text Box 20"/>
            <p:cNvSpPr txBox="1">
              <a:spLocks noChangeArrowheads="1"/>
            </p:cNvSpPr>
            <p:nvPr/>
          </p:nvSpPr>
          <p:spPr bwMode="auto">
            <a:xfrm>
              <a:off x="2196" y="1174"/>
              <a:ext cx="5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1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(</a:t>
              </a:r>
              <a:r>
                <a:rPr lang="en-US" sz="1800" b="1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18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  <a:r>
                <a:rPr lang="en-US" sz="1800" b="1" i="1">
                  <a:solidFill>
                    <a:srgbClr val="000000"/>
                  </a:solidFill>
                  <a:latin typeface="Garamond" pitchFamily="18" charset="0"/>
                </a:rPr>
                <a:t>)</a:t>
              </a:r>
            </a:p>
          </p:txBody>
        </p:sp>
        <p:sp>
          <p:nvSpPr>
            <p:cNvPr id="1043" name="Line 21"/>
            <p:cNvSpPr>
              <a:spLocks noChangeShapeType="1"/>
            </p:cNvSpPr>
            <p:nvPr/>
          </p:nvSpPr>
          <p:spPr bwMode="auto">
            <a:xfrm>
              <a:off x="2295" y="1224"/>
              <a:ext cx="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2"/>
            <p:cNvSpPr>
              <a:spLocks noChangeShapeType="1"/>
            </p:cNvSpPr>
            <p:nvPr/>
          </p:nvSpPr>
          <p:spPr bwMode="auto">
            <a:xfrm>
              <a:off x="2559" y="126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Doppler Effects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High doppler causes channel phase to decorrelate between symbols</a:t>
            </a:r>
          </a:p>
          <a:p>
            <a:pPr>
              <a:lnSpc>
                <a:spcPct val="4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Leads to an irreducible error floor for differential modulation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Increasing power does not reduce error</a:t>
            </a:r>
          </a:p>
          <a:p>
            <a:pPr>
              <a:lnSpc>
                <a:spcPct val="5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Error floor depends on B</a:t>
            </a:r>
            <a:r>
              <a:rPr lang="en-US" baseline="-25000" smtClean="0"/>
              <a:t>d</a:t>
            </a:r>
            <a:r>
              <a:rPr lang="en-US" smtClean="0"/>
              <a:t>T</a:t>
            </a:r>
            <a:r>
              <a:rPr lang="en-US" baseline="-25000" smtClean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6600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571500" y="1905000"/>
            <a:ext cx="7848600" cy="4552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Delay spread exceeding a symbol time causes ISI (self interference).</a:t>
            </a:r>
          </a:p>
          <a:p>
            <a:pPr>
              <a:lnSpc>
                <a:spcPct val="10000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endParaRPr lang="en-US" smtClean="0"/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leads to irreducible error floor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Increasing signal power increases ISI power</a:t>
            </a:r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requires that T</a:t>
            </a:r>
            <a:r>
              <a:rPr lang="en-US" baseline="-25000" smtClean="0"/>
              <a:t>s</a:t>
            </a:r>
            <a:r>
              <a:rPr lang="en-US" smtClean="0"/>
              <a:t>&gt;&gt;T</a:t>
            </a:r>
            <a:r>
              <a:rPr lang="en-US" baseline="-25000" smtClean="0"/>
              <a:t>m</a:t>
            </a:r>
            <a:r>
              <a:rPr lang="en-US" smtClean="0"/>
              <a:t> (R</a:t>
            </a:r>
            <a:r>
              <a:rPr lang="en-US" baseline="-25000" smtClean="0"/>
              <a:t>s</a:t>
            </a:r>
            <a:r>
              <a:rPr lang="en-US" smtClean="0"/>
              <a:t>&lt;&lt;B</a:t>
            </a:r>
            <a:r>
              <a:rPr lang="en-US" baseline="-25000" smtClean="0"/>
              <a:t>c</a:t>
            </a:r>
            <a:r>
              <a:rPr lang="en-US" smtClean="0"/>
              <a:t>) </a:t>
            </a:r>
          </a:p>
        </p:txBody>
      </p:sp>
      <p:sp>
        <p:nvSpPr>
          <p:cNvPr id="7171" name="Rectangle 1027"/>
          <p:cNvSpPr>
            <a:spLocks noChangeArrowheads="1"/>
          </p:cNvSpPr>
          <p:nvPr/>
        </p:nvSpPr>
        <p:spPr bwMode="auto">
          <a:xfrm>
            <a:off x="2381250" y="33909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ISI Effects</a:t>
            </a:r>
          </a:p>
        </p:txBody>
      </p:sp>
      <p:sp>
        <p:nvSpPr>
          <p:cNvPr id="7173" name="Line 1029"/>
          <p:cNvSpPr>
            <a:spLocks noChangeShapeType="1"/>
          </p:cNvSpPr>
          <p:nvPr/>
        </p:nvSpPr>
        <p:spPr bwMode="auto">
          <a:xfrm flipV="1">
            <a:off x="2628900" y="344805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1030"/>
          <p:cNvSpPr txBox="1">
            <a:spLocks noChangeArrowheads="1"/>
          </p:cNvSpPr>
          <p:nvPr/>
        </p:nvSpPr>
        <p:spPr bwMode="auto">
          <a:xfrm>
            <a:off x="2517775" y="39766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7175" name="Rectangle 1031"/>
          <p:cNvSpPr>
            <a:spLocks noChangeArrowheads="1"/>
          </p:cNvSpPr>
          <p:nvPr/>
        </p:nvSpPr>
        <p:spPr bwMode="auto">
          <a:xfrm>
            <a:off x="2914650" y="3371850"/>
            <a:ext cx="533400" cy="60960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1032"/>
          <p:cNvSpPr>
            <a:spLocks noChangeArrowheads="1"/>
          </p:cNvSpPr>
          <p:nvPr/>
        </p:nvSpPr>
        <p:spPr bwMode="auto">
          <a:xfrm>
            <a:off x="3467100" y="3371850"/>
            <a:ext cx="533400" cy="6096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1033"/>
          <p:cNvSpPr>
            <a:spLocks noChangeArrowheads="1"/>
          </p:cNvSpPr>
          <p:nvPr/>
        </p:nvSpPr>
        <p:spPr bwMode="auto">
          <a:xfrm>
            <a:off x="4000500" y="3371850"/>
            <a:ext cx="533400" cy="6096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34"/>
          <p:cNvSpPr>
            <a:spLocks noChangeArrowheads="1"/>
          </p:cNvSpPr>
          <p:nvPr/>
        </p:nvSpPr>
        <p:spPr bwMode="auto">
          <a:xfrm>
            <a:off x="4533900" y="3371850"/>
            <a:ext cx="5334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35"/>
          <p:cNvSpPr>
            <a:spLocks noChangeShapeType="1"/>
          </p:cNvSpPr>
          <p:nvPr/>
        </p:nvSpPr>
        <p:spPr bwMode="auto">
          <a:xfrm>
            <a:off x="2228850" y="3981450"/>
            <a:ext cx="36004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36"/>
          <p:cNvGrpSpPr>
            <a:grpSpLocks/>
          </p:cNvGrpSpPr>
          <p:nvPr/>
        </p:nvGrpSpPr>
        <p:grpSpPr bwMode="auto">
          <a:xfrm>
            <a:off x="4610100" y="3371850"/>
            <a:ext cx="571500" cy="982663"/>
            <a:chOff x="2904" y="2076"/>
            <a:chExt cx="360" cy="619"/>
          </a:xfrm>
        </p:grpSpPr>
        <p:sp>
          <p:nvSpPr>
            <p:cNvPr id="7190" name="Rectangle 1037"/>
            <p:cNvSpPr>
              <a:spLocks noChangeArrowheads="1"/>
            </p:cNvSpPr>
            <p:nvPr/>
          </p:nvSpPr>
          <p:spPr bwMode="auto">
            <a:xfrm>
              <a:off x="2904" y="2076"/>
              <a:ext cx="336" cy="3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Line 1038"/>
            <p:cNvSpPr>
              <a:spLocks noChangeShapeType="1"/>
            </p:cNvSpPr>
            <p:nvPr/>
          </p:nvSpPr>
          <p:spPr bwMode="auto">
            <a:xfrm flipV="1">
              <a:off x="3084" y="2112"/>
              <a:ext cx="0" cy="3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Text Box 1039"/>
            <p:cNvSpPr txBox="1">
              <a:spLocks noChangeArrowheads="1"/>
            </p:cNvSpPr>
            <p:nvPr/>
          </p:nvSpPr>
          <p:spPr bwMode="auto">
            <a:xfrm>
              <a:off x="2954" y="2445"/>
              <a:ext cx="3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T</a:t>
              </a:r>
              <a:r>
                <a:rPr lang="en-US" sz="2000" b="1" baseline="-25000">
                  <a:solidFill>
                    <a:srgbClr val="000000"/>
                  </a:solidFill>
                </a:rPr>
                <a:t>m</a:t>
              </a:r>
            </a:p>
          </p:txBody>
        </p:sp>
        <p:grpSp>
          <p:nvGrpSpPr>
            <p:cNvPr id="7193" name="Group 1040"/>
            <p:cNvGrpSpPr>
              <a:grpSpLocks/>
            </p:cNvGrpSpPr>
            <p:nvPr/>
          </p:nvGrpSpPr>
          <p:grpSpPr bwMode="auto">
            <a:xfrm>
              <a:off x="2904" y="2088"/>
              <a:ext cx="336" cy="384"/>
              <a:chOff x="2904" y="2088"/>
              <a:chExt cx="336" cy="384"/>
            </a:xfrm>
          </p:grpSpPr>
          <p:sp>
            <p:nvSpPr>
              <p:cNvPr id="7194" name="Rectangle 1041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336" cy="384"/>
              </a:xfrm>
              <a:prstGeom prst="rect">
                <a:avLst/>
              </a:prstGeom>
              <a:noFill/>
              <a:ln w="12700" cap="rnd">
                <a:solidFill>
                  <a:srgbClr val="000000"/>
                </a:solidFill>
                <a:prstDash val="sysDot"/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Line 104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0" cy="33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181" name="Text Box 1043"/>
          <p:cNvSpPr txBox="1">
            <a:spLocks noChangeArrowheads="1"/>
          </p:cNvSpPr>
          <p:nvPr/>
        </p:nvSpPr>
        <p:spPr bwMode="auto">
          <a:xfrm>
            <a:off x="2498725" y="39385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000"/>
          </a:p>
        </p:txBody>
      </p:sp>
      <p:sp>
        <p:nvSpPr>
          <p:cNvPr id="7182" name="Text Box 1044"/>
          <p:cNvSpPr txBox="1">
            <a:spLocks noChangeArrowheads="1"/>
          </p:cNvSpPr>
          <p:nvPr/>
        </p:nvSpPr>
        <p:spPr bwMode="auto">
          <a:xfrm>
            <a:off x="251777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CC0099"/>
                </a:solidFill>
              </a:rPr>
              <a:t>1</a:t>
            </a:r>
          </a:p>
        </p:txBody>
      </p:sp>
      <p:sp>
        <p:nvSpPr>
          <p:cNvPr id="7183" name="Text Box 1045"/>
          <p:cNvSpPr txBox="1">
            <a:spLocks noChangeArrowheads="1"/>
          </p:cNvSpPr>
          <p:nvPr/>
        </p:nvSpPr>
        <p:spPr bwMode="auto">
          <a:xfrm>
            <a:off x="301307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7184" name="Text Box 1046"/>
          <p:cNvSpPr txBox="1">
            <a:spLocks noChangeArrowheads="1"/>
          </p:cNvSpPr>
          <p:nvPr/>
        </p:nvSpPr>
        <p:spPr bwMode="auto">
          <a:xfrm>
            <a:off x="3565525" y="30241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7185" name="Text Box 1047"/>
          <p:cNvSpPr txBox="1">
            <a:spLocks noChangeArrowheads="1"/>
          </p:cNvSpPr>
          <p:nvPr/>
        </p:nvSpPr>
        <p:spPr bwMode="auto">
          <a:xfrm>
            <a:off x="4156075" y="3043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7186" name="Text Box 1048"/>
          <p:cNvSpPr txBox="1">
            <a:spLocks noChangeArrowheads="1"/>
          </p:cNvSpPr>
          <p:nvPr/>
        </p:nvSpPr>
        <p:spPr bwMode="auto">
          <a:xfrm>
            <a:off x="4689475" y="30432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7187" name="Line 1049"/>
          <p:cNvSpPr>
            <a:spLocks noChangeShapeType="1"/>
          </p:cNvSpPr>
          <p:nvPr/>
        </p:nvSpPr>
        <p:spPr bwMode="auto">
          <a:xfrm flipH="1" flipV="1">
            <a:off x="3200400" y="3905250"/>
            <a:ext cx="0" cy="171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Text Box 1050"/>
          <p:cNvSpPr txBox="1">
            <a:spLocks noChangeArrowheads="1"/>
          </p:cNvSpPr>
          <p:nvPr/>
        </p:nvSpPr>
        <p:spPr bwMode="auto">
          <a:xfrm>
            <a:off x="3127375" y="40528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189" name="Text Box 1051"/>
          <p:cNvSpPr txBox="1">
            <a:spLocks noChangeArrowheads="1"/>
          </p:cNvSpPr>
          <p:nvPr/>
        </p:nvSpPr>
        <p:spPr bwMode="auto">
          <a:xfrm>
            <a:off x="3013075" y="3995738"/>
            <a:ext cx="417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T</a:t>
            </a:r>
            <a:r>
              <a:rPr lang="en-US" sz="2000" b="1" baseline="-25000">
                <a:solidFill>
                  <a:srgbClr val="000000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09942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to Diversity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531938"/>
            <a:ext cx="8077200" cy="4114800"/>
          </a:xfrm>
        </p:spPr>
        <p:txBody>
          <a:bodyPr/>
          <a:lstStyle/>
          <a:p>
            <a:r>
              <a:rPr lang="en-US" smtClean="0"/>
              <a:t>Basic Idea</a:t>
            </a:r>
          </a:p>
          <a:p>
            <a:pPr lvl="1"/>
            <a:r>
              <a:rPr lang="en-US" smtClean="0"/>
              <a:t>Send same bits over independent fading paths</a:t>
            </a:r>
          </a:p>
          <a:p>
            <a:pPr lvl="2"/>
            <a:r>
              <a:rPr lang="en-US" smtClean="0">
                <a:solidFill>
                  <a:srgbClr val="0000CC"/>
                </a:solidFill>
              </a:rPr>
              <a:t>Independent fading paths obtained by time, space, frequency, or polarization diversity</a:t>
            </a:r>
          </a:p>
          <a:p>
            <a:pPr lvl="1"/>
            <a:r>
              <a:rPr lang="en-US" smtClean="0"/>
              <a:t>Combine paths to mitigate fading effects</a:t>
            </a:r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758825" y="3868738"/>
            <a:ext cx="7239000" cy="2097087"/>
            <a:chOff x="624" y="2318"/>
            <a:chExt cx="4560" cy="1321"/>
          </a:xfrm>
        </p:grpSpPr>
        <p:sp>
          <p:nvSpPr>
            <p:cNvPr id="6152" name="Line 5"/>
            <p:cNvSpPr>
              <a:spLocks noChangeShapeType="1"/>
            </p:cNvSpPr>
            <p:nvPr/>
          </p:nvSpPr>
          <p:spPr bwMode="auto">
            <a:xfrm>
              <a:off x="624" y="2318"/>
              <a:ext cx="0" cy="13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6"/>
            <p:cNvSpPr>
              <a:spLocks/>
            </p:cNvSpPr>
            <p:nvPr/>
          </p:nvSpPr>
          <p:spPr bwMode="auto">
            <a:xfrm>
              <a:off x="624" y="2488"/>
              <a:ext cx="4512" cy="1112"/>
            </a:xfrm>
            <a:custGeom>
              <a:avLst/>
              <a:gdLst>
                <a:gd name="T0" fmla="*/ 0 w 4512"/>
                <a:gd name="T1" fmla="*/ 584 h 1112"/>
                <a:gd name="T2" fmla="*/ 96 w 4512"/>
                <a:gd name="T3" fmla="*/ 488 h 1112"/>
                <a:gd name="T4" fmla="*/ 144 w 4512"/>
                <a:gd name="T5" fmla="*/ 392 h 1112"/>
                <a:gd name="T6" fmla="*/ 288 w 4512"/>
                <a:gd name="T7" fmla="*/ 392 h 1112"/>
                <a:gd name="T8" fmla="*/ 288 w 4512"/>
                <a:gd name="T9" fmla="*/ 488 h 1112"/>
                <a:gd name="T10" fmla="*/ 336 w 4512"/>
                <a:gd name="T11" fmla="*/ 680 h 1112"/>
                <a:gd name="T12" fmla="*/ 528 w 4512"/>
                <a:gd name="T13" fmla="*/ 776 h 1112"/>
                <a:gd name="T14" fmla="*/ 624 w 4512"/>
                <a:gd name="T15" fmla="*/ 584 h 1112"/>
                <a:gd name="T16" fmla="*/ 720 w 4512"/>
                <a:gd name="T17" fmla="*/ 440 h 1112"/>
                <a:gd name="T18" fmla="*/ 864 w 4512"/>
                <a:gd name="T19" fmla="*/ 200 h 1112"/>
                <a:gd name="T20" fmla="*/ 1008 w 4512"/>
                <a:gd name="T21" fmla="*/ 104 h 1112"/>
                <a:gd name="T22" fmla="*/ 1008 w 4512"/>
                <a:gd name="T23" fmla="*/ 296 h 1112"/>
                <a:gd name="T24" fmla="*/ 1152 w 4512"/>
                <a:gd name="T25" fmla="*/ 392 h 1112"/>
                <a:gd name="T26" fmla="*/ 1248 w 4512"/>
                <a:gd name="T27" fmla="*/ 296 h 1112"/>
                <a:gd name="T28" fmla="*/ 1392 w 4512"/>
                <a:gd name="T29" fmla="*/ 440 h 1112"/>
                <a:gd name="T30" fmla="*/ 1440 w 4512"/>
                <a:gd name="T31" fmla="*/ 728 h 1112"/>
                <a:gd name="T32" fmla="*/ 1728 w 4512"/>
                <a:gd name="T33" fmla="*/ 1064 h 1112"/>
                <a:gd name="T34" fmla="*/ 1968 w 4512"/>
                <a:gd name="T35" fmla="*/ 872 h 1112"/>
                <a:gd name="T36" fmla="*/ 2016 w 4512"/>
                <a:gd name="T37" fmla="*/ 632 h 1112"/>
                <a:gd name="T38" fmla="*/ 2256 w 4512"/>
                <a:gd name="T39" fmla="*/ 440 h 1112"/>
                <a:gd name="T40" fmla="*/ 2400 w 4512"/>
                <a:gd name="T41" fmla="*/ 152 h 1112"/>
                <a:gd name="T42" fmla="*/ 2640 w 4512"/>
                <a:gd name="T43" fmla="*/ 8 h 1112"/>
                <a:gd name="T44" fmla="*/ 2736 w 4512"/>
                <a:gd name="T45" fmla="*/ 200 h 1112"/>
                <a:gd name="T46" fmla="*/ 2784 w 4512"/>
                <a:gd name="T47" fmla="*/ 488 h 1112"/>
                <a:gd name="T48" fmla="*/ 2928 w 4512"/>
                <a:gd name="T49" fmla="*/ 776 h 1112"/>
                <a:gd name="T50" fmla="*/ 3168 w 4512"/>
                <a:gd name="T51" fmla="*/ 776 h 1112"/>
                <a:gd name="T52" fmla="*/ 3264 w 4512"/>
                <a:gd name="T53" fmla="*/ 440 h 1112"/>
                <a:gd name="T54" fmla="*/ 3360 w 4512"/>
                <a:gd name="T55" fmla="*/ 440 h 1112"/>
                <a:gd name="T56" fmla="*/ 3408 w 4512"/>
                <a:gd name="T57" fmla="*/ 584 h 1112"/>
                <a:gd name="T58" fmla="*/ 3456 w 4512"/>
                <a:gd name="T59" fmla="*/ 968 h 1112"/>
                <a:gd name="T60" fmla="*/ 3696 w 4512"/>
                <a:gd name="T61" fmla="*/ 1064 h 1112"/>
                <a:gd name="T62" fmla="*/ 3888 w 4512"/>
                <a:gd name="T63" fmla="*/ 680 h 1112"/>
                <a:gd name="T64" fmla="*/ 3984 w 4512"/>
                <a:gd name="T65" fmla="*/ 296 h 1112"/>
                <a:gd name="T66" fmla="*/ 4128 w 4512"/>
                <a:gd name="T67" fmla="*/ 200 h 1112"/>
                <a:gd name="T68" fmla="*/ 4224 w 4512"/>
                <a:gd name="T69" fmla="*/ 536 h 1112"/>
                <a:gd name="T70" fmla="*/ 4464 w 4512"/>
                <a:gd name="T71" fmla="*/ 536 h 1112"/>
                <a:gd name="T72" fmla="*/ 4512 w 4512"/>
                <a:gd name="T73" fmla="*/ 440 h 11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512"/>
                <a:gd name="T112" fmla="*/ 0 h 1112"/>
                <a:gd name="T113" fmla="*/ 4512 w 4512"/>
                <a:gd name="T114" fmla="*/ 1112 h 11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512" h="1112">
                  <a:moveTo>
                    <a:pt x="0" y="584"/>
                  </a:moveTo>
                  <a:cubicBezTo>
                    <a:pt x="36" y="552"/>
                    <a:pt x="72" y="520"/>
                    <a:pt x="96" y="488"/>
                  </a:cubicBezTo>
                  <a:cubicBezTo>
                    <a:pt x="120" y="456"/>
                    <a:pt x="112" y="408"/>
                    <a:pt x="144" y="392"/>
                  </a:cubicBezTo>
                  <a:cubicBezTo>
                    <a:pt x="176" y="376"/>
                    <a:pt x="264" y="376"/>
                    <a:pt x="288" y="392"/>
                  </a:cubicBezTo>
                  <a:cubicBezTo>
                    <a:pt x="312" y="408"/>
                    <a:pt x="280" y="440"/>
                    <a:pt x="288" y="488"/>
                  </a:cubicBezTo>
                  <a:cubicBezTo>
                    <a:pt x="296" y="536"/>
                    <a:pt x="296" y="632"/>
                    <a:pt x="336" y="680"/>
                  </a:cubicBezTo>
                  <a:cubicBezTo>
                    <a:pt x="376" y="728"/>
                    <a:pt x="480" y="792"/>
                    <a:pt x="528" y="776"/>
                  </a:cubicBezTo>
                  <a:cubicBezTo>
                    <a:pt x="576" y="760"/>
                    <a:pt x="592" y="640"/>
                    <a:pt x="624" y="584"/>
                  </a:cubicBezTo>
                  <a:cubicBezTo>
                    <a:pt x="656" y="528"/>
                    <a:pt x="680" y="504"/>
                    <a:pt x="720" y="440"/>
                  </a:cubicBezTo>
                  <a:cubicBezTo>
                    <a:pt x="760" y="376"/>
                    <a:pt x="816" y="256"/>
                    <a:pt x="864" y="200"/>
                  </a:cubicBezTo>
                  <a:cubicBezTo>
                    <a:pt x="912" y="144"/>
                    <a:pt x="984" y="88"/>
                    <a:pt x="1008" y="104"/>
                  </a:cubicBezTo>
                  <a:cubicBezTo>
                    <a:pt x="1032" y="120"/>
                    <a:pt x="984" y="248"/>
                    <a:pt x="1008" y="296"/>
                  </a:cubicBezTo>
                  <a:cubicBezTo>
                    <a:pt x="1032" y="344"/>
                    <a:pt x="1112" y="392"/>
                    <a:pt x="1152" y="392"/>
                  </a:cubicBezTo>
                  <a:cubicBezTo>
                    <a:pt x="1192" y="392"/>
                    <a:pt x="1208" y="288"/>
                    <a:pt x="1248" y="296"/>
                  </a:cubicBezTo>
                  <a:cubicBezTo>
                    <a:pt x="1288" y="304"/>
                    <a:pt x="1360" y="368"/>
                    <a:pt x="1392" y="440"/>
                  </a:cubicBezTo>
                  <a:cubicBezTo>
                    <a:pt x="1424" y="512"/>
                    <a:pt x="1384" y="624"/>
                    <a:pt x="1440" y="728"/>
                  </a:cubicBezTo>
                  <a:cubicBezTo>
                    <a:pt x="1496" y="832"/>
                    <a:pt x="1640" y="1040"/>
                    <a:pt x="1728" y="1064"/>
                  </a:cubicBezTo>
                  <a:cubicBezTo>
                    <a:pt x="1816" y="1088"/>
                    <a:pt x="1920" y="944"/>
                    <a:pt x="1968" y="872"/>
                  </a:cubicBezTo>
                  <a:cubicBezTo>
                    <a:pt x="2016" y="800"/>
                    <a:pt x="1968" y="704"/>
                    <a:pt x="2016" y="632"/>
                  </a:cubicBezTo>
                  <a:cubicBezTo>
                    <a:pt x="2064" y="560"/>
                    <a:pt x="2192" y="520"/>
                    <a:pt x="2256" y="440"/>
                  </a:cubicBezTo>
                  <a:cubicBezTo>
                    <a:pt x="2320" y="360"/>
                    <a:pt x="2336" y="224"/>
                    <a:pt x="2400" y="152"/>
                  </a:cubicBezTo>
                  <a:cubicBezTo>
                    <a:pt x="2464" y="80"/>
                    <a:pt x="2584" y="0"/>
                    <a:pt x="2640" y="8"/>
                  </a:cubicBezTo>
                  <a:cubicBezTo>
                    <a:pt x="2696" y="16"/>
                    <a:pt x="2712" y="120"/>
                    <a:pt x="2736" y="200"/>
                  </a:cubicBezTo>
                  <a:cubicBezTo>
                    <a:pt x="2760" y="280"/>
                    <a:pt x="2752" y="392"/>
                    <a:pt x="2784" y="488"/>
                  </a:cubicBezTo>
                  <a:cubicBezTo>
                    <a:pt x="2816" y="584"/>
                    <a:pt x="2864" y="728"/>
                    <a:pt x="2928" y="776"/>
                  </a:cubicBezTo>
                  <a:cubicBezTo>
                    <a:pt x="2992" y="824"/>
                    <a:pt x="3112" y="832"/>
                    <a:pt x="3168" y="776"/>
                  </a:cubicBezTo>
                  <a:cubicBezTo>
                    <a:pt x="3224" y="720"/>
                    <a:pt x="3232" y="496"/>
                    <a:pt x="3264" y="440"/>
                  </a:cubicBezTo>
                  <a:cubicBezTo>
                    <a:pt x="3296" y="384"/>
                    <a:pt x="3336" y="416"/>
                    <a:pt x="3360" y="440"/>
                  </a:cubicBezTo>
                  <a:cubicBezTo>
                    <a:pt x="3384" y="464"/>
                    <a:pt x="3392" y="496"/>
                    <a:pt x="3408" y="584"/>
                  </a:cubicBezTo>
                  <a:cubicBezTo>
                    <a:pt x="3424" y="672"/>
                    <a:pt x="3408" y="888"/>
                    <a:pt x="3456" y="968"/>
                  </a:cubicBezTo>
                  <a:cubicBezTo>
                    <a:pt x="3504" y="1048"/>
                    <a:pt x="3624" y="1112"/>
                    <a:pt x="3696" y="1064"/>
                  </a:cubicBezTo>
                  <a:cubicBezTo>
                    <a:pt x="3768" y="1016"/>
                    <a:pt x="3840" y="808"/>
                    <a:pt x="3888" y="680"/>
                  </a:cubicBezTo>
                  <a:cubicBezTo>
                    <a:pt x="3936" y="552"/>
                    <a:pt x="3944" y="376"/>
                    <a:pt x="3984" y="296"/>
                  </a:cubicBezTo>
                  <a:cubicBezTo>
                    <a:pt x="4024" y="216"/>
                    <a:pt x="4088" y="160"/>
                    <a:pt x="4128" y="200"/>
                  </a:cubicBezTo>
                  <a:cubicBezTo>
                    <a:pt x="4168" y="240"/>
                    <a:pt x="4168" y="480"/>
                    <a:pt x="4224" y="536"/>
                  </a:cubicBezTo>
                  <a:cubicBezTo>
                    <a:pt x="4280" y="592"/>
                    <a:pt x="4416" y="552"/>
                    <a:pt x="4464" y="536"/>
                  </a:cubicBezTo>
                  <a:cubicBezTo>
                    <a:pt x="4512" y="520"/>
                    <a:pt x="4504" y="448"/>
                    <a:pt x="4512" y="440"/>
                  </a:cubicBezTo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7"/>
            <p:cNvSpPr>
              <a:spLocks/>
            </p:cNvSpPr>
            <p:nvPr/>
          </p:nvSpPr>
          <p:spPr bwMode="auto">
            <a:xfrm>
              <a:off x="672" y="2536"/>
              <a:ext cx="4512" cy="952"/>
            </a:xfrm>
            <a:custGeom>
              <a:avLst/>
              <a:gdLst>
                <a:gd name="T0" fmla="*/ 0 w 4512"/>
                <a:gd name="T1" fmla="*/ 488 h 952"/>
                <a:gd name="T2" fmla="*/ 96 w 4512"/>
                <a:gd name="T3" fmla="*/ 584 h 952"/>
                <a:gd name="T4" fmla="*/ 192 w 4512"/>
                <a:gd name="T5" fmla="*/ 632 h 952"/>
                <a:gd name="T6" fmla="*/ 288 w 4512"/>
                <a:gd name="T7" fmla="*/ 440 h 952"/>
                <a:gd name="T8" fmla="*/ 384 w 4512"/>
                <a:gd name="T9" fmla="*/ 200 h 952"/>
                <a:gd name="T10" fmla="*/ 432 w 4512"/>
                <a:gd name="T11" fmla="*/ 152 h 952"/>
                <a:gd name="T12" fmla="*/ 528 w 4512"/>
                <a:gd name="T13" fmla="*/ 248 h 952"/>
                <a:gd name="T14" fmla="*/ 576 w 4512"/>
                <a:gd name="T15" fmla="*/ 392 h 952"/>
                <a:gd name="T16" fmla="*/ 720 w 4512"/>
                <a:gd name="T17" fmla="*/ 392 h 952"/>
                <a:gd name="T18" fmla="*/ 864 w 4512"/>
                <a:gd name="T19" fmla="*/ 440 h 952"/>
                <a:gd name="T20" fmla="*/ 912 w 4512"/>
                <a:gd name="T21" fmla="*/ 632 h 952"/>
                <a:gd name="T22" fmla="*/ 1104 w 4512"/>
                <a:gd name="T23" fmla="*/ 632 h 952"/>
                <a:gd name="T24" fmla="*/ 1200 w 4512"/>
                <a:gd name="T25" fmla="*/ 488 h 952"/>
                <a:gd name="T26" fmla="*/ 1344 w 4512"/>
                <a:gd name="T27" fmla="*/ 248 h 952"/>
                <a:gd name="T28" fmla="*/ 1536 w 4512"/>
                <a:gd name="T29" fmla="*/ 56 h 952"/>
                <a:gd name="T30" fmla="*/ 1728 w 4512"/>
                <a:gd name="T31" fmla="*/ 248 h 952"/>
                <a:gd name="T32" fmla="*/ 1776 w 4512"/>
                <a:gd name="T33" fmla="*/ 392 h 952"/>
                <a:gd name="T34" fmla="*/ 1920 w 4512"/>
                <a:gd name="T35" fmla="*/ 248 h 952"/>
                <a:gd name="T36" fmla="*/ 2016 w 4512"/>
                <a:gd name="T37" fmla="*/ 152 h 952"/>
                <a:gd name="T38" fmla="*/ 2112 w 4512"/>
                <a:gd name="T39" fmla="*/ 248 h 952"/>
                <a:gd name="T40" fmla="*/ 2160 w 4512"/>
                <a:gd name="T41" fmla="*/ 344 h 952"/>
                <a:gd name="T42" fmla="*/ 2256 w 4512"/>
                <a:gd name="T43" fmla="*/ 392 h 952"/>
                <a:gd name="T44" fmla="*/ 2400 w 4512"/>
                <a:gd name="T45" fmla="*/ 296 h 952"/>
                <a:gd name="T46" fmla="*/ 2496 w 4512"/>
                <a:gd name="T47" fmla="*/ 200 h 952"/>
                <a:gd name="T48" fmla="*/ 2640 w 4512"/>
                <a:gd name="T49" fmla="*/ 248 h 952"/>
                <a:gd name="T50" fmla="*/ 2688 w 4512"/>
                <a:gd name="T51" fmla="*/ 104 h 952"/>
                <a:gd name="T52" fmla="*/ 2832 w 4512"/>
                <a:gd name="T53" fmla="*/ 8 h 952"/>
                <a:gd name="T54" fmla="*/ 2976 w 4512"/>
                <a:gd name="T55" fmla="*/ 56 h 952"/>
                <a:gd name="T56" fmla="*/ 3024 w 4512"/>
                <a:gd name="T57" fmla="*/ 200 h 952"/>
                <a:gd name="T58" fmla="*/ 3072 w 4512"/>
                <a:gd name="T59" fmla="*/ 440 h 952"/>
                <a:gd name="T60" fmla="*/ 3120 w 4512"/>
                <a:gd name="T61" fmla="*/ 584 h 952"/>
                <a:gd name="T62" fmla="*/ 3360 w 4512"/>
                <a:gd name="T63" fmla="*/ 440 h 952"/>
                <a:gd name="T64" fmla="*/ 3360 w 4512"/>
                <a:gd name="T65" fmla="*/ 248 h 952"/>
                <a:gd name="T66" fmla="*/ 3504 w 4512"/>
                <a:gd name="T67" fmla="*/ 104 h 952"/>
                <a:gd name="T68" fmla="*/ 3648 w 4512"/>
                <a:gd name="T69" fmla="*/ 200 h 952"/>
                <a:gd name="T70" fmla="*/ 3744 w 4512"/>
                <a:gd name="T71" fmla="*/ 392 h 952"/>
                <a:gd name="T72" fmla="*/ 3840 w 4512"/>
                <a:gd name="T73" fmla="*/ 680 h 952"/>
                <a:gd name="T74" fmla="*/ 3936 w 4512"/>
                <a:gd name="T75" fmla="*/ 920 h 952"/>
                <a:gd name="T76" fmla="*/ 4080 w 4512"/>
                <a:gd name="T77" fmla="*/ 872 h 952"/>
                <a:gd name="T78" fmla="*/ 4224 w 4512"/>
                <a:gd name="T79" fmla="*/ 632 h 952"/>
                <a:gd name="T80" fmla="*/ 4320 w 4512"/>
                <a:gd name="T81" fmla="*/ 488 h 952"/>
                <a:gd name="T82" fmla="*/ 4416 w 4512"/>
                <a:gd name="T83" fmla="*/ 296 h 952"/>
                <a:gd name="T84" fmla="*/ 4512 w 4512"/>
                <a:gd name="T85" fmla="*/ 296 h 9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512"/>
                <a:gd name="T130" fmla="*/ 0 h 952"/>
                <a:gd name="T131" fmla="*/ 4512 w 4512"/>
                <a:gd name="T132" fmla="*/ 952 h 9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512" h="952">
                  <a:moveTo>
                    <a:pt x="0" y="488"/>
                  </a:moveTo>
                  <a:cubicBezTo>
                    <a:pt x="32" y="524"/>
                    <a:pt x="64" y="560"/>
                    <a:pt x="96" y="584"/>
                  </a:cubicBezTo>
                  <a:cubicBezTo>
                    <a:pt x="128" y="608"/>
                    <a:pt x="160" y="656"/>
                    <a:pt x="192" y="632"/>
                  </a:cubicBezTo>
                  <a:cubicBezTo>
                    <a:pt x="224" y="608"/>
                    <a:pt x="256" y="512"/>
                    <a:pt x="288" y="440"/>
                  </a:cubicBezTo>
                  <a:cubicBezTo>
                    <a:pt x="320" y="368"/>
                    <a:pt x="360" y="248"/>
                    <a:pt x="384" y="200"/>
                  </a:cubicBezTo>
                  <a:cubicBezTo>
                    <a:pt x="408" y="152"/>
                    <a:pt x="408" y="144"/>
                    <a:pt x="432" y="152"/>
                  </a:cubicBezTo>
                  <a:cubicBezTo>
                    <a:pt x="456" y="160"/>
                    <a:pt x="504" y="208"/>
                    <a:pt x="528" y="248"/>
                  </a:cubicBezTo>
                  <a:cubicBezTo>
                    <a:pt x="552" y="288"/>
                    <a:pt x="544" y="368"/>
                    <a:pt x="576" y="392"/>
                  </a:cubicBezTo>
                  <a:cubicBezTo>
                    <a:pt x="608" y="416"/>
                    <a:pt x="672" y="384"/>
                    <a:pt x="720" y="392"/>
                  </a:cubicBezTo>
                  <a:cubicBezTo>
                    <a:pt x="768" y="400"/>
                    <a:pt x="832" y="400"/>
                    <a:pt x="864" y="440"/>
                  </a:cubicBezTo>
                  <a:cubicBezTo>
                    <a:pt x="896" y="480"/>
                    <a:pt x="872" y="600"/>
                    <a:pt x="912" y="632"/>
                  </a:cubicBezTo>
                  <a:cubicBezTo>
                    <a:pt x="952" y="664"/>
                    <a:pt x="1056" y="656"/>
                    <a:pt x="1104" y="632"/>
                  </a:cubicBezTo>
                  <a:cubicBezTo>
                    <a:pt x="1152" y="608"/>
                    <a:pt x="1160" y="552"/>
                    <a:pt x="1200" y="488"/>
                  </a:cubicBezTo>
                  <a:cubicBezTo>
                    <a:pt x="1240" y="424"/>
                    <a:pt x="1288" y="320"/>
                    <a:pt x="1344" y="248"/>
                  </a:cubicBezTo>
                  <a:cubicBezTo>
                    <a:pt x="1400" y="176"/>
                    <a:pt x="1472" y="56"/>
                    <a:pt x="1536" y="56"/>
                  </a:cubicBezTo>
                  <a:cubicBezTo>
                    <a:pt x="1600" y="56"/>
                    <a:pt x="1688" y="192"/>
                    <a:pt x="1728" y="248"/>
                  </a:cubicBezTo>
                  <a:cubicBezTo>
                    <a:pt x="1768" y="304"/>
                    <a:pt x="1744" y="392"/>
                    <a:pt x="1776" y="392"/>
                  </a:cubicBezTo>
                  <a:cubicBezTo>
                    <a:pt x="1808" y="392"/>
                    <a:pt x="1880" y="288"/>
                    <a:pt x="1920" y="248"/>
                  </a:cubicBezTo>
                  <a:cubicBezTo>
                    <a:pt x="1960" y="208"/>
                    <a:pt x="1984" y="152"/>
                    <a:pt x="2016" y="152"/>
                  </a:cubicBezTo>
                  <a:cubicBezTo>
                    <a:pt x="2048" y="152"/>
                    <a:pt x="2088" y="216"/>
                    <a:pt x="2112" y="248"/>
                  </a:cubicBezTo>
                  <a:cubicBezTo>
                    <a:pt x="2136" y="280"/>
                    <a:pt x="2136" y="320"/>
                    <a:pt x="2160" y="344"/>
                  </a:cubicBezTo>
                  <a:cubicBezTo>
                    <a:pt x="2184" y="368"/>
                    <a:pt x="2216" y="400"/>
                    <a:pt x="2256" y="392"/>
                  </a:cubicBezTo>
                  <a:cubicBezTo>
                    <a:pt x="2296" y="384"/>
                    <a:pt x="2360" y="328"/>
                    <a:pt x="2400" y="296"/>
                  </a:cubicBezTo>
                  <a:cubicBezTo>
                    <a:pt x="2440" y="264"/>
                    <a:pt x="2456" y="208"/>
                    <a:pt x="2496" y="200"/>
                  </a:cubicBezTo>
                  <a:cubicBezTo>
                    <a:pt x="2536" y="192"/>
                    <a:pt x="2608" y="264"/>
                    <a:pt x="2640" y="248"/>
                  </a:cubicBezTo>
                  <a:cubicBezTo>
                    <a:pt x="2672" y="232"/>
                    <a:pt x="2656" y="144"/>
                    <a:pt x="2688" y="104"/>
                  </a:cubicBezTo>
                  <a:cubicBezTo>
                    <a:pt x="2720" y="64"/>
                    <a:pt x="2784" y="16"/>
                    <a:pt x="2832" y="8"/>
                  </a:cubicBezTo>
                  <a:cubicBezTo>
                    <a:pt x="2880" y="0"/>
                    <a:pt x="2944" y="24"/>
                    <a:pt x="2976" y="56"/>
                  </a:cubicBezTo>
                  <a:cubicBezTo>
                    <a:pt x="3008" y="88"/>
                    <a:pt x="3008" y="136"/>
                    <a:pt x="3024" y="200"/>
                  </a:cubicBezTo>
                  <a:cubicBezTo>
                    <a:pt x="3040" y="264"/>
                    <a:pt x="3056" y="376"/>
                    <a:pt x="3072" y="440"/>
                  </a:cubicBezTo>
                  <a:cubicBezTo>
                    <a:pt x="3088" y="504"/>
                    <a:pt x="3072" y="584"/>
                    <a:pt x="3120" y="584"/>
                  </a:cubicBezTo>
                  <a:cubicBezTo>
                    <a:pt x="3168" y="584"/>
                    <a:pt x="3320" y="496"/>
                    <a:pt x="3360" y="440"/>
                  </a:cubicBezTo>
                  <a:cubicBezTo>
                    <a:pt x="3400" y="384"/>
                    <a:pt x="3336" y="304"/>
                    <a:pt x="3360" y="248"/>
                  </a:cubicBezTo>
                  <a:cubicBezTo>
                    <a:pt x="3384" y="192"/>
                    <a:pt x="3456" y="112"/>
                    <a:pt x="3504" y="104"/>
                  </a:cubicBezTo>
                  <a:cubicBezTo>
                    <a:pt x="3552" y="96"/>
                    <a:pt x="3608" y="152"/>
                    <a:pt x="3648" y="200"/>
                  </a:cubicBezTo>
                  <a:cubicBezTo>
                    <a:pt x="3688" y="248"/>
                    <a:pt x="3712" y="312"/>
                    <a:pt x="3744" y="392"/>
                  </a:cubicBezTo>
                  <a:cubicBezTo>
                    <a:pt x="3776" y="472"/>
                    <a:pt x="3808" y="592"/>
                    <a:pt x="3840" y="680"/>
                  </a:cubicBezTo>
                  <a:cubicBezTo>
                    <a:pt x="3872" y="768"/>
                    <a:pt x="3896" y="888"/>
                    <a:pt x="3936" y="920"/>
                  </a:cubicBezTo>
                  <a:cubicBezTo>
                    <a:pt x="3976" y="952"/>
                    <a:pt x="4032" y="920"/>
                    <a:pt x="4080" y="872"/>
                  </a:cubicBezTo>
                  <a:cubicBezTo>
                    <a:pt x="4128" y="824"/>
                    <a:pt x="4184" y="696"/>
                    <a:pt x="4224" y="632"/>
                  </a:cubicBezTo>
                  <a:cubicBezTo>
                    <a:pt x="4264" y="568"/>
                    <a:pt x="4288" y="544"/>
                    <a:pt x="4320" y="488"/>
                  </a:cubicBezTo>
                  <a:cubicBezTo>
                    <a:pt x="4352" y="432"/>
                    <a:pt x="4384" y="328"/>
                    <a:pt x="4416" y="296"/>
                  </a:cubicBezTo>
                  <a:cubicBezTo>
                    <a:pt x="4448" y="264"/>
                    <a:pt x="4480" y="280"/>
                    <a:pt x="4512" y="296"/>
                  </a:cubicBez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5" name="Group 8"/>
            <p:cNvGrpSpPr>
              <a:grpSpLocks/>
            </p:cNvGrpSpPr>
            <p:nvPr/>
          </p:nvGrpSpPr>
          <p:grpSpPr bwMode="auto">
            <a:xfrm>
              <a:off x="4003" y="2340"/>
              <a:ext cx="334" cy="288"/>
              <a:chOff x="1865" y="3829"/>
              <a:chExt cx="334" cy="288"/>
            </a:xfrm>
          </p:grpSpPr>
          <p:sp>
            <p:nvSpPr>
              <p:cNvPr id="6156" name="Line 9"/>
              <p:cNvSpPr>
                <a:spLocks noChangeShapeType="1"/>
              </p:cNvSpPr>
              <p:nvPr/>
            </p:nvSpPr>
            <p:spPr bwMode="auto">
              <a:xfrm>
                <a:off x="1865" y="3840"/>
                <a:ext cx="2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Text Box 10"/>
              <p:cNvSpPr txBox="1">
                <a:spLocks noChangeArrowheads="1"/>
              </p:cNvSpPr>
              <p:nvPr/>
            </p:nvSpPr>
            <p:spPr bwMode="auto">
              <a:xfrm>
                <a:off x="1902" y="3829"/>
                <a:ext cx="29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>
                    <a:solidFill>
                      <a:srgbClr val="000000"/>
                    </a:solidFill>
                  </a:rPr>
                  <a:t>T</a:t>
                </a:r>
                <a:r>
                  <a:rPr lang="en-US" baseline="-25000">
                    <a:solidFill>
                      <a:srgbClr val="000000"/>
                    </a:solidFill>
                  </a:rPr>
                  <a:t>b</a:t>
                </a:r>
              </a:p>
            </p:txBody>
          </p:sp>
        </p:grpSp>
      </p:grpSp>
      <p:sp>
        <p:nvSpPr>
          <p:cNvPr id="6149" name="Line 11"/>
          <p:cNvSpPr>
            <a:spLocks noChangeShapeType="1"/>
          </p:cNvSpPr>
          <p:nvPr/>
        </p:nvSpPr>
        <p:spPr bwMode="auto">
          <a:xfrm>
            <a:off x="782638" y="5935663"/>
            <a:ext cx="73580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8020050" y="5957888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1382713" y="6126163"/>
            <a:ext cx="5805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rgbClr val="CC0000"/>
                </a:solidFill>
              </a:rPr>
              <a:t>Multiple paths unlikely to fade simultaneously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Combining Techniques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72450" cy="4838700"/>
          </a:xfrm>
        </p:spPr>
        <p:txBody>
          <a:bodyPr/>
          <a:lstStyle/>
          <a:p>
            <a:r>
              <a:rPr lang="en-US" sz="2800" smtClean="0"/>
              <a:t>Selection Combining</a:t>
            </a:r>
          </a:p>
          <a:p>
            <a:pPr lvl="1"/>
            <a:r>
              <a:rPr lang="en-US" sz="2400" smtClean="0"/>
              <a:t>Fading path with highest gain used</a:t>
            </a:r>
          </a:p>
          <a:p>
            <a:r>
              <a:rPr lang="en-US" sz="2800" smtClean="0"/>
              <a:t>Maximal Ratio Combining</a:t>
            </a:r>
          </a:p>
          <a:p>
            <a:pPr lvl="1"/>
            <a:r>
              <a:rPr lang="en-US" sz="2400" smtClean="0"/>
              <a:t>All paths cophased and summed with optimal weighting to maximize combiner output SNR</a:t>
            </a:r>
          </a:p>
          <a:p>
            <a:r>
              <a:rPr lang="en-US" sz="2800" smtClean="0"/>
              <a:t>Equal Gain Combining</a:t>
            </a:r>
          </a:p>
          <a:p>
            <a:pPr lvl="1"/>
            <a:r>
              <a:rPr lang="en-US" sz="2400" smtClean="0"/>
              <a:t>All paths cophased and summed with equal weighting</a:t>
            </a:r>
          </a:p>
          <a:p>
            <a:pPr lvl="1">
              <a:lnSpc>
                <a:spcPct val="10000"/>
              </a:lnSpc>
            </a:pPr>
            <a:endParaRPr lang="en-US" sz="2400" smtClean="0"/>
          </a:p>
          <a:p>
            <a:r>
              <a:rPr lang="en-US" sz="2800" smtClean="0"/>
              <a:t>Array/Diversity gain</a:t>
            </a:r>
          </a:p>
          <a:p>
            <a:pPr lvl="1"/>
            <a:r>
              <a:rPr lang="en-US" sz="2400" smtClean="0"/>
              <a:t>Array gain is from noise averaging (AWGN and fading)</a:t>
            </a:r>
          </a:p>
          <a:p>
            <a:pPr lvl="1"/>
            <a:r>
              <a:rPr lang="en-US" sz="2400" smtClean="0"/>
              <a:t>Diversity gain is change in BER slope (fading)</a:t>
            </a:r>
          </a:p>
          <a:p>
            <a:pPr lvl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Selection Combining Analysis and Performance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592263"/>
            <a:ext cx="8037512" cy="5037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Selection Combining (SC)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Combiner SNR is the maximum of the branch SNRs.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CDF easy to obtain, pdf found by differentiating.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Diminishing returns with number of antennas.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Can get up to about 20 dB of gain.</a:t>
            </a:r>
          </a:p>
          <a:p>
            <a:pPr lvl="1">
              <a:lnSpc>
                <a:spcPct val="0"/>
              </a:lnSpc>
            </a:pPr>
            <a:endParaRPr lang="en-US" sz="2400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81413"/>
            <a:ext cx="3798888" cy="3113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4109244" y="3962401"/>
            <a:ext cx="15576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Outage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MRC and its Performance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711325"/>
            <a:ext cx="78486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With MRC,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S</a:t>
            </a:r>
            <a:r>
              <a:rPr lang="en-US" sz="2800" smtClean="0"/>
              <a:t>=</a:t>
            </a:r>
            <a:r>
              <a:rPr lang="en-US" sz="2800" smtClean="0">
                <a:sym typeface="Symbol" pitchFamily="18" charset="2"/>
              </a:rPr>
              <a:t>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 </a:t>
            </a:r>
            <a:r>
              <a:rPr lang="en-US" sz="2800" smtClean="0">
                <a:sym typeface="Symbol" pitchFamily="18" charset="2"/>
              </a:rPr>
              <a:t>for branch SNRs</a:t>
            </a:r>
            <a:r>
              <a:rPr lang="en-US" sz="2800" baseline="-25000" smtClean="0">
                <a:sym typeface="Symbol" pitchFamily="18" charset="2"/>
              </a:rPr>
              <a:t> 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Optimal technique to maximize output SNR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Yields 20-40 dB performance gains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Distribution of </a:t>
            </a:r>
            <a:r>
              <a:rPr lang="en-US" sz="2400" smtClean="0">
                <a:latin typeface="Symbol" pitchFamily="18" charset="2"/>
              </a:rPr>
              <a:t>g</a:t>
            </a:r>
            <a:r>
              <a:rPr lang="en-US" sz="2400" baseline="-25000" smtClean="0">
                <a:latin typeface="Symbol" pitchFamily="18" charset="2"/>
              </a:rPr>
              <a:t>S</a:t>
            </a:r>
            <a:r>
              <a:rPr lang="en-US" sz="2400" smtClean="0">
                <a:sym typeface="Symbol" pitchFamily="18" charset="2"/>
              </a:rPr>
              <a:t> hard to obtain</a:t>
            </a:r>
          </a:p>
          <a:p>
            <a:pPr>
              <a:lnSpc>
                <a:spcPct val="110000"/>
              </a:lnSpc>
            </a:pPr>
            <a:r>
              <a:rPr lang="en-US" sz="2800" smtClean="0">
                <a:sym typeface="Symbol" pitchFamily="18" charset="2"/>
              </a:rPr>
              <a:t>Standard average BER calculation</a:t>
            </a:r>
          </a:p>
          <a:p>
            <a:pPr>
              <a:lnSpc>
                <a:spcPct val="110000"/>
              </a:lnSpc>
            </a:pPr>
            <a:endParaRPr lang="en-US" sz="2800" smtClean="0">
              <a:sym typeface="Symbol" pitchFamily="18" charset="2"/>
            </a:endParaRPr>
          </a:p>
          <a:p>
            <a:pPr lvl="1">
              <a:lnSpc>
                <a:spcPct val="20000"/>
              </a:lnSpc>
            </a:pPr>
            <a:endParaRPr lang="en-US" sz="2400" smtClean="0">
              <a:sym typeface="Symbol" pitchFamily="18" charset="2"/>
            </a:endParaRP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Hard to obtain in closed form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Integral often diverges</a:t>
            </a:r>
          </a:p>
          <a:p>
            <a:pPr>
              <a:lnSpc>
                <a:spcPct val="130000"/>
              </a:lnSpc>
            </a:pPr>
            <a:r>
              <a:rPr lang="en-US" sz="2800" smtClean="0">
                <a:sym typeface="Symbol" pitchFamily="18" charset="2"/>
              </a:rPr>
              <a:t>MGF Approach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74650" y="3814763"/>
          <a:ext cx="83185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4584600" imgH="279360" progId="Equation.3">
                  <p:embed/>
                </p:oleObj>
              </mc:Choice>
              <mc:Fallback>
                <p:oleObj name="Equation" r:id="rId3" imgW="458460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814763"/>
                        <a:ext cx="83185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3429000" y="5483225"/>
          <a:ext cx="370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1879560" imgH="482400" progId="Equation.3">
                  <p:embed/>
                </p:oleObj>
              </mc:Choice>
              <mc:Fallback>
                <p:oleObj name="Equation" r:id="rId5" imgW="18795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83225"/>
                        <a:ext cx="3708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279856"/>
            <a:ext cx="8496300" cy="5081587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10000"/>
              </a:lnSpc>
            </a:pPr>
            <a:endParaRPr lang="en-US" dirty="0" smtClean="0"/>
          </a:p>
          <a:p>
            <a:pPr lvl="1"/>
            <a:endParaRPr lang="en-US" sz="10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Doppler spread only impacts differential modulation causing an irreducible error floor at low data rates</a:t>
            </a: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Delay spread causes irreducible error floor or imposes rate limits</a:t>
            </a: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Need to combat flat and frequency-selective fading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Diversity overcomes the effects of fading by combining fading paths</a:t>
            </a:r>
            <a:endParaRPr lang="en-US" sz="12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Diversity typically entails some penalty in terms of rate, bandwidth, complexity, or size.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Techniques trade complexity for performance.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MRC yields 20-40 dB gain, SC around 20 </a:t>
            </a:r>
            <a:r>
              <a:rPr lang="en-US" sz="2400" dirty="0" err="1" smtClean="0"/>
              <a:t>dB.</a:t>
            </a: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Analysis of MRC simplified using MGF approach</a:t>
            </a:r>
          </a:p>
          <a:p>
            <a:pPr>
              <a:lnSpc>
                <a:spcPct val="10000"/>
              </a:lnSpc>
            </a:pPr>
            <a:endParaRPr lang="en-US" sz="2800" dirty="0" smtClean="0"/>
          </a:p>
          <a:p>
            <a:pPr marL="0" indent="0">
              <a:lnSpc>
                <a:spcPct val="80000"/>
              </a:lnSpc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45754</TotalTime>
  <Words>414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BlueRed</vt:lpstr>
      <vt:lpstr>Equation</vt:lpstr>
      <vt:lpstr>EE359 – Lecture 11 Outline</vt:lpstr>
      <vt:lpstr>Review of Last Lecture</vt:lpstr>
      <vt:lpstr>Doppler Effects</vt:lpstr>
      <vt:lpstr>ISI Effects</vt:lpstr>
      <vt:lpstr>Introduction to Diversity</vt:lpstr>
      <vt:lpstr>Combining Techniques</vt:lpstr>
      <vt:lpstr>Selection Combining Analysis and Performance</vt:lpstr>
      <vt:lpstr>MRC and its Performance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93</cp:revision>
  <cp:lastPrinted>2000-03-17T02:49:38Z</cp:lastPrinted>
  <dcterms:created xsi:type="dcterms:W3CDTF">1999-01-27T20:08:30Z</dcterms:created>
  <dcterms:modified xsi:type="dcterms:W3CDTF">2013-06-15T15:46:28Z</dcterms:modified>
</cp:coreProperties>
</file>