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handoutMasterIdLst>
    <p:handoutMasterId r:id="rId10"/>
  </p:handoutMasterIdLst>
  <p:sldIdLst>
    <p:sldId id="317" r:id="rId2"/>
    <p:sldId id="376" r:id="rId3"/>
    <p:sldId id="379" r:id="rId4"/>
    <p:sldId id="380" r:id="rId5"/>
    <p:sldId id="368" r:id="rId6"/>
    <p:sldId id="369" r:id="rId7"/>
    <p:sldId id="374" r:id="rId8"/>
    <p:sldId id="377" r:id="rId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9900"/>
    <a:srgbClr val="CC0099"/>
    <a:srgbClr val="990099"/>
    <a:srgbClr val="000066"/>
    <a:srgbClr val="000000"/>
    <a:srgbClr val="00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94" autoAdjust="0"/>
    <p:restoredTop sz="90929"/>
  </p:normalViewPr>
  <p:slideViewPr>
    <p:cSldViewPr snapToGrid="0">
      <p:cViewPr varScale="1">
        <p:scale>
          <a:sx n="79" d="100"/>
          <a:sy n="79" d="100"/>
        </p:scale>
        <p:origin x="-72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3" tIns="48321" rIns="96643" bIns="48321" numCol="1" anchor="t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3" tIns="48321" rIns="96643" bIns="4832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3" tIns="48321" rIns="96643" bIns="48321" numCol="1" anchor="b" anchorCtr="0" compatLnSpc="1">
            <a:prstTxWarp prst="textNoShape">
              <a:avLst/>
            </a:prstTxWarp>
          </a:bodyPr>
          <a:lstStyle>
            <a:lvl1pPr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3" tIns="48321" rIns="96643" bIns="4832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877F92D4-FFEF-47C0-A7DC-A6742128B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30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4B2F0-32A1-401D-A12D-6A2E122A0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85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8D9EB-1862-4751-9676-4070B4CEE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97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C0862-F4E9-4545-BA0C-B1191E446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9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5294B-AB9F-4FBB-A3C7-125B67FC6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0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4254C-45A4-416F-A127-F990D3673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55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A382D-C390-4A56-A0E3-B919A9443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E6C6E-D433-48CE-BE41-A556C5063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0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EF2C9-83A0-4BCE-A8D2-48FE9D4A7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94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034BD-8560-4DF6-88F7-8F62DAA4DE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79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2BD97-30C1-4B0D-82C2-F0D9F6963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42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3D475-2C3F-4DF2-AD97-50FA7A35E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B934693-962B-47F7-8685-5DBA7E20D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1428750"/>
            <a:ext cx="9132888" cy="74613"/>
          </a:xfrm>
          <a:prstGeom prst="rect">
            <a:avLst/>
          </a:prstGeom>
          <a:gradFill rotWithShape="0">
            <a:gsLst>
              <a:gs pos="0">
                <a:srgbClr val="0000CC">
                  <a:gamma/>
                  <a:shade val="40000"/>
                  <a:invGamma/>
                </a:srgbClr>
              </a:gs>
              <a:gs pos="50000">
                <a:srgbClr val="0000CC"/>
              </a:gs>
              <a:gs pos="100000">
                <a:srgbClr val="0000CC">
                  <a:gamma/>
                  <a:shade val="4000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350" y="1549400"/>
            <a:ext cx="9120188" cy="254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rgbClr val="CC0000">
                  <a:gamma/>
                  <a:shade val="80000"/>
                  <a:invGamma/>
                </a:srgbClr>
              </a:gs>
            </a:gsLst>
            <a:lin ang="0" scaled="1"/>
          </a:gradFill>
          <a:ln w="12700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Techni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Template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784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1"/>
            <a:r>
              <a:rPr lang="en-US" smtClean="0"/>
              <a:t>Test</a:t>
            </a:r>
          </a:p>
          <a:p>
            <a:pPr lvl="2"/>
            <a:r>
              <a:rPr lang="en-US" smtClean="0"/>
              <a:t>Test</a:t>
            </a:r>
          </a:p>
          <a:p>
            <a:pPr lvl="0"/>
            <a:endParaRPr lang="en-US" smtClean="0"/>
          </a:p>
          <a:p>
            <a:pPr lvl="0"/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0000CC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0000CC"/>
        </a:buClr>
        <a:buSzPct val="75000"/>
        <a:buFont typeface="Wingdings" pitchFamily="2" charset="2"/>
        <a:buChar char="l"/>
        <a:defRPr sz="3200" b="1">
          <a:solidFill>
            <a:srgbClr val="00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CC0000"/>
        </a:buClr>
        <a:buSzPct val="80000"/>
        <a:buFont typeface="Wingdings" pitchFamily="2" charset="2"/>
        <a:buChar char="l"/>
        <a:defRPr sz="2800" b="1">
          <a:solidFill>
            <a:srgbClr val="0000CC"/>
          </a:solidFill>
          <a:latin typeface="+mn-lt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0000CC"/>
        </a:buClr>
        <a:buSzPct val="65000"/>
        <a:buFont typeface="ZapfDingbats" pitchFamily="82" charset="2"/>
        <a:buChar char="l"/>
        <a:defRPr sz="2400" b="1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65000"/>
        <a:buFont typeface="Wingdings" pitchFamily="2" charset="2"/>
        <a:buChar char="l"/>
        <a:defRPr sz="2000" b="1">
          <a:solidFill>
            <a:srgbClr val="0000CC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DC0081"/>
        </a:buClr>
        <a:buSzPct val="100000"/>
        <a:buFont typeface="Wingdings" pitchFamily="2" charset="2"/>
        <a:buChar char="l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EE359 – Lecture 12 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9100" y="1840832"/>
            <a:ext cx="8286750" cy="465521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dirty="0" smtClean="0"/>
              <a:t>Combining </a:t>
            </a:r>
            <a:r>
              <a:rPr lang="en-US" sz="3600" dirty="0" smtClean="0"/>
              <a:t>Techniques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Maximal Ratio Combining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MGF Approach to MRC Performance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EGC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Transmit Diversity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Not covered in lecture or on exam</a:t>
            </a:r>
          </a:p>
          <a:p>
            <a:pPr>
              <a:lnSpc>
                <a:spcPct val="80000"/>
              </a:lnSpc>
            </a:pPr>
            <a:r>
              <a:rPr lang="en-US" sz="3600" dirty="0" smtClean="0"/>
              <a:t>Midterm Review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Last Lecture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4338" y="1454150"/>
            <a:ext cx="8501062" cy="5162550"/>
          </a:xfrm>
        </p:spPr>
        <p:txBody>
          <a:bodyPr/>
          <a:lstStyle/>
          <a:p>
            <a:pPr lvl="1">
              <a:lnSpc>
                <a:spcPct val="10000"/>
              </a:lnSpc>
            </a:pPr>
            <a:endParaRPr lang="en-US" sz="2000" dirty="0" smtClean="0"/>
          </a:p>
          <a:p>
            <a:r>
              <a:rPr lang="en-US" sz="2800" dirty="0" smtClean="0"/>
              <a:t>Performance in ISI and Doppler</a:t>
            </a:r>
          </a:p>
          <a:p>
            <a:r>
              <a:rPr lang="en-US" sz="2800" dirty="0" smtClean="0"/>
              <a:t>Introduction to Diversity</a:t>
            </a:r>
          </a:p>
          <a:p>
            <a:pPr lvl="1"/>
            <a:r>
              <a:rPr lang="en-US" dirty="0" smtClean="0"/>
              <a:t>Send same bits over independent fading paths</a:t>
            </a:r>
          </a:p>
          <a:p>
            <a:pPr lvl="2"/>
            <a:r>
              <a:rPr lang="en-US" dirty="0" smtClean="0">
                <a:solidFill>
                  <a:srgbClr val="0000CC"/>
                </a:solidFill>
              </a:rPr>
              <a:t>Time, space, frequency, or polarization diversity</a:t>
            </a:r>
          </a:p>
          <a:p>
            <a:pPr lvl="1"/>
            <a:r>
              <a:rPr lang="en-US" dirty="0" smtClean="0"/>
              <a:t>Combine paths to mitigate fading effects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Performance metrics: Array and Diversity gain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Structure of a Diversity Combiner</a:t>
            </a:r>
          </a:p>
        </p:txBody>
      </p:sp>
      <p:grpSp>
        <p:nvGrpSpPr>
          <p:cNvPr id="5124" name="Group 8"/>
          <p:cNvGrpSpPr>
            <a:grpSpLocks/>
          </p:cNvGrpSpPr>
          <p:nvPr/>
        </p:nvGrpSpPr>
        <p:grpSpPr bwMode="auto">
          <a:xfrm>
            <a:off x="1619250" y="4071374"/>
            <a:ext cx="6278563" cy="1146175"/>
            <a:chOff x="1357313" y="5083175"/>
            <a:chExt cx="6673850" cy="1531938"/>
          </a:xfrm>
        </p:grpSpPr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1357313" y="5083175"/>
              <a:ext cx="0" cy="12509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auto">
            <a:xfrm>
              <a:off x="1357313" y="5243513"/>
              <a:ext cx="6202362" cy="1054100"/>
            </a:xfrm>
            <a:custGeom>
              <a:avLst/>
              <a:gdLst>
                <a:gd name="T0" fmla="*/ 0 w 4512"/>
                <a:gd name="T1" fmla="*/ 2147483647 h 1112"/>
                <a:gd name="T2" fmla="*/ 2147483647 w 4512"/>
                <a:gd name="T3" fmla="*/ 2147483647 h 1112"/>
                <a:gd name="T4" fmla="*/ 2147483647 w 4512"/>
                <a:gd name="T5" fmla="*/ 2147483647 h 1112"/>
                <a:gd name="T6" fmla="*/ 2147483647 w 4512"/>
                <a:gd name="T7" fmla="*/ 2147483647 h 1112"/>
                <a:gd name="T8" fmla="*/ 2147483647 w 4512"/>
                <a:gd name="T9" fmla="*/ 2147483647 h 1112"/>
                <a:gd name="T10" fmla="*/ 2147483647 w 4512"/>
                <a:gd name="T11" fmla="*/ 2147483647 h 1112"/>
                <a:gd name="T12" fmla="*/ 2147483647 w 4512"/>
                <a:gd name="T13" fmla="*/ 2147483647 h 1112"/>
                <a:gd name="T14" fmla="*/ 2147483647 w 4512"/>
                <a:gd name="T15" fmla="*/ 2147483647 h 1112"/>
                <a:gd name="T16" fmla="*/ 2147483647 w 4512"/>
                <a:gd name="T17" fmla="*/ 2147483647 h 1112"/>
                <a:gd name="T18" fmla="*/ 2147483647 w 4512"/>
                <a:gd name="T19" fmla="*/ 2147483647 h 1112"/>
                <a:gd name="T20" fmla="*/ 2147483647 w 4512"/>
                <a:gd name="T21" fmla="*/ 2147483647 h 1112"/>
                <a:gd name="T22" fmla="*/ 2147483647 w 4512"/>
                <a:gd name="T23" fmla="*/ 2147483647 h 1112"/>
                <a:gd name="T24" fmla="*/ 2147483647 w 4512"/>
                <a:gd name="T25" fmla="*/ 2147483647 h 1112"/>
                <a:gd name="T26" fmla="*/ 2147483647 w 4512"/>
                <a:gd name="T27" fmla="*/ 2147483647 h 1112"/>
                <a:gd name="T28" fmla="*/ 2147483647 w 4512"/>
                <a:gd name="T29" fmla="*/ 2147483647 h 1112"/>
                <a:gd name="T30" fmla="*/ 2147483647 w 4512"/>
                <a:gd name="T31" fmla="*/ 2147483647 h 1112"/>
                <a:gd name="T32" fmla="*/ 2147483647 w 4512"/>
                <a:gd name="T33" fmla="*/ 2147483647 h 1112"/>
                <a:gd name="T34" fmla="*/ 2147483647 w 4512"/>
                <a:gd name="T35" fmla="*/ 2147483647 h 1112"/>
                <a:gd name="T36" fmla="*/ 2147483647 w 4512"/>
                <a:gd name="T37" fmla="*/ 2147483647 h 1112"/>
                <a:gd name="T38" fmla="*/ 2147483647 w 4512"/>
                <a:gd name="T39" fmla="*/ 2147483647 h 1112"/>
                <a:gd name="T40" fmla="*/ 2147483647 w 4512"/>
                <a:gd name="T41" fmla="*/ 2147483647 h 1112"/>
                <a:gd name="T42" fmla="*/ 2147483647 w 4512"/>
                <a:gd name="T43" fmla="*/ 2147483647 h 1112"/>
                <a:gd name="T44" fmla="*/ 2147483647 w 4512"/>
                <a:gd name="T45" fmla="*/ 2147483647 h 1112"/>
                <a:gd name="T46" fmla="*/ 2147483647 w 4512"/>
                <a:gd name="T47" fmla="*/ 2147483647 h 1112"/>
                <a:gd name="T48" fmla="*/ 2147483647 w 4512"/>
                <a:gd name="T49" fmla="*/ 2147483647 h 1112"/>
                <a:gd name="T50" fmla="*/ 2147483647 w 4512"/>
                <a:gd name="T51" fmla="*/ 2147483647 h 1112"/>
                <a:gd name="T52" fmla="*/ 2147483647 w 4512"/>
                <a:gd name="T53" fmla="*/ 2147483647 h 1112"/>
                <a:gd name="T54" fmla="*/ 2147483647 w 4512"/>
                <a:gd name="T55" fmla="*/ 2147483647 h 1112"/>
                <a:gd name="T56" fmla="*/ 2147483647 w 4512"/>
                <a:gd name="T57" fmla="*/ 2147483647 h 1112"/>
                <a:gd name="T58" fmla="*/ 2147483647 w 4512"/>
                <a:gd name="T59" fmla="*/ 2147483647 h 1112"/>
                <a:gd name="T60" fmla="*/ 2147483647 w 4512"/>
                <a:gd name="T61" fmla="*/ 2147483647 h 1112"/>
                <a:gd name="T62" fmla="*/ 2147483647 w 4512"/>
                <a:gd name="T63" fmla="*/ 2147483647 h 1112"/>
                <a:gd name="T64" fmla="*/ 2147483647 w 4512"/>
                <a:gd name="T65" fmla="*/ 2147483647 h 1112"/>
                <a:gd name="T66" fmla="*/ 2147483647 w 4512"/>
                <a:gd name="T67" fmla="*/ 2147483647 h 1112"/>
                <a:gd name="T68" fmla="*/ 2147483647 w 4512"/>
                <a:gd name="T69" fmla="*/ 2147483647 h 1112"/>
                <a:gd name="T70" fmla="*/ 2147483647 w 4512"/>
                <a:gd name="T71" fmla="*/ 2147483647 h 1112"/>
                <a:gd name="T72" fmla="*/ 2147483647 w 4512"/>
                <a:gd name="T73" fmla="*/ 2147483647 h 111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4512"/>
                <a:gd name="T112" fmla="*/ 0 h 1112"/>
                <a:gd name="T113" fmla="*/ 4512 w 4512"/>
                <a:gd name="T114" fmla="*/ 1112 h 111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4512" h="1112">
                  <a:moveTo>
                    <a:pt x="0" y="584"/>
                  </a:moveTo>
                  <a:cubicBezTo>
                    <a:pt x="36" y="552"/>
                    <a:pt x="72" y="520"/>
                    <a:pt x="96" y="488"/>
                  </a:cubicBezTo>
                  <a:cubicBezTo>
                    <a:pt x="120" y="456"/>
                    <a:pt x="112" y="408"/>
                    <a:pt x="144" y="392"/>
                  </a:cubicBezTo>
                  <a:cubicBezTo>
                    <a:pt x="176" y="376"/>
                    <a:pt x="264" y="376"/>
                    <a:pt x="288" y="392"/>
                  </a:cubicBezTo>
                  <a:cubicBezTo>
                    <a:pt x="312" y="408"/>
                    <a:pt x="280" y="440"/>
                    <a:pt x="288" y="488"/>
                  </a:cubicBezTo>
                  <a:cubicBezTo>
                    <a:pt x="296" y="536"/>
                    <a:pt x="296" y="632"/>
                    <a:pt x="336" y="680"/>
                  </a:cubicBezTo>
                  <a:cubicBezTo>
                    <a:pt x="376" y="728"/>
                    <a:pt x="480" y="792"/>
                    <a:pt x="528" y="776"/>
                  </a:cubicBezTo>
                  <a:cubicBezTo>
                    <a:pt x="576" y="760"/>
                    <a:pt x="592" y="640"/>
                    <a:pt x="624" y="584"/>
                  </a:cubicBezTo>
                  <a:cubicBezTo>
                    <a:pt x="656" y="528"/>
                    <a:pt x="680" y="504"/>
                    <a:pt x="720" y="440"/>
                  </a:cubicBezTo>
                  <a:cubicBezTo>
                    <a:pt x="760" y="376"/>
                    <a:pt x="816" y="256"/>
                    <a:pt x="864" y="200"/>
                  </a:cubicBezTo>
                  <a:cubicBezTo>
                    <a:pt x="912" y="144"/>
                    <a:pt x="984" y="88"/>
                    <a:pt x="1008" y="104"/>
                  </a:cubicBezTo>
                  <a:cubicBezTo>
                    <a:pt x="1032" y="120"/>
                    <a:pt x="984" y="248"/>
                    <a:pt x="1008" y="296"/>
                  </a:cubicBezTo>
                  <a:cubicBezTo>
                    <a:pt x="1032" y="344"/>
                    <a:pt x="1112" y="392"/>
                    <a:pt x="1152" y="392"/>
                  </a:cubicBezTo>
                  <a:cubicBezTo>
                    <a:pt x="1192" y="392"/>
                    <a:pt x="1208" y="288"/>
                    <a:pt x="1248" y="296"/>
                  </a:cubicBezTo>
                  <a:cubicBezTo>
                    <a:pt x="1288" y="304"/>
                    <a:pt x="1360" y="368"/>
                    <a:pt x="1392" y="440"/>
                  </a:cubicBezTo>
                  <a:cubicBezTo>
                    <a:pt x="1424" y="512"/>
                    <a:pt x="1384" y="624"/>
                    <a:pt x="1440" y="728"/>
                  </a:cubicBezTo>
                  <a:cubicBezTo>
                    <a:pt x="1496" y="832"/>
                    <a:pt x="1640" y="1040"/>
                    <a:pt x="1728" y="1064"/>
                  </a:cubicBezTo>
                  <a:cubicBezTo>
                    <a:pt x="1816" y="1088"/>
                    <a:pt x="1920" y="944"/>
                    <a:pt x="1968" y="872"/>
                  </a:cubicBezTo>
                  <a:cubicBezTo>
                    <a:pt x="2016" y="800"/>
                    <a:pt x="1968" y="704"/>
                    <a:pt x="2016" y="632"/>
                  </a:cubicBezTo>
                  <a:cubicBezTo>
                    <a:pt x="2064" y="560"/>
                    <a:pt x="2192" y="520"/>
                    <a:pt x="2256" y="440"/>
                  </a:cubicBezTo>
                  <a:cubicBezTo>
                    <a:pt x="2320" y="360"/>
                    <a:pt x="2336" y="224"/>
                    <a:pt x="2400" y="152"/>
                  </a:cubicBezTo>
                  <a:cubicBezTo>
                    <a:pt x="2464" y="80"/>
                    <a:pt x="2584" y="0"/>
                    <a:pt x="2640" y="8"/>
                  </a:cubicBezTo>
                  <a:cubicBezTo>
                    <a:pt x="2696" y="16"/>
                    <a:pt x="2712" y="120"/>
                    <a:pt x="2736" y="200"/>
                  </a:cubicBezTo>
                  <a:cubicBezTo>
                    <a:pt x="2760" y="280"/>
                    <a:pt x="2752" y="392"/>
                    <a:pt x="2784" y="488"/>
                  </a:cubicBezTo>
                  <a:cubicBezTo>
                    <a:pt x="2816" y="584"/>
                    <a:pt x="2864" y="728"/>
                    <a:pt x="2928" y="776"/>
                  </a:cubicBezTo>
                  <a:cubicBezTo>
                    <a:pt x="2992" y="824"/>
                    <a:pt x="3112" y="832"/>
                    <a:pt x="3168" y="776"/>
                  </a:cubicBezTo>
                  <a:cubicBezTo>
                    <a:pt x="3224" y="720"/>
                    <a:pt x="3232" y="496"/>
                    <a:pt x="3264" y="440"/>
                  </a:cubicBezTo>
                  <a:cubicBezTo>
                    <a:pt x="3296" y="384"/>
                    <a:pt x="3336" y="416"/>
                    <a:pt x="3360" y="440"/>
                  </a:cubicBezTo>
                  <a:cubicBezTo>
                    <a:pt x="3384" y="464"/>
                    <a:pt x="3392" y="496"/>
                    <a:pt x="3408" y="584"/>
                  </a:cubicBezTo>
                  <a:cubicBezTo>
                    <a:pt x="3424" y="672"/>
                    <a:pt x="3408" y="888"/>
                    <a:pt x="3456" y="968"/>
                  </a:cubicBezTo>
                  <a:cubicBezTo>
                    <a:pt x="3504" y="1048"/>
                    <a:pt x="3624" y="1112"/>
                    <a:pt x="3696" y="1064"/>
                  </a:cubicBezTo>
                  <a:cubicBezTo>
                    <a:pt x="3768" y="1016"/>
                    <a:pt x="3840" y="808"/>
                    <a:pt x="3888" y="680"/>
                  </a:cubicBezTo>
                  <a:cubicBezTo>
                    <a:pt x="3936" y="552"/>
                    <a:pt x="3944" y="376"/>
                    <a:pt x="3984" y="296"/>
                  </a:cubicBezTo>
                  <a:cubicBezTo>
                    <a:pt x="4024" y="216"/>
                    <a:pt x="4088" y="160"/>
                    <a:pt x="4128" y="200"/>
                  </a:cubicBezTo>
                  <a:cubicBezTo>
                    <a:pt x="4168" y="240"/>
                    <a:pt x="4168" y="480"/>
                    <a:pt x="4224" y="536"/>
                  </a:cubicBezTo>
                  <a:cubicBezTo>
                    <a:pt x="4280" y="592"/>
                    <a:pt x="4416" y="552"/>
                    <a:pt x="4464" y="536"/>
                  </a:cubicBezTo>
                  <a:cubicBezTo>
                    <a:pt x="4512" y="520"/>
                    <a:pt x="4504" y="448"/>
                    <a:pt x="4512" y="440"/>
                  </a:cubicBezTo>
                </a:path>
              </a:pathLst>
            </a:custGeom>
            <a:noFill/>
            <a:ln w="28575">
              <a:solidFill>
                <a:srgbClr val="0033CC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auto">
            <a:xfrm>
              <a:off x="1423988" y="5289550"/>
              <a:ext cx="6202362" cy="901700"/>
            </a:xfrm>
            <a:custGeom>
              <a:avLst/>
              <a:gdLst>
                <a:gd name="T0" fmla="*/ 0 w 4512"/>
                <a:gd name="T1" fmla="*/ 2147483647 h 952"/>
                <a:gd name="T2" fmla="*/ 2147483647 w 4512"/>
                <a:gd name="T3" fmla="*/ 2147483647 h 952"/>
                <a:gd name="T4" fmla="*/ 2147483647 w 4512"/>
                <a:gd name="T5" fmla="*/ 2147483647 h 952"/>
                <a:gd name="T6" fmla="*/ 2147483647 w 4512"/>
                <a:gd name="T7" fmla="*/ 2147483647 h 952"/>
                <a:gd name="T8" fmla="*/ 2147483647 w 4512"/>
                <a:gd name="T9" fmla="*/ 2147483647 h 952"/>
                <a:gd name="T10" fmla="*/ 2147483647 w 4512"/>
                <a:gd name="T11" fmla="*/ 2147483647 h 952"/>
                <a:gd name="T12" fmla="*/ 2147483647 w 4512"/>
                <a:gd name="T13" fmla="*/ 2147483647 h 952"/>
                <a:gd name="T14" fmla="*/ 2147483647 w 4512"/>
                <a:gd name="T15" fmla="*/ 2147483647 h 952"/>
                <a:gd name="T16" fmla="*/ 2147483647 w 4512"/>
                <a:gd name="T17" fmla="*/ 2147483647 h 952"/>
                <a:gd name="T18" fmla="*/ 2147483647 w 4512"/>
                <a:gd name="T19" fmla="*/ 2147483647 h 952"/>
                <a:gd name="T20" fmla="*/ 2147483647 w 4512"/>
                <a:gd name="T21" fmla="*/ 2147483647 h 952"/>
                <a:gd name="T22" fmla="*/ 2147483647 w 4512"/>
                <a:gd name="T23" fmla="*/ 2147483647 h 952"/>
                <a:gd name="T24" fmla="*/ 2147483647 w 4512"/>
                <a:gd name="T25" fmla="*/ 2147483647 h 952"/>
                <a:gd name="T26" fmla="*/ 2147483647 w 4512"/>
                <a:gd name="T27" fmla="*/ 2147483647 h 952"/>
                <a:gd name="T28" fmla="*/ 2147483647 w 4512"/>
                <a:gd name="T29" fmla="*/ 2147483647 h 952"/>
                <a:gd name="T30" fmla="*/ 2147483647 w 4512"/>
                <a:gd name="T31" fmla="*/ 2147483647 h 952"/>
                <a:gd name="T32" fmla="*/ 2147483647 w 4512"/>
                <a:gd name="T33" fmla="*/ 2147483647 h 952"/>
                <a:gd name="T34" fmla="*/ 2147483647 w 4512"/>
                <a:gd name="T35" fmla="*/ 2147483647 h 952"/>
                <a:gd name="T36" fmla="*/ 2147483647 w 4512"/>
                <a:gd name="T37" fmla="*/ 2147483647 h 952"/>
                <a:gd name="T38" fmla="*/ 2147483647 w 4512"/>
                <a:gd name="T39" fmla="*/ 2147483647 h 952"/>
                <a:gd name="T40" fmla="*/ 2147483647 w 4512"/>
                <a:gd name="T41" fmla="*/ 2147483647 h 952"/>
                <a:gd name="T42" fmla="*/ 2147483647 w 4512"/>
                <a:gd name="T43" fmla="*/ 2147483647 h 952"/>
                <a:gd name="T44" fmla="*/ 2147483647 w 4512"/>
                <a:gd name="T45" fmla="*/ 2147483647 h 952"/>
                <a:gd name="T46" fmla="*/ 2147483647 w 4512"/>
                <a:gd name="T47" fmla="*/ 2147483647 h 952"/>
                <a:gd name="T48" fmla="*/ 2147483647 w 4512"/>
                <a:gd name="T49" fmla="*/ 2147483647 h 952"/>
                <a:gd name="T50" fmla="*/ 2147483647 w 4512"/>
                <a:gd name="T51" fmla="*/ 2147483647 h 952"/>
                <a:gd name="T52" fmla="*/ 2147483647 w 4512"/>
                <a:gd name="T53" fmla="*/ 2147483647 h 952"/>
                <a:gd name="T54" fmla="*/ 2147483647 w 4512"/>
                <a:gd name="T55" fmla="*/ 2147483647 h 952"/>
                <a:gd name="T56" fmla="*/ 2147483647 w 4512"/>
                <a:gd name="T57" fmla="*/ 2147483647 h 952"/>
                <a:gd name="T58" fmla="*/ 2147483647 w 4512"/>
                <a:gd name="T59" fmla="*/ 2147483647 h 952"/>
                <a:gd name="T60" fmla="*/ 2147483647 w 4512"/>
                <a:gd name="T61" fmla="*/ 2147483647 h 952"/>
                <a:gd name="T62" fmla="*/ 2147483647 w 4512"/>
                <a:gd name="T63" fmla="*/ 2147483647 h 952"/>
                <a:gd name="T64" fmla="*/ 2147483647 w 4512"/>
                <a:gd name="T65" fmla="*/ 2147483647 h 952"/>
                <a:gd name="T66" fmla="*/ 2147483647 w 4512"/>
                <a:gd name="T67" fmla="*/ 2147483647 h 952"/>
                <a:gd name="T68" fmla="*/ 2147483647 w 4512"/>
                <a:gd name="T69" fmla="*/ 2147483647 h 952"/>
                <a:gd name="T70" fmla="*/ 2147483647 w 4512"/>
                <a:gd name="T71" fmla="*/ 2147483647 h 952"/>
                <a:gd name="T72" fmla="*/ 2147483647 w 4512"/>
                <a:gd name="T73" fmla="*/ 2147483647 h 952"/>
                <a:gd name="T74" fmla="*/ 2147483647 w 4512"/>
                <a:gd name="T75" fmla="*/ 2147483647 h 952"/>
                <a:gd name="T76" fmla="*/ 2147483647 w 4512"/>
                <a:gd name="T77" fmla="*/ 2147483647 h 952"/>
                <a:gd name="T78" fmla="*/ 2147483647 w 4512"/>
                <a:gd name="T79" fmla="*/ 2147483647 h 952"/>
                <a:gd name="T80" fmla="*/ 2147483647 w 4512"/>
                <a:gd name="T81" fmla="*/ 2147483647 h 952"/>
                <a:gd name="T82" fmla="*/ 2147483647 w 4512"/>
                <a:gd name="T83" fmla="*/ 2147483647 h 952"/>
                <a:gd name="T84" fmla="*/ 2147483647 w 4512"/>
                <a:gd name="T85" fmla="*/ 2147483647 h 9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512"/>
                <a:gd name="T130" fmla="*/ 0 h 952"/>
                <a:gd name="T131" fmla="*/ 4512 w 4512"/>
                <a:gd name="T132" fmla="*/ 952 h 9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512" h="952">
                  <a:moveTo>
                    <a:pt x="0" y="488"/>
                  </a:moveTo>
                  <a:cubicBezTo>
                    <a:pt x="32" y="524"/>
                    <a:pt x="64" y="560"/>
                    <a:pt x="96" y="584"/>
                  </a:cubicBezTo>
                  <a:cubicBezTo>
                    <a:pt x="128" y="608"/>
                    <a:pt x="160" y="656"/>
                    <a:pt x="192" y="632"/>
                  </a:cubicBezTo>
                  <a:cubicBezTo>
                    <a:pt x="224" y="608"/>
                    <a:pt x="256" y="512"/>
                    <a:pt x="288" y="440"/>
                  </a:cubicBezTo>
                  <a:cubicBezTo>
                    <a:pt x="320" y="368"/>
                    <a:pt x="360" y="248"/>
                    <a:pt x="384" y="200"/>
                  </a:cubicBezTo>
                  <a:cubicBezTo>
                    <a:pt x="408" y="152"/>
                    <a:pt x="408" y="144"/>
                    <a:pt x="432" y="152"/>
                  </a:cubicBezTo>
                  <a:cubicBezTo>
                    <a:pt x="456" y="160"/>
                    <a:pt x="504" y="208"/>
                    <a:pt x="528" y="248"/>
                  </a:cubicBezTo>
                  <a:cubicBezTo>
                    <a:pt x="552" y="288"/>
                    <a:pt x="544" y="368"/>
                    <a:pt x="576" y="392"/>
                  </a:cubicBezTo>
                  <a:cubicBezTo>
                    <a:pt x="608" y="416"/>
                    <a:pt x="672" y="384"/>
                    <a:pt x="720" y="392"/>
                  </a:cubicBezTo>
                  <a:cubicBezTo>
                    <a:pt x="768" y="400"/>
                    <a:pt x="832" y="400"/>
                    <a:pt x="864" y="440"/>
                  </a:cubicBezTo>
                  <a:cubicBezTo>
                    <a:pt x="896" y="480"/>
                    <a:pt x="872" y="600"/>
                    <a:pt x="912" y="632"/>
                  </a:cubicBezTo>
                  <a:cubicBezTo>
                    <a:pt x="952" y="664"/>
                    <a:pt x="1056" y="656"/>
                    <a:pt x="1104" y="632"/>
                  </a:cubicBezTo>
                  <a:cubicBezTo>
                    <a:pt x="1152" y="608"/>
                    <a:pt x="1160" y="552"/>
                    <a:pt x="1200" y="488"/>
                  </a:cubicBezTo>
                  <a:cubicBezTo>
                    <a:pt x="1240" y="424"/>
                    <a:pt x="1288" y="320"/>
                    <a:pt x="1344" y="248"/>
                  </a:cubicBezTo>
                  <a:cubicBezTo>
                    <a:pt x="1400" y="176"/>
                    <a:pt x="1472" y="56"/>
                    <a:pt x="1536" y="56"/>
                  </a:cubicBezTo>
                  <a:cubicBezTo>
                    <a:pt x="1600" y="56"/>
                    <a:pt x="1688" y="192"/>
                    <a:pt x="1728" y="248"/>
                  </a:cubicBezTo>
                  <a:cubicBezTo>
                    <a:pt x="1768" y="304"/>
                    <a:pt x="1744" y="392"/>
                    <a:pt x="1776" y="392"/>
                  </a:cubicBezTo>
                  <a:cubicBezTo>
                    <a:pt x="1808" y="392"/>
                    <a:pt x="1880" y="288"/>
                    <a:pt x="1920" y="248"/>
                  </a:cubicBezTo>
                  <a:cubicBezTo>
                    <a:pt x="1960" y="208"/>
                    <a:pt x="1984" y="152"/>
                    <a:pt x="2016" y="152"/>
                  </a:cubicBezTo>
                  <a:cubicBezTo>
                    <a:pt x="2048" y="152"/>
                    <a:pt x="2088" y="216"/>
                    <a:pt x="2112" y="248"/>
                  </a:cubicBezTo>
                  <a:cubicBezTo>
                    <a:pt x="2136" y="280"/>
                    <a:pt x="2136" y="320"/>
                    <a:pt x="2160" y="344"/>
                  </a:cubicBezTo>
                  <a:cubicBezTo>
                    <a:pt x="2184" y="368"/>
                    <a:pt x="2216" y="400"/>
                    <a:pt x="2256" y="392"/>
                  </a:cubicBezTo>
                  <a:cubicBezTo>
                    <a:pt x="2296" y="384"/>
                    <a:pt x="2360" y="328"/>
                    <a:pt x="2400" y="296"/>
                  </a:cubicBezTo>
                  <a:cubicBezTo>
                    <a:pt x="2440" y="264"/>
                    <a:pt x="2456" y="208"/>
                    <a:pt x="2496" y="200"/>
                  </a:cubicBezTo>
                  <a:cubicBezTo>
                    <a:pt x="2536" y="192"/>
                    <a:pt x="2608" y="264"/>
                    <a:pt x="2640" y="248"/>
                  </a:cubicBezTo>
                  <a:cubicBezTo>
                    <a:pt x="2672" y="232"/>
                    <a:pt x="2656" y="144"/>
                    <a:pt x="2688" y="104"/>
                  </a:cubicBezTo>
                  <a:cubicBezTo>
                    <a:pt x="2720" y="64"/>
                    <a:pt x="2784" y="16"/>
                    <a:pt x="2832" y="8"/>
                  </a:cubicBezTo>
                  <a:cubicBezTo>
                    <a:pt x="2880" y="0"/>
                    <a:pt x="2944" y="24"/>
                    <a:pt x="2976" y="56"/>
                  </a:cubicBezTo>
                  <a:cubicBezTo>
                    <a:pt x="3008" y="88"/>
                    <a:pt x="3008" y="136"/>
                    <a:pt x="3024" y="200"/>
                  </a:cubicBezTo>
                  <a:cubicBezTo>
                    <a:pt x="3040" y="264"/>
                    <a:pt x="3056" y="376"/>
                    <a:pt x="3072" y="440"/>
                  </a:cubicBezTo>
                  <a:cubicBezTo>
                    <a:pt x="3088" y="504"/>
                    <a:pt x="3072" y="584"/>
                    <a:pt x="3120" y="584"/>
                  </a:cubicBezTo>
                  <a:cubicBezTo>
                    <a:pt x="3168" y="584"/>
                    <a:pt x="3320" y="496"/>
                    <a:pt x="3360" y="440"/>
                  </a:cubicBezTo>
                  <a:cubicBezTo>
                    <a:pt x="3400" y="384"/>
                    <a:pt x="3336" y="304"/>
                    <a:pt x="3360" y="248"/>
                  </a:cubicBezTo>
                  <a:cubicBezTo>
                    <a:pt x="3384" y="192"/>
                    <a:pt x="3456" y="112"/>
                    <a:pt x="3504" y="104"/>
                  </a:cubicBezTo>
                  <a:cubicBezTo>
                    <a:pt x="3552" y="96"/>
                    <a:pt x="3608" y="152"/>
                    <a:pt x="3648" y="200"/>
                  </a:cubicBezTo>
                  <a:cubicBezTo>
                    <a:pt x="3688" y="248"/>
                    <a:pt x="3712" y="312"/>
                    <a:pt x="3744" y="392"/>
                  </a:cubicBezTo>
                  <a:cubicBezTo>
                    <a:pt x="3776" y="472"/>
                    <a:pt x="3808" y="592"/>
                    <a:pt x="3840" y="680"/>
                  </a:cubicBezTo>
                  <a:cubicBezTo>
                    <a:pt x="3872" y="768"/>
                    <a:pt x="3896" y="888"/>
                    <a:pt x="3936" y="920"/>
                  </a:cubicBezTo>
                  <a:cubicBezTo>
                    <a:pt x="3976" y="952"/>
                    <a:pt x="4032" y="920"/>
                    <a:pt x="4080" y="872"/>
                  </a:cubicBezTo>
                  <a:cubicBezTo>
                    <a:pt x="4128" y="824"/>
                    <a:pt x="4184" y="696"/>
                    <a:pt x="4224" y="632"/>
                  </a:cubicBezTo>
                  <a:cubicBezTo>
                    <a:pt x="4264" y="568"/>
                    <a:pt x="4288" y="544"/>
                    <a:pt x="4320" y="488"/>
                  </a:cubicBezTo>
                  <a:cubicBezTo>
                    <a:pt x="4352" y="432"/>
                    <a:pt x="4384" y="328"/>
                    <a:pt x="4416" y="296"/>
                  </a:cubicBezTo>
                  <a:cubicBezTo>
                    <a:pt x="4448" y="264"/>
                    <a:pt x="4480" y="280"/>
                    <a:pt x="4512" y="296"/>
                  </a:cubicBezTo>
                </a:path>
              </a:pathLst>
            </a:custGeom>
            <a:noFill/>
            <a:ln w="28575">
              <a:solidFill>
                <a:srgbClr val="CC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Line 11"/>
            <p:cNvSpPr>
              <a:spLocks noChangeShapeType="1"/>
            </p:cNvSpPr>
            <p:nvPr/>
          </p:nvSpPr>
          <p:spPr bwMode="auto">
            <a:xfrm flipV="1">
              <a:off x="1397000" y="6303963"/>
              <a:ext cx="6372225" cy="460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Text Box 12"/>
            <p:cNvSpPr txBox="1">
              <a:spLocks noChangeArrowheads="1"/>
            </p:cNvSpPr>
            <p:nvPr/>
          </p:nvSpPr>
          <p:spPr bwMode="auto">
            <a:xfrm>
              <a:off x="7799388" y="6153150"/>
              <a:ext cx="23177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i="1">
                  <a:solidFill>
                    <a:srgbClr val="000000"/>
                  </a:solidFill>
                </a:rPr>
                <a:t>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Combining Techniques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172450" cy="4838700"/>
          </a:xfrm>
        </p:spPr>
        <p:txBody>
          <a:bodyPr/>
          <a:lstStyle/>
          <a:p>
            <a:r>
              <a:rPr lang="en-US" sz="2800" smtClean="0"/>
              <a:t>Selection Combining</a:t>
            </a:r>
          </a:p>
          <a:p>
            <a:pPr lvl="1"/>
            <a:r>
              <a:rPr lang="en-US" sz="2400" smtClean="0"/>
              <a:t>Fading path with highest gain used</a:t>
            </a:r>
          </a:p>
          <a:p>
            <a:r>
              <a:rPr lang="en-US" sz="2800" smtClean="0"/>
              <a:t>Maximal Ratio Combining</a:t>
            </a:r>
          </a:p>
          <a:p>
            <a:pPr lvl="1"/>
            <a:r>
              <a:rPr lang="en-US" sz="2400" smtClean="0"/>
              <a:t>All paths cophased and summed with optimal weighting to maximize combiner output SNR</a:t>
            </a:r>
          </a:p>
          <a:p>
            <a:r>
              <a:rPr lang="en-US" sz="2800" smtClean="0"/>
              <a:t>Equal Gain Combining</a:t>
            </a:r>
          </a:p>
          <a:p>
            <a:pPr lvl="1"/>
            <a:r>
              <a:rPr lang="en-US" sz="2400" smtClean="0"/>
              <a:t>All paths cophased and summed with equal weighting</a:t>
            </a:r>
          </a:p>
          <a:p>
            <a:pPr lvl="1">
              <a:lnSpc>
                <a:spcPct val="10000"/>
              </a:lnSpc>
            </a:pPr>
            <a:endParaRPr lang="en-US" sz="2400" smtClean="0"/>
          </a:p>
          <a:p>
            <a:r>
              <a:rPr lang="en-US" sz="2800" smtClean="0"/>
              <a:t>Array/Diversity gain</a:t>
            </a:r>
          </a:p>
          <a:p>
            <a:pPr lvl="1"/>
            <a:r>
              <a:rPr lang="en-US" sz="2400" smtClean="0"/>
              <a:t>Array gain is from noise averaging (AWGN and fading)</a:t>
            </a:r>
          </a:p>
          <a:p>
            <a:pPr lvl="1"/>
            <a:r>
              <a:rPr lang="en-US" sz="2400" smtClean="0"/>
              <a:t>Diversity gain is change in BER slope (fading)</a:t>
            </a:r>
          </a:p>
          <a:p>
            <a:pPr lvl="1"/>
            <a:endParaRPr lang="en-US" sz="2400" smtClean="0"/>
          </a:p>
        </p:txBody>
      </p:sp>
    </p:spTree>
    <p:extLst>
      <p:ext uri="{BB962C8B-B14F-4D97-AF65-F5344CB8AC3E}">
        <p14:creationId xmlns:p14="http://schemas.microsoft.com/office/powerpoint/2010/main" val="418219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Selection Combining Analysis and Performance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3863" y="1592263"/>
            <a:ext cx="8037512" cy="50371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Selection Combining (SC)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Combiner SNR is the maximum of the branch SNRs.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CDF easy to obtain, pdf found by differentiating.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Diminishing returns with number of antennas.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Can get up to about 20 dB of gain.</a:t>
            </a:r>
          </a:p>
          <a:p>
            <a:pPr lvl="1">
              <a:lnSpc>
                <a:spcPct val="0"/>
              </a:lnSpc>
            </a:pPr>
            <a:endParaRPr lang="en-US" sz="2400" smtClean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681413"/>
            <a:ext cx="4305300" cy="352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4457700" y="3962400"/>
            <a:ext cx="15509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>
                <a:solidFill>
                  <a:srgbClr val="FF0000"/>
                </a:solidFill>
              </a:rPr>
              <a:t>Outage</a:t>
            </a:r>
          </a:p>
          <a:p>
            <a:pPr algn="ctr"/>
            <a:r>
              <a:rPr lang="en-US">
                <a:solidFill>
                  <a:srgbClr val="FF0000"/>
                </a:solidFill>
              </a:rPr>
              <a:t>Probability</a:t>
            </a:r>
          </a:p>
        </p:txBody>
      </p:sp>
    </p:spTree>
    <p:extLst>
      <p:ext uri="{BB962C8B-B14F-4D97-AF65-F5344CB8AC3E}">
        <p14:creationId xmlns:p14="http://schemas.microsoft.com/office/powerpoint/2010/main" val="185317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mtClean="0"/>
              <a:t>MRC and its Performance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" y="1711325"/>
            <a:ext cx="7848600" cy="4114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sz="2800" smtClean="0"/>
              <a:t>With MRC, </a:t>
            </a:r>
            <a:r>
              <a:rPr lang="en-US" sz="2800" smtClean="0">
                <a:latin typeface="Symbol" pitchFamily="18" charset="2"/>
              </a:rPr>
              <a:t>g</a:t>
            </a:r>
            <a:r>
              <a:rPr lang="en-US" sz="2800" baseline="-25000" smtClean="0">
                <a:latin typeface="Symbol" pitchFamily="18" charset="2"/>
              </a:rPr>
              <a:t>S</a:t>
            </a:r>
            <a:r>
              <a:rPr lang="en-US" sz="2800" smtClean="0"/>
              <a:t>=</a:t>
            </a:r>
            <a:r>
              <a:rPr lang="en-US" sz="2800" smtClean="0">
                <a:sym typeface="Symbol" pitchFamily="18" charset="2"/>
              </a:rPr>
              <a:t></a:t>
            </a:r>
            <a:r>
              <a:rPr lang="en-US" sz="2800" smtClean="0">
                <a:latin typeface="Symbol" pitchFamily="18" charset="2"/>
                <a:sym typeface="Symbol" pitchFamily="18" charset="2"/>
              </a:rPr>
              <a:t>g</a:t>
            </a:r>
            <a:r>
              <a:rPr lang="en-US" sz="2800" baseline="-25000" smtClean="0">
                <a:sym typeface="Symbol" pitchFamily="18" charset="2"/>
              </a:rPr>
              <a:t>i </a:t>
            </a:r>
            <a:r>
              <a:rPr lang="en-US" sz="2800" smtClean="0">
                <a:sym typeface="Symbol" pitchFamily="18" charset="2"/>
              </a:rPr>
              <a:t>for branch SNRs</a:t>
            </a:r>
            <a:r>
              <a:rPr lang="en-US" sz="2800" baseline="-25000" smtClean="0">
                <a:sym typeface="Symbol" pitchFamily="18" charset="2"/>
              </a:rPr>
              <a:t> </a:t>
            </a:r>
            <a:r>
              <a:rPr lang="en-US" sz="2800" smtClean="0">
                <a:latin typeface="Symbol" pitchFamily="18" charset="2"/>
                <a:sym typeface="Symbol" pitchFamily="18" charset="2"/>
              </a:rPr>
              <a:t>g</a:t>
            </a:r>
            <a:r>
              <a:rPr lang="en-US" sz="2800" baseline="-25000" smtClean="0">
                <a:sym typeface="Symbol" pitchFamily="18" charset="2"/>
              </a:rPr>
              <a:t>i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Optimal technique to maximize output SNR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Yields 20-40 dB performance gains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Distribution of </a:t>
            </a:r>
            <a:r>
              <a:rPr lang="en-US" sz="2400" smtClean="0">
                <a:latin typeface="Symbol" pitchFamily="18" charset="2"/>
              </a:rPr>
              <a:t>g</a:t>
            </a:r>
            <a:r>
              <a:rPr lang="en-US" sz="2400" baseline="-25000" smtClean="0">
                <a:latin typeface="Symbol" pitchFamily="18" charset="2"/>
              </a:rPr>
              <a:t>S</a:t>
            </a:r>
            <a:r>
              <a:rPr lang="en-US" sz="2400" smtClean="0">
                <a:sym typeface="Symbol" pitchFamily="18" charset="2"/>
              </a:rPr>
              <a:t> hard to obtain</a:t>
            </a:r>
          </a:p>
          <a:p>
            <a:pPr>
              <a:lnSpc>
                <a:spcPct val="110000"/>
              </a:lnSpc>
            </a:pPr>
            <a:r>
              <a:rPr lang="en-US" sz="2800" smtClean="0">
                <a:sym typeface="Symbol" pitchFamily="18" charset="2"/>
              </a:rPr>
              <a:t>Standard average BER calculation</a:t>
            </a:r>
          </a:p>
          <a:p>
            <a:pPr>
              <a:lnSpc>
                <a:spcPct val="110000"/>
              </a:lnSpc>
            </a:pPr>
            <a:endParaRPr lang="en-US" sz="2800" smtClean="0">
              <a:sym typeface="Symbol" pitchFamily="18" charset="2"/>
            </a:endParaRPr>
          </a:p>
          <a:p>
            <a:pPr lvl="1">
              <a:lnSpc>
                <a:spcPct val="20000"/>
              </a:lnSpc>
            </a:pPr>
            <a:endParaRPr lang="en-US" sz="2400" smtClean="0">
              <a:sym typeface="Symbol" pitchFamily="18" charset="2"/>
            </a:endParaRP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Hard to obtain in closed form</a:t>
            </a:r>
          </a:p>
          <a:p>
            <a:pPr lvl="1">
              <a:lnSpc>
                <a:spcPct val="70000"/>
              </a:lnSpc>
            </a:pPr>
            <a:r>
              <a:rPr lang="en-US" sz="2400" smtClean="0">
                <a:sym typeface="Symbol" pitchFamily="18" charset="2"/>
              </a:rPr>
              <a:t>Integral often diverges</a:t>
            </a:r>
          </a:p>
          <a:p>
            <a:pPr>
              <a:lnSpc>
                <a:spcPct val="130000"/>
              </a:lnSpc>
            </a:pPr>
            <a:r>
              <a:rPr lang="en-US" sz="2800" smtClean="0">
                <a:sym typeface="Symbol" pitchFamily="18" charset="2"/>
              </a:rPr>
              <a:t>MGF Approach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374650" y="3814763"/>
          <a:ext cx="8318500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" imgW="4584600" imgH="279360" progId="Equation.3">
                  <p:embed/>
                </p:oleObj>
              </mc:Choice>
              <mc:Fallback>
                <p:oleObj name="Equation" r:id="rId3" imgW="4584600" imgH="27936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814763"/>
                        <a:ext cx="8318500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3429000" y="5483225"/>
          <a:ext cx="3708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5" imgW="1879560" imgH="482400" progId="Equation.3">
                  <p:embed/>
                </p:oleObj>
              </mc:Choice>
              <mc:Fallback>
                <p:oleObj name="Equation" r:id="rId5" imgW="187956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83225"/>
                        <a:ext cx="3708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EGC and Transmit Diversity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smtClean="0"/>
              <a:t>EGQ simpler than MRC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Paths co-phased, combined with equal gain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Harder to analyze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Performance about 1 dB worse than MRC</a:t>
            </a:r>
          </a:p>
          <a:p>
            <a:pPr lvl="1">
              <a:lnSpc>
                <a:spcPct val="70000"/>
              </a:lnSpc>
            </a:pP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smtClean="0"/>
              <a:t>Transmit diversity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With channel knowledge, similar to receiver diversity, same array/diversity gain</a:t>
            </a:r>
          </a:p>
          <a:p>
            <a:pPr lvl="1">
              <a:lnSpc>
                <a:spcPct val="70000"/>
              </a:lnSpc>
            </a:pPr>
            <a:r>
              <a:rPr lang="en-US" dirty="0" smtClean="0"/>
              <a:t>Without channel knowledge, can obtain diversity gain through </a:t>
            </a:r>
            <a:r>
              <a:rPr lang="en-US" dirty="0" err="1" smtClean="0"/>
              <a:t>Alamouti</a:t>
            </a:r>
            <a:r>
              <a:rPr lang="en-US" dirty="0" smtClean="0"/>
              <a:t> scheme: works over 2 consecutive symbols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Points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4488" y="762000"/>
            <a:ext cx="8496300" cy="5081588"/>
          </a:xfrm>
        </p:spPr>
        <p:txBody>
          <a:bodyPr/>
          <a:lstStyle/>
          <a:p>
            <a:pPr lvl="1">
              <a:lnSpc>
                <a:spcPct val="40000"/>
              </a:lnSpc>
              <a:buFont typeface="Wingdings" pitchFamily="2" charset="2"/>
              <a:buNone/>
            </a:pPr>
            <a:endParaRPr lang="en-US" smtClean="0"/>
          </a:p>
          <a:p>
            <a:pPr>
              <a:lnSpc>
                <a:spcPct val="10000"/>
              </a:lnSpc>
            </a:pPr>
            <a:endParaRPr lang="en-US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smtClean="0"/>
          </a:p>
          <a:p>
            <a:pPr lvl="2">
              <a:lnSpc>
                <a:spcPct val="3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n-US" sz="2800" smtClean="0"/>
              <a:t>MRC optimally combines fading paths to maximize combiner SNR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MRC vs SC trade off complexity for performance.</a:t>
            </a:r>
          </a:p>
          <a:p>
            <a:pPr lvl="1">
              <a:lnSpc>
                <a:spcPct val="90000"/>
              </a:lnSpc>
            </a:pPr>
            <a:r>
              <a:rPr lang="en-US" sz="2400" smtClean="0"/>
              <a:t>MRC yields 20-40 dB gain, SC around 20 dB.</a:t>
            </a:r>
          </a:p>
          <a:p>
            <a:pPr lvl="2">
              <a:lnSpc>
                <a:spcPct val="50000"/>
              </a:lnSpc>
            </a:pPr>
            <a:endParaRPr lang="en-US" sz="2000" smtClean="0"/>
          </a:p>
          <a:p>
            <a:pPr lvl="4">
              <a:lnSpc>
                <a:spcPct val="30000"/>
              </a:lnSpc>
            </a:pPr>
            <a:endParaRPr lang="en-US" sz="1600" smtClean="0"/>
          </a:p>
          <a:p>
            <a:pPr>
              <a:lnSpc>
                <a:spcPct val="100000"/>
              </a:lnSpc>
            </a:pPr>
            <a:r>
              <a:rPr lang="en-US" sz="2800" smtClean="0"/>
              <a:t>Analysis of MRC simplified using MGF approach</a:t>
            </a:r>
          </a:p>
          <a:p>
            <a:pPr lvl="1">
              <a:lnSpc>
                <a:spcPct val="50000"/>
              </a:lnSpc>
            </a:pPr>
            <a:endParaRPr lang="en-US" sz="2400" smtClean="0"/>
          </a:p>
          <a:p>
            <a:pPr>
              <a:lnSpc>
                <a:spcPct val="100000"/>
              </a:lnSpc>
            </a:pPr>
            <a:r>
              <a:rPr lang="en-US" sz="2800" smtClean="0"/>
              <a:t>EGC easier to implement than MRC: hard to analyze: </a:t>
            </a:r>
            <a:r>
              <a:rPr lang="en-US" sz="2400" smtClean="0"/>
              <a:t>Performance about 1 dB worse than MRC</a:t>
            </a:r>
          </a:p>
          <a:p>
            <a:pPr lvl="1">
              <a:lnSpc>
                <a:spcPct val="50000"/>
              </a:lnSpc>
            </a:pPr>
            <a:endParaRPr lang="en-US" sz="2400" smtClean="0"/>
          </a:p>
          <a:p>
            <a:pPr>
              <a:lnSpc>
                <a:spcPct val="100000"/>
              </a:lnSpc>
            </a:pPr>
            <a:r>
              <a:rPr lang="en-US" sz="2800" smtClean="0"/>
              <a:t>Transmit diversity can obtain diversity gain even without channel information at transmitter.</a:t>
            </a:r>
          </a:p>
          <a:p>
            <a:pPr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Midterm Review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1719263"/>
            <a:ext cx="7994650" cy="465137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dirty="0" smtClean="0"/>
              <a:t>Overview of Wireless Systems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Signal Propagation and Channel Models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Modulation and Performance Metrics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Impact of Channel on Performance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Fundamental Capacity Limits</a:t>
            </a:r>
            <a:endParaRPr lang="en-US" sz="1800" dirty="0" smtClean="0"/>
          </a:p>
          <a:p>
            <a:pPr>
              <a:lnSpc>
                <a:spcPct val="150000"/>
              </a:lnSpc>
            </a:pPr>
            <a:r>
              <a:rPr lang="en-US" sz="2800" dirty="0" smtClean="0"/>
              <a:t>Diversity Techniques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Main Points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Red">
  <a:themeElements>
    <a:clrScheme name="">
      <a:dk1>
        <a:srgbClr val="474747"/>
      </a:dk1>
      <a:lt1>
        <a:srgbClr val="FFFFFF"/>
      </a:lt1>
      <a:dk2>
        <a:srgbClr val="772655"/>
      </a:dk2>
      <a:lt2>
        <a:srgbClr val="00DFCA"/>
      </a:lt2>
      <a:accent1>
        <a:srgbClr val="DC0081"/>
      </a:accent1>
      <a:accent2>
        <a:srgbClr val="FAFD00"/>
      </a:accent2>
      <a:accent3>
        <a:srgbClr val="BDACB4"/>
      </a:accent3>
      <a:accent4>
        <a:srgbClr val="DADADA"/>
      </a:accent4>
      <a:accent5>
        <a:srgbClr val="EBAAC1"/>
      </a:accent5>
      <a:accent6>
        <a:srgbClr val="E3E500"/>
      </a:accent6>
      <a:hlink>
        <a:srgbClr val="FE9B03"/>
      </a:hlink>
      <a:folHlink>
        <a:srgbClr val="D989B8"/>
      </a:folHlink>
    </a:clrScheme>
    <a:fontScheme name="BlueRed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Red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Red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Red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C:\MSOffice\Templates\BlueRed.pot</Template>
  <TotalTime>46554</TotalTime>
  <Words>382</Words>
  <Application>Microsoft Office PowerPoint</Application>
  <PresentationFormat>On-screen Show (4:3)</PresentationFormat>
  <Paragraphs>83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BlueRed</vt:lpstr>
      <vt:lpstr>Equation</vt:lpstr>
      <vt:lpstr>EE359 – Lecture 12 Outline</vt:lpstr>
      <vt:lpstr>Review of Last Lecture</vt:lpstr>
      <vt:lpstr>Combining Techniques</vt:lpstr>
      <vt:lpstr>Selection Combining Analysis and Performance</vt:lpstr>
      <vt:lpstr>MRC and its Performance</vt:lpstr>
      <vt:lpstr>EGC and Transmit Diversity</vt:lpstr>
      <vt:lpstr>Main Points</vt:lpstr>
      <vt:lpstr>Midterm Review</vt:lpstr>
    </vt:vector>
  </TitlesOfParts>
  <Company>Cal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Wireless Communications Research Overview</dc:title>
  <dc:creator>Andrea Goldsmith</dc:creator>
  <cp:lastModifiedBy>Jeffrey N. Denenberg</cp:lastModifiedBy>
  <cp:revision>98</cp:revision>
  <cp:lastPrinted>2000-03-17T02:49:38Z</cp:lastPrinted>
  <dcterms:created xsi:type="dcterms:W3CDTF">1999-01-27T20:08:30Z</dcterms:created>
  <dcterms:modified xsi:type="dcterms:W3CDTF">2013-06-15T15:47:59Z</dcterms:modified>
</cp:coreProperties>
</file>