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393" r:id="rId3"/>
    <p:sldId id="431" r:id="rId4"/>
    <p:sldId id="437" r:id="rId5"/>
    <p:sldId id="438" r:id="rId6"/>
    <p:sldId id="433" r:id="rId7"/>
    <p:sldId id="434" r:id="rId8"/>
    <p:sldId id="435" r:id="rId9"/>
    <p:sldId id="407" r:id="rId10"/>
    <p:sldId id="422" r:id="rId11"/>
    <p:sldId id="421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00"/>
    <a:srgbClr val="0000CC"/>
    <a:srgbClr val="33CC33"/>
    <a:srgbClr val="009900"/>
    <a:srgbClr val="990099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09AB2C5A-1B4A-4839-9D9C-22315B622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4" rIns="96629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430C1B48-A3E3-4BA5-8EAB-5CF84B416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365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84F6F8-2424-4D5F-BA95-0F362FFADC4D}" type="slidenum">
              <a:rPr lang="en-US" sz="1200" smtClean="0"/>
              <a:pPr/>
              <a:t>1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82C57-0551-497A-B5EB-5EC011A2E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1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37786-E73A-43DC-B8D7-8C80A2BEA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9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0BC6A-591B-45B4-8A52-772757577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40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229C8-43E5-4D8F-9784-2A3D5520CCD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50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6DD37-9F77-40C2-B8B7-ACB45F69FE1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866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E3E1A-3CF9-46DF-8868-C946DBE76FC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62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63A7A-8532-44A7-A169-804595A404B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4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0505B-6EDE-4AEF-9719-54ECF082CE7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29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2F3BB-33FF-438D-99DF-AF1ABFD98ED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37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6394D-785F-46DD-9C66-C528071F3C2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506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F84D7-C1F5-494D-8AC1-C07CF41D5FE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37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0A159-0A7D-47BD-B284-D4BDD3A74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88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51F7F-8D14-47C3-9AAA-581B1A3C168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9595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C8618-5C11-4B09-875B-5D7DC0A84046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360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66CBA-D488-4657-AA4C-31C46E75FB7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25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DF226-5882-4FD7-BD19-A13D85ED5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61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1C622-9733-44E4-BD10-DDEBCA819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1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402AF-A00B-44BC-A828-401E3CF99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3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18001-74C8-47EB-8708-DEE80009C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2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8631E-FB68-424C-99DD-9F5DF38EC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6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8EBE8-1742-427D-81A8-3316D1026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8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82CDD-F18B-422E-A4FD-132D6E855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2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1648160-6B5A-43BE-A334-7FE19116E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DEE7A21-E53C-4133-847C-95389808280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36698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15 Outline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1228725" y="6034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>
              <a:solidFill>
                <a:srgbClr val="CC0000"/>
              </a:solidFill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25" y="1460787"/>
            <a:ext cx="8478838" cy="5078413"/>
          </a:xfrm>
        </p:spPr>
        <p:txBody>
          <a:bodyPr/>
          <a:lstStyle/>
          <a:p>
            <a:pPr>
              <a:lnSpc>
                <a:spcPct val="30000"/>
              </a:lnSpc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Introduction to MIMO Communications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MIMO Channel Decomposition</a:t>
            </a:r>
            <a:endParaRPr lang="en-US" sz="3200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MIMO Channel Capacity</a:t>
            </a:r>
            <a:endParaRPr lang="en-US" sz="3200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MIMO </a:t>
            </a:r>
            <a:r>
              <a:rPr lang="en-US" dirty="0" err="1" smtClean="0"/>
              <a:t>Beamforming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Diversity/Multiplexing Tradeoffs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519238"/>
            <a:ext cx="8626475" cy="5338762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MIMO systems exploit multiple antennas at both TX and RX for capacity and/or diversity gain</a:t>
            </a:r>
          </a:p>
          <a:p>
            <a:pPr lvl="3"/>
            <a:endParaRPr lang="en-US" sz="16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With TX and RX channel knowledge, channel decomposes into independent channels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Linear capacity increase with number of TX/RX antennas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Without TX CSI, capacity vs. outage is the capacity metric</a:t>
            </a:r>
          </a:p>
          <a:p>
            <a:pPr lvl="4"/>
            <a:endParaRPr lang="en-US" sz="1600" dirty="0" smtClean="0">
              <a:latin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dirty="0" smtClean="0"/>
              <a:t>MIMO introduces diversity/multiplexing tradeoff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Optimal use of antennas depends on application</a:t>
            </a:r>
          </a:p>
          <a:p>
            <a:pPr marL="1828800" lvl="4" indent="0">
              <a:lnSpc>
                <a:spcPct val="80000"/>
              </a:lnSpc>
              <a:buNone/>
            </a:pPr>
            <a:endParaRPr lang="en-US" sz="16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086" y="1323843"/>
            <a:ext cx="8383588" cy="4860925"/>
          </a:xfrm>
        </p:spPr>
        <p:txBody>
          <a:bodyPr/>
          <a:lstStyle/>
          <a:p>
            <a:pPr>
              <a:lnSpc>
                <a:spcPct val="60000"/>
              </a:lnSpc>
            </a:pPr>
            <a:endParaRPr lang="en-US" dirty="0" smtClean="0"/>
          </a:p>
          <a:p>
            <a:pPr marL="342900" lvl="1" indent="-342900">
              <a:lnSpc>
                <a:spcPct val="100000"/>
              </a:lnSpc>
              <a:buClr>
                <a:srgbClr val="0000CC"/>
              </a:buClr>
              <a:buSzPct val="75000"/>
            </a:pPr>
            <a:r>
              <a:rPr lang="en-US" sz="3200" dirty="0" smtClean="0"/>
              <a:t>Adaptive Mod. with Restriction: M(</a:t>
            </a:r>
            <a:r>
              <a:rPr lang="en-US" sz="3200" dirty="0" smtClean="0">
                <a:latin typeface="Symbol" pitchFamily="18" charset="2"/>
              </a:rPr>
              <a:t>g</a:t>
            </a:r>
            <a:r>
              <a:rPr lang="en-US" sz="3200" dirty="0" smtClean="0"/>
              <a:t>)</a:t>
            </a:r>
            <a:r>
              <a:rPr lang="en-US" sz="3200" dirty="0" smtClean="0">
                <a:sym typeface="Symbol"/>
              </a:rPr>
              <a:t> M</a:t>
            </a:r>
            <a:r>
              <a:rPr lang="en-US" sz="3200" baseline="-25000" dirty="0" smtClean="0">
                <a:sym typeface="Symbol"/>
              </a:rPr>
              <a:t>D</a:t>
            </a:r>
            <a:endParaRPr lang="en-US" sz="3200" dirty="0" smtClean="0"/>
          </a:p>
          <a:p>
            <a:pPr lvl="1">
              <a:lnSpc>
                <a:spcPct val="70000"/>
              </a:lnSpc>
            </a:pPr>
            <a:r>
              <a:rPr lang="en-US" dirty="0" smtClean="0"/>
              <a:t>Map 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 to straight line M(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)=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/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baseline="30000" dirty="0" smtClean="0"/>
              <a:t>*</a:t>
            </a:r>
            <a:r>
              <a:rPr lang="en-US" baseline="-25000" dirty="0" smtClean="0"/>
              <a:t>k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Pick region boundaries </a:t>
            </a:r>
            <a:r>
              <a:rPr lang="en-US" dirty="0" err="1" smtClean="0">
                <a:latin typeface="Symbol" pitchFamily="18" charset="2"/>
              </a:rPr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 such that M(</a:t>
            </a:r>
            <a:r>
              <a:rPr lang="en-US" dirty="0" err="1" smtClean="0">
                <a:latin typeface="Symbol" pitchFamily="18" charset="2"/>
              </a:rPr>
              <a:t>g</a:t>
            </a:r>
            <a:r>
              <a:rPr lang="en-US" baseline="-25000" dirty="0" err="1" smtClean="0"/>
              <a:t>i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M</a:t>
            </a:r>
            <a:r>
              <a:rPr lang="en-US" baseline="-25000" dirty="0" smtClean="0">
                <a:sym typeface="Symbol"/>
              </a:rPr>
              <a:t>D</a:t>
            </a:r>
          </a:p>
          <a:p>
            <a:pPr lvl="1">
              <a:lnSpc>
                <a:spcPct val="70000"/>
              </a:lnSpc>
            </a:pPr>
            <a:r>
              <a:rPr lang="en-US" dirty="0" smtClean="0">
                <a:sym typeface="Symbol"/>
              </a:rPr>
              <a:t>Use inverse </a:t>
            </a:r>
            <a:r>
              <a:rPr lang="en-US" dirty="0" err="1" smtClean="0">
                <a:sym typeface="Symbol"/>
              </a:rPr>
              <a:t>waterfilling</a:t>
            </a:r>
            <a:r>
              <a:rPr lang="en-US" dirty="0" smtClean="0">
                <a:sym typeface="Symbol"/>
              </a:rPr>
              <a:t> power control per region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Practical constraints in adaptive modulation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Constellation update rate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Estimation error and delay</a:t>
            </a:r>
          </a:p>
          <a:p>
            <a:pPr lvl="2">
              <a:lnSpc>
                <a:spcPct val="100000"/>
              </a:lnSpc>
            </a:pPr>
            <a:r>
              <a:rPr lang="en-US" dirty="0" smtClean="0"/>
              <a:t>Lead to irreducible error floor that depends on estimation error, channel, and their joint distribution</a:t>
            </a:r>
          </a:p>
        </p:txBody>
      </p:sp>
      <p:graphicFrame>
        <p:nvGraphicFramePr>
          <p:cNvPr id="1026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3779047"/>
              </p:ext>
            </p:extLst>
          </p:nvPr>
        </p:nvGraphicFramePr>
        <p:xfrm>
          <a:off x="1760538" y="4274140"/>
          <a:ext cx="23622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3" imgW="1587240" imgH="469800" progId="Equation.3">
                  <p:embed/>
                </p:oleObj>
              </mc:Choice>
              <mc:Fallback>
                <p:oleObj name="Equation" r:id="rId3" imgW="1587240" imgH="469800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4274140"/>
                        <a:ext cx="236220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TextBox 22"/>
          <p:cNvSpPr txBox="1">
            <a:spLocks noChangeArrowheads="1"/>
          </p:cNvSpPr>
          <p:nvPr/>
        </p:nvSpPr>
        <p:spPr bwMode="auto">
          <a:xfrm>
            <a:off x="5513388" y="4211506"/>
            <a:ext cx="2381250" cy="1016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00"/>
                </a:solidFill>
              </a:rPr>
              <a:t>For typical Dopplers,</a:t>
            </a:r>
          </a:p>
          <a:p>
            <a:r>
              <a:rPr lang="en-US" sz="2000">
                <a:solidFill>
                  <a:srgbClr val="000000"/>
                </a:solidFill>
              </a:rPr>
              <a:t>constant for 10s to </a:t>
            </a:r>
          </a:p>
          <a:p>
            <a:r>
              <a:rPr lang="en-US" sz="2000">
                <a:solidFill>
                  <a:srgbClr val="000000"/>
                </a:solidFill>
              </a:rPr>
              <a:t>100s of symbol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Multiple Input Multiple </a:t>
            </a:r>
            <a:br>
              <a:rPr lang="en-US" sz="4400" smtClean="0"/>
            </a:br>
            <a:r>
              <a:rPr lang="en-US" sz="4400" smtClean="0"/>
              <a:t>Output (MIMO)Systems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865313"/>
            <a:ext cx="78486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MIMO systems have multiple (</a:t>
            </a:r>
            <a:r>
              <a:rPr lang="en-US" sz="2800" i="1" smtClean="0"/>
              <a:t>r</a:t>
            </a:r>
            <a:r>
              <a:rPr lang="en-US" sz="2800" smtClean="0"/>
              <a:t>) transmit and receiver antennas</a:t>
            </a:r>
          </a:p>
          <a:p>
            <a:pPr>
              <a:lnSpc>
                <a:spcPct val="11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With perfect channel estimates at TX and RX, decomposes into </a:t>
            </a:r>
            <a:r>
              <a:rPr lang="en-US" sz="2800" i="1" smtClean="0"/>
              <a:t>r</a:t>
            </a:r>
            <a:r>
              <a:rPr lang="en-US" sz="2800" smtClean="0"/>
              <a:t> independent channels</a:t>
            </a:r>
          </a:p>
          <a:p>
            <a:pPr lvl="1">
              <a:lnSpc>
                <a:spcPct val="90000"/>
              </a:lnSpc>
            </a:pPr>
            <a:r>
              <a:rPr lang="en-US" sz="2400" i="1" smtClean="0"/>
              <a:t>R</a:t>
            </a:r>
            <a:r>
              <a:rPr lang="en-US" sz="2400" i="1" baseline="-25000" smtClean="0"/>
              <a:t>H</a:t>
            </a:r>
            <a:r>
              <a:rPr lang="en-US" sz="2400" smtClean="0"/>
              <a:t>-fold capacity increase over SISO system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Demodulation complexity reduction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Can also use antennas for diversity (beamforming)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Leads to capacity versus diversity tradeoff in MIMO</a:t>
            </a:r>
          </a:p>
        </p:txBody>
      </p:sp>
      <p:grpSp>
        <p:nvGrpSpPr>
          <p:cNvPr id="8196" name="Group 8"/>
          <p:cNvGrpSpPr>
            <a:grpSpLocks/>
          </p:cNvGrpSpPr>
          <p:nvPr/>
        </p:nvGrpSpPr>
        <p:grpSpPr bwMode="auto">
          <a:xfrm>
            <a:off x="1377950" y="2990850"/>
            <a:ext cx="304800" cy="522288"/>
            <a:chOff x="914" y="1920"/>
            <a:chExt cx="192" cy="329"/>
          </a:xfrm>
        </p:grpSpPr>
        <p:sp>
          <p:nvSpPr>
            <p:cNvPr id="8223" name="Line 4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24" name="Line 6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25" name="Line 7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8197" name="Group 9"/>
          <p:cNvGrpSpPr>
            <a:grpSpLocks/>
          </p:cNvGrpSpPr>
          <p:nvPr/>
        </p:nvGrpSpPr>
        <p:grpSpPr bwMode="auto">
          <a:xfrm>
            <a:off x="2851150" y="2990850"/>
            <a:ext cx="304800" cy="522288"/>
            <a:chOff x="914" y="1920"/>
            <a:chExt cx="192" cy="329"/>
          </a:xfrm>
        </p:grpSpPr>
        <p:sp>
          <p:nvSpPr>
            <p:cNvPr id="8220" name="Line 10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21" name="Line 11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22" name="Line 12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8198" name="Line 13"/>
          <p:cNvSpPr>
            <a:spLocks noChangeShapeType="1"/>
          </p:cNvSpPr>
          <p:nvPr/>
        </p:nvSpPr>
        <p:spPr bwMode="auto">
          <a:xfrm>
            <a:off x="1450975" y="3005138"/>
            <a:ext cx="132080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199" name="Line 14"/>
          <p:cNvSpPr>
            <a:spLocks noChangeShapeType="1"/>
          </p:cNvSpPr>
          <p:nvPr/>
        </p:nvSpPr>
        <p:spPr bwMode="auto">
          <a:xfrm>
            <a:off x="1493838" y="3019425"/>
            <a:ext cx="1452562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0" name="Line 15"/>
          <p:cNvSpPr>
            <a:spLocks noChangeShapeType="1"/>
          </p:cNvSpPr>
          <p:nvPr/>
        </p:nvSpPr>
        <p:spPr bwMode="auto">
          <a:xfrm>
            <a:off x="1509713" y="3049588"/>
            <a:ext cx="1552575" cy="31908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1" name="Line 16"/>
          <p:cNvSpPr>
            <a:spLocks noChangeShapeType="1"/>
          </p:cNvSpPr>
          <p:nvPr/>
        </p:nvSpPr>
        <p:spPr bwMode="auto">
          <a:xfrm flipV="1">
            <a:off x="1595438" y="3078163"/>
            <a:ext cx="1176337" cy="1016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2" name="Line 17"/>
          <p:cNvSpPr>
            <a:spLocks noChangeShapeType="1"/>
          </p:cNvSpPr>
          <p:nvPr/>
        </p:nvSpPr>
        <p:spPr bwMode="auto">
          <a:xfrm flipV="1">
            <a:off x="1611313" y="3208338"/>
            <a:ext cx="1304925" cy="285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3" name="Line 18"/>
          <p:cNvSpPr>
            <a:spLocks noChangeShapeType="1"/>
          </p:cNvSpPr>
          <p:nvPr/>
        </p:nvSpPr>
        <p:spPr bwMode="auto">
          <a:xfrm>
            <a:off x="1625600" y="3236913"/>
            <a:ext cx="1465263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4" name="Line 19"/>
          <p:cNvSpPr>
            <a:spLocks noChangeShapeType="1"/>
          </p:cNvSpPr>
          <p:nvPr/>
        </p:nvSpPr>
        <p:spPr bwMode="auto">
          <a:xfrm flipV="1">
            <a:off x="1755775" y="3063875"/>
            <a:ext cx="987425" cy="246063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5" name="Line 20"/>
          <p:cNvSpPr>
            <a:spLocks noChangeShapeType="1"/>
          </p:cNvSpPr>
          <p:nvPr/>
        </p:nvSpPr>
        <p:spPr bwMode="auto">
          <a:xfrm flipV="1">
            <a:off x="1755775" y="3252788"/>
            <a:ext cx="1146175" cy="11588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206" name="Line 21"/>
          <p:cNvSpPr>
            <a:spLocks noChangeShapeType="1"/>
          </p:cNvSpPr>
          <p:nvPr/>
        </p:nvSpPr>
        <p:spPr bwMode="auto">
          <a:xfrm>
            <a:off x="1798638" y="3354388"/>
            <a:ext cx="1263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729038" y="2978150"/>
            <a:ext cx="3554412" cy="522288"/>
            <a:chOff x="2395" y="2040"/>
            <a:chExt cx="2239" cy="329"/>
          </a:xfrm>
        </p:grpSpPr>
        <p:grpSp>
          <p:nvGrpSpPr>
            <p:cNvPr id="8208" name="Group 22"/>
            <p:cNvGrpSpPr>
              <a:grpSpLocks/>
            </p:cNvGrpSpPr>
            <p:nvPr/>
          </p:nvGrpSpPr>
          <p:grpSpPr bwMode="auto">
            <a:xfrm>
              <a:off x="3387" y="2040"/>
              <a:ext cx="192" cy="329"/>
              <a:chOff x="914" y="1920"/>
              <a:chExt cx="192" cy="329"/>
            </a:xfrm>
          </p:grpSpPr>
          <p:sp>
            <p:nvSpPr>
              <p:cNvPr id="8217" name="Line 23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18" name="Line 24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19" name="Line 25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209" name="Group 26"/>
            <p:cNvGrpSpPr>
              <a:grpSpLocks/>
            </p:cNvGrpSpPr>
            <p:nvPr/>
          </p:nvGrpSpPr>
          <p:grpSpPr bwMode="auto">
            <a:xfrm>
              <a:off x="4442" y="2040"/>
              <a:ext cx="192" cy="329"/>
              <a:chOff x="914" y="1920"/>
              <a:chExt cx="192" cy="329"/>
            </a:xfrm>
          </p:grpSpPr>
          <p:sp>
            <p:nvSpPr>
              <p:cNvPr id="8214" name="Line 27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15" name="Line 28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8216" name="Line 29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8210" name="Line 30"/>
            <p:cNvSpPr>
              <a:spLocks noChangeShapeType="1"/>
            </p:cNvSpPr>
            <p:nvPr/>
          </p:nvSpPr>
          <p:spPr bwMode="auto">
            <a:xfrm>
              <a:off x="3456" y="2057"/>
              <a:ext cx="92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11" name="Line 31"/>
            <p:cNvSpPr>
              <a:spLocks noChangeShapeType="1"/>
            </p:cNvSpPr>
            <p:nvPr/>
          </p:nvSpPr>
          <p:spPr bwMode="auto">
            <a:xfrm>
              <a:off x="3529" y="2167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12" name="Line 32"/>
            <p:cNvSpPr>
              <a:spLocks noChangeShapeType="1"/>
            </p:cNvSpPr>
            <p:nvPr/>
          </p:nvSpPr>
          <p:spPr bwMode="auto">
            <a:xfrm>
              <a:off x="3639" y="2249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13" name="AutoShape 33"/>
            <p:cNvSpPr>
              <a:spLocks noChangeArrowheads="1"/>
            </p:cNvSpPr>
            <p:nvPr/>
          </p:nvSpPr>
          <p:spPr bwMode="auto">
            <a:xfrm>
              <a:off x="2395" y="2103"/>
              <a:ext cx="695" cy="192"/>
            </a:xfrm>
            <a:prstGeom prst="rightArrow">
              <a:avLst>
                <a:gd name="adj1" fmla="val 50000"/>
                <a:gd name="adj2" fmla="val 90495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759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MIMO Decomposition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35163"/>
            <a:ext cx="8069263" cy="49228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Decompose channel through transmit precoding (x=Vx) and receiver shaping (y=U</a:t>
            </a:r>
            <a:r>
              <a:rPr lang="en-US" sz="2800" baseline="30000" smtClean="0"/>
              <a:t>H</a:t>
            </a:r>
            <a:r>
              <a:rPr lang="en-US" sz="2800" smtClean="0"/>
              <a:t>y)</a:t>
            </a:r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endParaRPr lang="en-US" sz="2800" smtClean="0"/>
          </a:p>
          <a:p>
            <a:pPr>
              <a:lnSpc>
                <a:spcPct val="50000"/>
              </a:lnSpc>
            </a:pPr>
            <a:endParaRPr lang="en-US" sz="2800" smtClean="0"/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100000"/>
              </a:lnSpc>
            </a:pPr>
            <a:r>
              <a:rPr lang="en-US" sz="2800" smtClean="0"/>
              <a:t>Leads to R</a:t>
            </a:r>
            <a:r>
              <a:rPr lang="en-US" sz="2800" baseline="-25000" smtClean="0"/>
              <a:t>H</a:t>
            </a:r>
            <a:r>
              <a:rPr lang="en-US" sz="2800" smtClean="0">
                <a:sym typeface="Symbol" pitchFamily="18" charset="2"/>
              </a:rPr>
              <a:t>min(M</a:t>
            </a:r>
            <a:r>
              <a:rPr lang="en-US" sz="2800" baseline="-25000" smtClean="0">
                <a:sym typeface="Symbol" pitchFamily="18" charset="2"/>
              </a:rPr>
              <a:t>t</a:t>
            </a:r>
            <a:r>
              <a:rPr lang="en-US" sz="2800" smtClean="0">
                <a:sym typeface="Symbol" pitchFamily="18" charset="2"/>
              </a:rPr>
              <a:t>,M</a:t>
            </a:r>
            <a:r>
              <a:rPr lang="en-US" sz="2800" baseline="-25000" smtClean="0">
                <a:sym typeface="Symbol" pitchFamily="18" charset="2"/>
              </a:rPr>
              <a:t>r</a:t>
            </a:r>
            <a:r>
              <a:rPr lang="en-US" sz="2800" smtClean="0">
                <a:sym typeface="Symbol" pitchFamily="18" charset="2"/>
              </a:rPr>
              <a:t>) independent channels with gain 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s</a:t>
            </a:r>
            <a:r>
              <a:rPr lang="en-US" sz="2800" baseline="-25000" smtClean="0"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 (i</a:t>
            </a:r>
            <a:r>
              <a:rPr lang="en-US" sz="2800" baseline="30000" smtClean="0">
                <a:sym typeface="Symbol" pitchFamily="18" charset="2"/>
              </a:rPr>
              <a:t>th</a:t>
            </a:r>
            <a:r>
              <a:rPr lang="en-US" sz="2800" smtClean="0">
                <a:sym typeface="Symbol" pitchFamily="18" charset="2"/>
              </a:rPr>
              <a:t> singular value of H) and AWGN</a:t>
            </a:r>
          </a:p>
          <a:p>
            <a:pPr>
              <a:lnSpc>
                <a:spcPct val="50000"/>
              </a:lnSpc>
            </a:pPr>
            <a:endParaRPr lang="en-US" sz="2800" smtClean="0">
              <a:sym typeface="Symbol" pitchFamily="18" charset="2"/>
            </a:endParaRPr>
          </a:p>
          <a:p>
            <a:pPr>
              <a:lnSpc>
                <a:spcPct val="100000"/>
              </a:lnSpc>
            </a:pPr>
            <a:r>
              <a:rPr lang="en-US" sz="2800" smtClean="0">
                <a:sym typeface="Symbol" pitchFamily="18" charset="2"/>
              </a:rPr>
              <a:t>Independent channels lead to simple capacity analysis and modulation/demodulation design</a:t>
            </a:r>
            <a:endParaRPr lang="en-US" sz="2800" smtClean="0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812800" y="3538538"/>
            <a:ext cx="304800" cy="522287"/>
            <a:chOff x="914" y="1920"/>
            <a:chExt cx="192" cy="329"/>
          </a:xfrm>
        </p:grpSpPr>
        <p:sp>
          <p:nvSpPr>
            <p:cNvPr id="9259" name="Line 5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60" name="Line 6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61" name="Line 7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9221" name="Group 8"/>
          <p:cNvGrpSpPr>
            <a:grpSpLocks/>
          </p:cNvGrpSpPr>
          <p:nvPr/>
        </p:nvGrpSpPr>
        <p:grpSpPr bwMode="auto">
          <a:xfrm>
            <a:off x="2286000" y="3538538"/>
            <a:ext cx="304800" cy="522287"/>
            <a:chOff x="914" y="1920"/>
            <a:chExt cx="192" cy="329"/>
          </a:xfrm>
        </p:grpSpPr>
        <p:sp>
          <p:nvSpPr>
            <p:cNvPr id="9256" name="Line 9"/>
            <p:cNvSpPr>
              <a:spLocks noChangeShapeType="1"/>
            </p:cNvSpPr>
            <p:nvPr/>
          </p:nvSpPr>
          <p:spPr bwMode="auto">
            <a:xfrm>
              <a:off x="914" y="1920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57" name="Line 10"/>
            <p:cNvSpPr>
              <a:spLocks noChangeShapeType="1"/>
            </p:cNvSpPr>
            <p:nvPr/>
          </p:nvSpPr>
          <p:spPr bwMode="auto">
            <a:xfrm>
              <a:off x="1010" y="2016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58" name="Line 11"/>
            <p:cNvSpPr>
              <a:spLocks noChangeShapeType="1"/>
            </p:cNvSpPr>
            <p:nvPr/>
          </p:nvSpPr>
          <p:spPr bwMode="auto">
            <a:xfrm>
              <a:off x="1106" y="2112"/>
              <a:ext cx="0" cy="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222" name="Line 12"/>
          <p:cNvSpPr>
            <a:spLocks noChangeShapeType="1"/>
          </p:cNvSpPr>
          <p:nvPr/>
        </p:nvSpPr>
        <p:spPr bwMode="auto">
          <a:xfrm>
            <a:off x="885825" y="3552825"/>
            <a:ext cx="132080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3" name="Line 13"/>
          <p:cNvSpPr>
            <a:spLocks noChangeShapeType="1"/>
          </p:cNvSpPr>
          <p:nvPr/>
        </p:nvSpPr>
        <p:spPr bwMode="auto">
          <a:xfrm>
            <a:off x="928688" y="3567113"/>
            <a:ext cx="1452562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4" name="Line 14"/>
          <p:cNvSpPr>
            <a:spLocks noChangeShapeType="1"/>
          </p:cNvSpPr>
          <p:nvPr/>
        </p:nvSpPr>
        <p:spPr bwMode="auto">
          <a:xfrm>
            <a:off x="944563" y="3597275"/>
            <a:ext cx="1552575" cy="319088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5" name="Line 15"/>
          <p:cNvSpPr>
            <a:spLocks noChangeShapeType="1"/>
          </p:cNvSpPr>
          <p:nvPr/>
        </p:nvSpPr>
        <p:spPr bwMode="auto">
          <a:xfrm flipV="1">
            <a:off x="1030288" y="3625850"/>
            <a:ext cx="1176337" cy="10160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6" name="Line 16"/>
          <p:cNvSpPr>
            <a:spLocks noChangeShapeType="1"/>
          </p:cNvSpPr>
          <p:nvPr/>
        </p:nvSpPr>
        <p:spPr bwMode="auto">
          <a:xfrm flipV="1">
            <a:off x="1046163" y="3756025"/>
            <a:ext cx="1304925" cy="2857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7" name="Line 17"/>
          <p:cNvSpPr>
            <a:spLocks noChangeShapeType="1"/>
          </p:cNvSpPr>
          <p:nvPr/>
        </p:nvSpPr>
        <p:spPr bwMode="auto">
          <a:xfrm>
            <a:off x="1060450" y="3784600"/>
            <a:ext cx="1465263" cy="1746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8" name="Line 18"/>
          <p:cNvSpPr>
            <a:spLocks noChangeShapeType="1"/>
          </p:cNvSpPr>
          <p:nvPr/>
        </p:nvSpPr>
        <p:spPr bwMode="auto">
          <a:xfrm flipV="1">
            <a:off x="1190625" y="3611563"/>
            <a:ext cx="987425" cy="246062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29" name="Line 19"/>
          <p:cNvSpPr>
            <a:spLocks noChangeShapeType="1"/>
          </p:cNvSpPr>
          <p:nvPr/>
        </p:nvSpPr>
        <p:spPr bwMode="auto">
          <a:xfrm flipV="1">
            <a:off x="1190625" y="3800475"/>
            <a:ext cx="1146175" cy="115888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230" name="Line 20"/>
          <p:cNvSpPr>
            <a:spLocks noChangeShapeType="1"/>
          </p:cNvSpPr>
          <p:nvPr/>
        </p:nvSpPr>
        <p:spPr bwMode="auto">
          <a:xfrm>
            <a:off x="1233488" y="3902075"/>
            <a:ext cx="1263650" cy="0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163888" y="3525838"/>
            <a:ext cx="3554412" cy="522287"/>
            <a:chOff x="2395" y="2040"/>
            <a:chExt cx="2239" cy="329"/>
          </a:xfrm>
        </p:grpSpPr>
        <p:grpSp>
          <p:nvGrpSpPr>
            <p:cNvPr id="9244" name="Group 22"/>
            <p:cNvGrpSpPr>
              <a:grpSpLocks/>
            </p:cNvGrpSpPr>
            <p:nvPr/>
          </p:nvGrpSpPr>
          <p:grpSpPr bwMode="auto">
            <a:xfrm>
              <a:off x="3387" y="2040"/>
              <a:ext cx="192" cy="329"/>
              <a:chOff x="914" y="1920"/>
              <a:chExt cx="192" cy="329"/>
            </a:xfrm>
          </p:grpSpPr>
          <p:sp>
            <p:nvSpPr>
              <p:cNvPr id="9253" name="Line 23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254" name="Line 24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255" name="Line 25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245" name="Group 26"/>
            <p:cNvGrpSpPr>
              <a:grpSpLocks/>
            </p:cNvGrpSpPr>
            <p:nvPr/>
          </p:nvGrpSpPr>
          <p:grpSpPr bwMode="auto">
            <a:xfrm>
              <a:off x="4442" y="2040"/>
              <a:ext cx="192" cy="329"/>
              <a:chOff x="914" y="1920"/>
              <a:chExt cx="192" cy="329"/>
            </a:xfrm>
          </p:grpSpPr>
          <p:sp>
            <p:nvSpPr>
              <p:cNvPr id="9250" name="Line 27"/>
              <p:cNvSpPr>
                <a:spLocks noChangeShapeType="1"/>
              </p:cNvSpPr>
              <p:nvPr/>
            </p:nvSpPr>
            <p:spPr bwMode="auto">
              <a:xfrm>
                <a:off x="914" y="1920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251" name="Line 28"/>
              <p:cNvSpPr>
                <a:spLocks noChangeShapeType="1"/>
              </p:cNvSpPr>
              <p:nvPr/>
            </p:nvSpPr>
            <p:spPr bwMode="auto">
              <a:xfrm>
                <a:off x="1010" y="2016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9252" name="Line 29"/>
              <p:cNvSpPr>
                <a:spLocks noChangeShapeType="1"/>
              </p:cNvSpPr>
              <p:nvPr/>
            </p:nvSpPr>
            <p:spPr bwMode="auto">
              <a:xfrm>
                <a:off x="1106" y="2112"/>
                <a:ext cx="0" cy="13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3456" y="2057"/>
              <a:ext cx="923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>
              <a:off x="3529" y="2167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48" name="Line 32"/>
            <p:cNvSpPr>
              <a:spLocks noChangeShapeType="1"/>
            </p:cNvSpPr>
            <p:nvPr/>
          </p:nvSpPr>
          <p:spPr bwMode="auto">
            <a:xfrm>
              <a:off x="3639" y="2249"/>
              <a:ext cx="942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49" name="AutoShape 33"/>
            <p:cNvSpPr>
              <a:spLocks noChangeArrowheads="1"/>
            </p:cNvSpPr>
            <p:nvPr/>
          </p:nvSpPr>
          <p:spPr bwMode="auto">
            <a:xfrm>
              <a:off x="2395" y="2103"/>
              <a:ext cx="695" cy="192"/>
            </a:xfrm>
            <a:prstGeom prst="rightArrow">
              <a:avLst>
                <a:gd name="adj1" fmla="val 50000"/>
                <a:gd name="adj2" fmla="val 90495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9232" name="Text Box 34"/>
          <p:cNvSpPr txBox="1">
            <a:spLocks noChangeArrowheads="1"/>
          </p:cNvSpPr>
          <p:nvPr/>
        </p:nvSpPr>
        <p:spPr bwMode="auto">
          <a:xfrm>
            <a:off x="2922588" y="3270250"/>
            <a:ext cx="1149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>
                <a:solidFill>
                  <a:srgbClr val="0000CC"/>
                </a:solidFill>
              </a:rPr>
              <a:t>H=U</a:t>
            </a:r>
            <a:r>
              <a:rPr lang="en-US" sz="2000">
                <a:solidFill>
                  <a:srgbClr val="0000CC"/>
                </a:solidFill>
                <a:latin typeface="Symbol" pitchFamily="18" charset="2"/>
              </a:rPr>
              <a:t>S</a:t>
            </a:r>
            <a:r>
              <a:rPr lang="en-US" sz="2000">
                <a:solidFill>
                  <a:srgbClr val="0000CC"/>
                </a:solidFill>
              </a:rPr>
              <a:t>V</a:t>
            </a:r>
            <a:r>
              <a:rPr lang="en-US" sz="2000" baseline="30000">
                <a:solidFill>
                  <a:srgbClr val="0000CC"/>
                </a:solidFill>
              </a:rPr>
              <a:t>H</a:t>
            </a:r>
          </a:p>
        </p:txBody>
      </p:sp>
      <p:sp>
        <p:nvSpPr>
          <p:cNvPr id="9233" name="Text Box 35"/>
          <p:cNvSpPr txBox="1">
            <a:spLocks noChangeArrowheads="1"/>
          </p:cNvSpPr>
          <p:nvPr/>
        </p:nvSpPr>
        <p:spPr bwMode="auto">
          <a:xfrm>
            <a:off x="944563" y="3155950"/>
            <a:ext cx="1050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 i="1">
                <a:solidFill>
                  <a:srgbClr val="000000"/>
                </a:solidFill>
              </a:rPr>
              <a:t>y=Hx+n</a:t>
            </a:r>
          </a:p>
        </p:txBody>
      </p:sp>
      <p:sp>
        <p:nvSpPr>
          <p:cNvPr id="9234" name="Text Box 36"/>
          <p:cNvSpPr txBox="1">
            <a:spLocks noChangeArrowheads="1"/>
          </p:cNvSpPr>
          <p:nvPr/>
        </p:nvSpPr>
        <p:spPr bwMode="auto">
          <a:xfrm>
            <a:off x="4964113" y="3103563"/>
            <a:ext cx="1068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 i="1">
                <a:solidFill>
                  <a:srgbClr val="000000"/>
                </a:solidFill>
              </a:rPr>
              <a:t>y=</a:t>
            </a:r>
            <a:r>
              <a:rPr lang="en-US" sz="2000" b="1" i="1">
                <a:solidFill>
                  <a:srgbClr val="000000"/>
                </a:solidFill>
                <a:latin typeface="Symbol" pitchFamily="18" charset="2"/>
              </a:rPr>
              <a:t>S </a:t>
            </a:r>
            <a:r>
              <a:rPr lang="en-US" sz="2000" b="1" i="1">
                <a:solidFill>
                  <a:srgbClr val="000000"/>
                </a:solidFill>
              </a:rPr>
              <a:t>x+n</a:t>
            </a:r>
          </a:p>
        </p:txBody>
      </p:sp>
      <p:sp>
        <p:nvSpPr>
          <p:cNvPr id="9235" name="Text Box 37"/>
          <p:cNvSpPr txBox="1">
            <a:spLocks noChangeArrowheads="1"/>
          </p:cNvSpPr>
          <p:nvPr/>
        </p:nvSpPr>
        <p:spPr bwMode="auto">
          <a:xfrm>
            <a:off x="4964113" y="2986088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36" name="Text Box 38"/>
          <p:cNvSpPr txBox="1">
            <a:spLocks noChangeArrowheads="1"/>
          </p:cNvSpPr>
          <p:nvPr/>
        </p:nvSpPr>
        <p:spPr bwMode="auto">
          <a:xfrm>
            <a:off x="5727700" y="2986088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37" name="Text Box 39"/>
          <p:cNvSpPr txBox="1">
            <a:spLocks noChangeArrowheads="1"/>
          </p:cNvSpPr>
          <p:nvPr/>
        </p:nvSpPr>
        <p:spPr bwMode="auto">
          <a:xfrm>
            <a:off x="6824663" y="3460750"/>
            <a:ext cx="1190625" cy="409575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i="1">
                <a:solidFill>
                  <a:srgbClr val="000000"/>
                </a:solidFill>
              </a:rPr>
              <a:t>y</a:t>
            </a:r>
            <a:r>
              <a:rPr lang="en-US" sz="2000" i="1" baseline="-25000">
                <a:solidFill>
                  <a:srgbClr val="000000"/>
                </a:solidFill>
              </a:rPr>
              <a:t>i</a:t>
            </a:r>
            <a:r>
              <a:rPr lang="en-US" sz="2000" i="1">
                <a:solidFill>
                  <a:srgbClr val="000000"/>
                </a:solidFill>
              </a:rPr>
              <a:t>=</a:t>
            </a:r>
            <a:r>
              <a:rPr lang="en-US" sz="2000" i="1">
                <a:solidFill>
                  <a:srgbClr val="000000"/>
                </a:solidFill>
                <a:latin typeface="Symbol" pitchFamily="18" charset="2"/>
              </a:rPr>
              <a:t>s</a:t>
            </a:r>
            <a:r>
              <a:rPr lang="en-US" sz="2000" i="1" baseline="-25000">
                <a:solidFill>
                  <a:srgbClr val="000000"/>
                </a:solidFill>
                <a:latin typeface="Symbol" pitchFamily="18" charset="2"/>
              </a:rPr>
              <a:t>i</a:t>
            </a:r>
            <a:r>
              <a:rPr lang="en-US" sz="2000" i="1">
                <a:solidFill>
                  <a:srgbClr val="000000"/>
                </a:solidFill>
              </a:rPr>
              <a:t>x+n</a:t>
            </a:r>
            <a:r>
              <a:rPr lang="en-US" sz="2000" i="1" baseline="-25000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9238" name="Text Box 40"/>
          <p:cNvSpPr txBox="1">
            <a:spLocks noChangeArrowheads="1"/>
          </p:cNvSpPr>
          <p:nvPr/>
        </p:nvSpPr>
        <p:spPr bwMode="auto">
          <a:xfrm>
            <a:off x="6824663" y="3382963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39" name="Text Box 41"/>
          <p:cNvSpPr txBox="1">
            <a:spLocks noChangeArrowheads="1"/>
          </p:cNvSpPr>
          <p:nvPr/>
        </p:nvSpPr>
        <p:spPr bwMode="auto">
          <a:xfrm>
            <a:off x="7362825" y="3368675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40" name="Text Box 42"/>
          <p:cNvSpPr txBox="1">
            <a:spLocks noChangeArrowheads="1"/>
          </p:cNvSpPr>
          <p:nvPr/>
        </p:nvSpPr>
        <p:spPr bwMode="auto">
          <a:xfrm>
            <a:off x="7672388" y="3368675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41" name="Text Box 43"/>
          <p:cNvSpPr txBox="1">
            <a:spLocks noChangeArrowheads="1"/>
          </p:cNvSpPr>
          <p:nvPr/>
        </p:nvSpPr>
        <p:spPr bwMode="auto">
          <a:xfrm>
            <a:off x="5454650" y="2986088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~</a:t>
            </a:r>
          </a:p>
        </p:txBody>
      </p:sp>
      <p:sp>
        <p:nvSpPr>
          <p:cNvPr id="9242" name="Text Box 44"/>
          <p:cNvSpPr txBox="1">
            <a:spLocks noChangeArrowheads="1"/>
          </p:cNvSpPr>
          <p:nvPr/>
        </p:nvSpPr>
        <p:spPr bwMode="auto">
          <a:xfrm>
            <a:off x="1773238" y="2305050"/>
            <a:ext cx="3159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CC"/>
                </a:solidFill>
              </a:rPr>
              <a:t>~</a:t>
            </a:r>
          </a:p>
        </p:txBody>
      </p:sp>
      <p:sp>
        <p:nvSpPr>
          <p:cNvPr id="9243" name="Text Box 45"/>
          <p:cNvSpPr txBox="1">
            <a:spLocks noChangeArrowheads="1"/>
          </p:cNvSpPr>
          <p:nvPr/>
        </p:nvSpPr>
        <p:spPr bwMode="auto">
          <a:xfrm>
            <a:off x="5502275" y="2306638"/>
            <a:ext cx="31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CC"/>
                </a:solidFill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97728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143000"/>
          </a:xfrm>
        </p:spPr>
        <p:txBody>
          <a:bodyPr/>
          <a:lstStyle/>
          <a:p>
            <a:r>
              <a:rPr lang="en-US" smtClean="0"/>
              <a:t>Capacity of MIMO Systems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908175"/>
            <a:ext cx="8023225" cy="4114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smtClean="0"/>
              <a:t>Depends on what is known at TX and RX and if channel is static or fading</a:t>
            </a:r>
          </a:p>
          <a:p>
            <a:pPr>
              <a:lnSpc>
                <a:spcPct val="7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For static channel with perfect CSI at TX and RX, power water-filling over space is optimal: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In fading waterfill over space (based on short-term power constraint) or space-time (long-term constraint)</a:t>
            </a:r>
          </a:p>
          <a:p>
            <a:pPr lvl="1">
              <a:lnSpc>
                <a:spcPct val="7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Without transmitter channel knowledge, capacity metric is based on an outage probability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P</a:t>
            </a:r>
            <a:r>
              <a:rPr lang="en-US" sz="2400" baseline="-25000" smtClean="0"/>
              <a:t>out</a:t>
            </a:r>
            <a:r>
              <a:rPr lang="en-US" sz="2400" smtClean="0"/>
              <a:t> is the probability that the channel capacity given the channel realization is below the transmission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Beamforming</a:t>
            </a:r>
          </a:p>
        </p:txBody>
      </p:sp>
      <p:sp>
        <p:nvSpPr>
          <p:cNvPr id="2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9088" y="1662113"/>
            <a:ext cx="8215312" cy="4114800"/>
          </a:xfrm>
        </p:spPr>
        <p:txBody>
          <a:bodyPr/>
          <a:lstStyle/>
          <a:p>
            <a:r>
              <a:rPr lang="en-US" sz="2800" smtClean="0"/>
              <a:t>Scalar codes with transmit precoding</a:t>
            </a:r>
          </a:p>
        </p:txBody>
      </p:sp>
      <p:sp>
        <p:nvSpPr>
          <p:cNvPr id="2063" name="AutoShape 4"/>
          <p:cNvSpPr>
            <a:spLocks noChangeArrowheads="1"/>
          </p:cNvSpPr>
          <p:nvPr/>
        </p:nvSpPr>
        <p:spPr bwMode="auto">
          <a:xfrm>
            <a:off x="4040188" y="25336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5"/>
          <p:cNvSpPr>
            <a:spLocks noChangeShapeType="1"/>
          </p:cNvSpPr>
          <p:nvPr/>
        </p:nvSpPr>
        <p:spPr bwMode="auto">
          <a:xfrm>
            <a:off x="4116388" y="26860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65" name="Line 6"/>
          <p:cNvSpPr>
            <a:spLocks noChangeShapeType="1"/>
          </p:cNvSpPr>
          <p:nvPr/>
        </p:nvSpPr>
        <p:spPr bwMode="auto">
          <a:xfrm>
            <a:off x="3506788" y="26860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3071813" y="2457450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3" imgW="152280" imgH="215640" progId="Equation.3">
                  <p:embed/>
                </p:oleObj>
              </mc:Choice>
              <mc:Fallback>
                <p:oleObj name="Equation" r:id="rId3" imgW="15228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2457450"/>
                        <a:ext cx="323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AutoShape 8"/>
          <p:cNvSpPr>
            <a:spLocks noChangeArrowheads="1"/>
          </p:cNvSpPr>
          <p:nvPr/>
        </p:nvSpPr>
        <p:spPr bwMode="auto">
          <a:xfrm>
            <a:off x="4040188" y="2990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9"/>
          <p:cNvSpPr>
            <a:spLocks noChangeShapeType="1"/>
          </p:cNvSpPr>
          <p:nvPr/>
        </p:nvSpPr>
        <p:spPr bwMode="auto">
          <a:xfrm>
            <a:off x="4116388" y="3143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68" name="Line 10"/>
          <p:cNvSpPr>
            <a:spLocks noChangeShapeType="1"/>
          </p:cNvSpPr>
          <p:nvPr/>
        </p:nvSpPr>
        <p:spPr bwMode="auto">
          <a:xfrm>
            <a:off x="3506788" y="31432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3059113" y="2914650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5" imgW="164880" imgH="215640" progId="Equation.3">
                  <p:embed/>
                </p:oleObj>
              </mc:Choice>
              <mc:Fallback>
                <p:oleObj name="Equation" r:id="rId5" imgW="164880" imgH="215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914650"/>
                        <a:ext cx="3508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9" name="AutoShape 12"/>
          <p:cNvSpPr>
            <a:spLocks noChangeArrowheads="1"/>
          </p:cNvSpPr>
          <p:nvPr/>
        </p:nvSpPr>
        <p:spPr bwMode="auto">
          <a:xfrm>
            <a:off x="4040188" y="36766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13"/>
          <p:cNvSpPr>
            <a:spLocks noChangeShapeType="1"/>
          </p:cNvSpPr>
          <p:nvPr/>
        </p:nvSpPr>
        <p:spPr bwMode="auto">
          <a:xfrm>
            <a:off x="4116388" y="38290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71" name="Line 14"/>
          <p:cNvSpPr>
            <a:spLocks noChangeShapeType="1"/>
          </p:cNvSpPr>
          <p:nvPr/>
        </p:nvSpPr>
        <p:spPr bwMode="auto">
          <a:xfrm>
            <a:off x="3506788" y="3829050"/>
            <a:ext cx="444500" cy="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2" name="Object 15"/>
          <p:cNvGraphicFramePr>
            <a:graphicFrameLocks noChangeAspect="1"/>
          </p:cNvGraphicFramePr>
          <p:nvPr/>
        </p:nvGraphicFramePr>
        <p:xfrm>
          <a:off x="2986088" y="3511550"/>
          <a:ext cx="482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7" imgW="241200" imgH="241200" progId="Equation.3">
                  <p:embed/>
                </p:oleObj>
              </mc:Choice>
              <mc:Fallback>
                <p:oleObj name="Equation" r:id="rId7" imgW="241200" imgH="241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3511550"/>
                        <a:ext cx="482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6"/>
          <p:cNvGraphicFramePr>
            <a:graphicFrameLocks noChangeAspect="1"/>
          </p:cNvGraphicFramePr>
          <p:nvPr/>
        </p:nvGraphicFramePr>
        <p:xfrm>
          <a:off x="942975" y="3071813"/>
          <a:ext cx="4127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9" imgW="126720" imgH="139680" progId="Equation.3">
                  <p:embed/>
                </p:oleObj>
              </mc:Choice>
              <mc:Fallback>
                <p:oleObj name="Equation" r:id="rId9" imgW="126720" imgH="1396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3071813"/>
                        <a:ext cx="4127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2" name="Line 17"/>
          <p:cNvSpPr>
            <a:spLocks noChangeShapeType="1"/>
          </p:cNvSpPr>
          <p:nvPr/>
        </p:nvSpPr>
        <p:spPr bwMode="auto">
          <a:xfrm flipV="1">
            <a:off x="1373188" y="2686050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Line 18"/>
          <p:cNvSpPr>
            <a:spLocks noChangeShapeType="1"/>
          </p:cNvSpPr>
          <p:nvPr/>
        </p:nvSpPr>
        <p:spPr bwMode="auto">
          <a:xfrm>
            <a:off x="1373188" y="3219450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Line 19"/>
          <p:cNvSpPr>
            <a:spLocks noChangeShapeType="1"/>
          </p:cNvSpPr>
          <p:nvPr/>
        </p:nvSpPr>
        <p:spPr bwMode="auto">
          <a:xfrm>
            <a:off x="1373188" y="3219450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Line 20"/>
          <p:cNvSpPr>
            <a:spLocks noChangeShapeType="1"/>
          </p:cNvSpPr>
          <p:nvPr/>
        </p:nvSpPr>
        <p:spPr bwMode="auto">
          <a:xfrm>
            <a:off x="4344988" y="2609850"/>
            <a:ext cx="12954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Line 21"/>
          <p:cNvSpPr>
            <a:spLocks noChangeShapeType="1"/>
          </p:cNvSpPr>
          <p:nvPr/>
        </p:nvSpPr>
        <p:spPr bwMode="auto">
          <a:xfrm flipV="1">
            <a:off x="4344988" y="3143250"/>
            <a:ext cx="12954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Line 22"/>
          <p:cNvSpPr>
            <a:spLocks noChangeShapeType="1"/>
          </p:cNvSpPr>
          <p:nvPr/>
        </p:nvSpPr>
        <p:spPr bwMode="auto">
          <a:xfrm flipV="1">
            <a:off x="4344988" y="3752850"/>
            <a:ext cx="1397000" cy="762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4" name="Object 24"/>
          <p:cNvGraphicFramePr>
            <a:graphicFrameLocks noChangeAspect="1"/>
          </p:cNvGraphicFramePr>
          <p:nvPr/>
        </p:nvGraphicFramePr>
        <p:xfrm>
          <a:off x="1995488" y="2457450"/>
          <a:ext cx="2968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Equation" r:id="rId11" imgW="139680" imgH="215640" progId="Equation.3">
                  <p:embed/>
                </p:oleObj>
              </mc:Choice>
              <mc:Fallback>
                <p:oleObj name="Equation" r:id="rId11" imgW="139680" imgH="2156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457450"/>
                        <a:ext cx="29686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5"/>
          <p:cNvGraphicFramePr>
            <a:graphicFrameLocks noChangeAspect="1"/>
          </p:cNvGraphicFramePr>
          <p:nvPr/>
        </p:nvGraphicFramePr>
        <p:xfrm>
          <a:off x="1889125" y="3422650"/>
          <a:ext cx="4857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13" imgW="228600" imgH="241200" progId="Equation.3">
                  <p:embed/>
                </p:oleObj>
              </mc:Choice>
              <mc:Fallback>
                <p:oleObj name="Equation" r:id="rId13" imgW="228600" imgH="2412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3422650"/>
                        <a:ext cx="48577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" name="Text Box 26"/>
          <p:cNvSpPr txBox="1">
            <a:spLocks noChangeArrowheads="1"/>
          </p:cNvSpPr>
          <p:nvPr/>
        </p:nvSpPr>
        <p:spPr bwMode="auto">
          <a:xfrm>
            <a:off x="319088" y="4808538"/>
            <a:ext cx="84867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b="1">
                <a:solidFill>
                  <a:srgbClr val="0000FF"/>
                </a:solidFill>
                <a:latin typeface="Garamond" pitchFamily="18" charset="0"/>
              </a:rPr>
              <a:t> 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Transforms system into a SISO system with diversity.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Array and diversity gain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Greatly simplifies encoding and decoding.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Channel indicates the best direction to beamform</a:t>
            </a:r>
          </a:p>
          <a:p>
            <a:pPr lvl="1" eaLnBrk="1" hangingPunct="1">
              <a:buFontTx/>
              <a:buChar char="•"/>
            </a:pPr>
            <a:r>
              <a:rPr lang="en-US" b="1">
                <a:solidFill>
                  <a:srgbClr val="0000CC"/>
                </a:solidFill>
                <a:latin typeface="Garamond" pitchFamily="18" charset="0"/>
              </a:rPr>
              <a:t>Need “sufficient” knowledge for optimality of beamforming</a:t>
            </a:r>
          </a:p>
        </p:txBody>
      </p:sp>
      <p:sp>
        <p:nvSpPr>
          <p:cNvPr id="2079" name="Text Box 28"/>
          <p:cNvSpPr txBox="1">
            <a:spLocks noChangeArrowheads="1"/>
          </p:cNvSpPr>
          <p:nvPr/>
        </p:nvSpPr>
        <p:spPr bwMode="auto">
          <a:xfrm>
            <a:off x="2879725" y="4086225"/>
            <a:ext cx="2320925" cy="531813"/>
          </a:xfrm>
          <a:prstGeom prst="rect">
            <a:avLst/>
          </a:prstGeom>
          <a:noFill/>
          <a:ln w="12700">
            <a:solidFill>
              <a:srgbClr val="CC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i="1">
                <a:solidFill>
                  <a:srgbClr val="000000"/>
                </a:solidFill>
              </a:rPr>
              <a:t>y</a:t>
            </a:r>
            <a:r>
              <a:rPr lang="en-US" sz="2800" b="1" i="1">
                <a:solidFill>
                  <a:srgbClr val="000000"/>
                </a:solidFill>
              </a:rPr>
              <a:t>=u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Hv</a:t>
            </a:r>
            <a:r>
              <a:rPr lang="en-US" sz="2800" i="1">
                <a:solidFill>
                  <a:srgbClr val="000000"/>
                </a:solidFill>
              </a:rPr>
              <a:t>x</a:t>
            </a:r>
            <a:r>
              <a:rPr lang="en-US" sz="2800" b="1" i="1">
                <a:solidFill>
                  <a:srgbClr val="000000"/>
                </a:solidFill>
              </a:rPr>
              <a:t>+u</a:t>
            </a:r>
            <a:r>
              <a:rPr lang="en-US" sz="2800" b="1" i="1" baseline="30000">
                <a:solidFill>
                  <a:srgbClr val="000000"/>
                </a:solidFill>
              </a:rPr>
              <a:t>H</a:t>
            </a:r>
            <a:r>
              <a:rPr lang="en-US" sz="2800" b="1" i="1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2080" name="AutoShape 29"/>
          <p:cNvSpPr>
            <a:spLocks noChangeArrowheads="1"/>
          </p:cNvSpPr>
          <p:nvPr/>
        </p:nvSpPr>
        <p:spPr bwMode="auto">
          <a:xfrm>
            <a:off x="5818188" y="2609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Line 30"/>
          <p:cNvSpPr>
            <a:spLocks noChangeShapeType="1"/>
          </p:cNvSpPr>
          <p:nvPr/>
        </p:nvSpPr>
        <p:spPr bwMode="auto">
          <a:xfrm>
            <a:off x="5894388" y="2762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82" name="AutoShape 31"/>
          <p:cNvSpPr>
            <a:spLocks noChangeArrowheads="1"/>
          </p:cNvSpPr>
          <p:nvPr/>
        </p:nvSpPr>
        <p:spPr bwMode="auto">
          <a:xfrm>
            <a:off x="5741988" y="31432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Line 32"/>
          <p:cNvSpPr>
            <a:spLocks noChangeShapeType="1"/>
          </p:cNvSpPr>
          <p:nvPr/>
        </p:nvSpPr>
        <p:spPr bwMode="auto">
          <a:xfrm>
            <a:off x="5818188" y="32956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84" name="AutoShape 33"/>
          <p:cNvSpPr>
            <a:spLocks noChangeArrowheads="1"/>
          </p:cNvSpPr>
          <p:nvPr/>
        </p:nvSpPr>
        <p:spPr bwMode="auto">
          <a:xfrm>
            <a:off x="5818188" y="3752850"/>
            <a:ext cx="152400" cy="152400"/>
          </a:xfrm>
          <a:prstGeom prst="flowChartMerge">
            <a:avLst/>
          </a:prstGeom>
          <a:solidFill>
            <a:schemeClr val="accent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Line 34"/>
          <p:cNvSpPr>
            <a:spLocks noChangeShapeType="1"/>
          </p:cNvSpPr>
          <p:nvPr/>
        </p:nvSpPr>
        <p:spPr bwMode="auto">
          <a:xfrm>
            <a:off x="5894388" y="3905250"/>
            <a:ext cx="0" cy="152400"/>
          </a:xfrm>
          <a:prstGeom prst="line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6" name="Object 35"/>
          <p:cNvGraphicFramePr>
            <a:graphicFrameLocks noChangeAspect="1"/>
          </p:cNvGraphicFramePr>
          <p:nvPr/>
        </p:nvGraphicFramePr>
        <p:xfrm>
          <a:off x="2374900" y="2762250"/>
          <a:ext cx="350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15" imgW="164880" imgH="215640" progId="Equation.3">
                  <p:embed/>
                </p:oleObj>
              </mc:Choice>
              <mc:Fallback>
                <p:oleObj name="Equation" r:id="rId15" imgW="164880" imgH="2156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762250"/>
                        <a:ext cx="350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6" name="Line 36"/>
          <p:cNvSpPr>
            <a:spLocks noChangeShapeType="1"/>
          </p:cNvSpPr>
          <p:nvPr/>
        </p:nvSpPr>
        <p:spPr bwMode="auto">
          <a:xfrm flipH="1" flipV="1">
            <a:off x="5970588" y="2724150"/>
            <a:ext cx="16764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7" name="Line 37"/>
          <p:cNvSpPr>
            <a:spLocks noChangeShapeType="1"/>
          </p:cNvSpPr>
          <p:nvPr/>
        </p:nvSpPr>
        <p:spPr bwMode="auto">
          <a:xfrm flipH="1">
            <a:off x="5970588" y="3257550"/>
            <a:ext cx="1600200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Line 38"/>
          <p:cNvSpPr>
            <a:spLocks noChangeShapeType="1"/>
          </p:cNvSpPr>
          <p:nvPr/>
        </p:nvSpPr>
        <p:spPr bwMode="auto">
          <a:xfrm flipH="1">
            <a:off x="5970588" y="3257550"/>
            <a:ext cx="1600200" cy="5334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57" name="Object 39"/>
          <p:cNvGraphicFramePr>
            <a:graphicFrameLocks noChangeAspect="1"/>
          </p:cNvGraphicFramePr>
          <p:nvPr/>
        </p:nvGraphicFramePr>
        <p:xfrm>
          <a:off x="6580188" y="2495550"/>
          <a:ext cx="323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17" imgW="152280" imgH="215640" progId="Equation.3">
                  <p:embed/>
                </p:oleObj>
              </mc:Choice>
              <mc:Fallback>
                <p:oleObj name="Equation" r:id="rId17" imgW="152280" imgH="21564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2495550"/>
                        <a:ext cx="323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0"/>
          <p:cNvGraphicFramePr>
            <a:graphicFrameLocks noChangeAspect="1"/>
          </p:cNvGraphicFramePr>
          <p:nvPr/>
        </p:nvGraphicFramePr>
        <p:xfrm>
          <a:off x="6459538" y="3460750"/>
          <a:ext cx="5397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19" imgW="253800" imgH="241200" progId="Equation.3">
                  <p:embed/>
                </p:oleObj>
              </mc:Choice>
              <mc:Fallback>
                <p:oleObj name="Equation" r:id="rId19" imgW="253800" imgH="241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9538" y="3460750"/>
                        <a:ext cx="53975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41"/>
          <p:cNvGraphicFramePr>
            <a:graphicFrameLocks noChangeAspect="1"/>
          </p:cNvGraphicFramePr>
          <p:nvPr/>
        </p:nvGraphicFramePr>
        <p:xfrm>
          <a:off x="6135688" y="2800350"/>
          <a:ext cx="3508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21" imgW="164880" imgH="215640" progId="Equation.3">
                  <p:embed/>
                </p:oleObj>
              </mc:Choice>
              <mc:Fallback>
                <p:oleObj name="Equation" r:id="rId21" imgW="164880" imgH="21564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8" y="2800350"/>
                        <a:ext cx="3508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42"/>
          <p:cNvGraphicFramePr>
            <a:graphicFrameLocks noChangeAspect="1"/>
          </p:cNvGraphicFramePr>
          <p:nvPr/>
        </p:nvGraphicFramePr>
        <p:xfrm>
          <a:off x="7626350" y="3017838"/>
          <a:ext cx="454025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23" imgW="139680" imgH="164880" progId="Equation.3">
                  <p:embed/>
                </p:oleObj>
              </mc:Choice>
              <mc:Fallback>
                <p:oleObj name="Equation" r:id="rId23" imgW="139680" imgH="1648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6350" y="3017838"/>
                        <a:ext cx="454025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Optimality of Beamforming</a:t>
            </a:r>
            <a:endParaRPr lang="en-US" sz="4000" i="1" smtClean="0"/>
          </a:p>
        </p:txBody>
      </p:sp>
      <p:pic>
        <p:nvPicPr>
          <p:cNvPr id="8195" name="Picture 1027" descr="H:\jobtalk\meanf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8675"/>
            <a:ext cx="4532313" cy="340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028" descr="H:\jobtalk\beamformingne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2054225"/>
            <a:ext cx="4687887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822325" y="5551488"/>
            <a:ext cx="294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Mean Information</a:t>
            </a:r>
          </a:p>
        </p:txBody>
      </p:sp>
      <p:sp>
        <p:nvSpPr>
          <p:cNvPr id="8198" name="Rectangle 1030"/>
          <p:cNvSpPr>
            <a:spLocks noChangeArrowheads="1"/>
          </p:cNvSpPr>
          <p:nvPr/>
        </p:nvSpPr>
        <p:spPr bwMode="auto">
          <a:xfrm>
            <a:off x="4789488" y="5521325"/>
            <a:ext cx="3773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Covariance Information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28625"/>
            <a:ext cx="8407400" cy="685800"/>
          </a:xfrm>
        </p:spPr>
        <p:txBody>
          <a:bodyPr/>
          <a:lstStyle/>
          <a:p>
            <a:r>
              <a:rPr lang="en-US" smtClean="0"/>
              <a:t>Diversity vs. Multiplexing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8266112" cy="4114800"/>
          </a:xfrm>
        </p:spPr>
        <p:txBody>
          <a:bodyPr/>
          <a:lstStyle/>
          <a:p>
            <a:r>
              <a:rPr lang="en-US" smtClean="0"/>
              <a:t>Use antennas for multiplexing or diversity</a:t>
            </a:r>
          </a:p>
          <a:p>
            <a:endParaRPr lang="en-US" smtClean="0"/>
          </a:p>
          <a:p>
            <a:pPr>
              <a:lnSpc>
                <a:spcPct val="150000"/>
              </a:lnSpc>
            </a:pPr>
            <a:endParaRPr lang="en-US" smtClean="0"/>
          </a:p>
          <a:p>
            <a:pPr>
              <a:lnSpc>
                <a:spcPct val="140000"/>
              </a:lnSpc>
            </a:pPr>
            <a:r>
              <a:rPr lang="en-US" smtClean="0"/>
              <a:t>Diversity/Multiplexing tradeoffs </a:t>
            </a:r>
            <a:r>
              <a:rPr lang="en-US" sz="2400" smtClean="0"/>
              <a:t>(Zheng/Tse)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endParaRPr lang="en-US" smtClean="0"/>
          </a:p>
        </p:txBody>
      </p:sp>
      <p:grpSp>
        <p:nvGrpSpPr>
          <p:cNvPr id="3079" name="Group 132"/>
          <p:cNvGrpSpPr>
            <a:grpSpLocks/>
          </p:cNvGrpSpPr>
          <p:nvPr/>
        </p:nvGrpSpPr>
        <p:grpSpPr bwMode="auto">
          <a:xfrm>
            <a:off x="1438275" y="2081213"/>
            <a:ext cx="1862138" cy="1738312"/>
            <a:chOff x="2680" y="1375"/>
            <a:chExt cx="1374" cy="1216"/>
          </a:xfrm>
        </p:grpSpPr>
        <p:grpSp>
          <p:nvGrpSpPr>
            <p:cNvPr id="3116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3155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6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17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3153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4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18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3151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2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19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20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3148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9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0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1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3145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6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7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2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3143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4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3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3141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2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24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3139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0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25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26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3136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7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8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27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8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9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0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1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2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33" name="Group 64"/>
            <p:cNvGrpSpPr>
              <a:grpSpLocks/>
            </p:cNvGrpSpPr>
            <p:nvPr/>
          </p:nvGrpSpPr>
          <p:grpSpPr bwMode="auto">
            <a:xfrm>
              <a:off x="2952" y="1375"/>
              <a:ext cx="893" cy="1216"/>
              <a:chOff x="2927" y="1336"/>
              <a:chExt cx="893" cy="1216"/>
            </a:xfrm>
          </p:grpSpPr>
          <p:sp>
            <p:nvSpPr>
              <p:cNvPr id="3134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35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3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3080" name="Group 137"/>
          <p:cNvGrpSpPr>
            <a:grpSpLocks/>
          </p:cNvGrpSpPr>
          <p:nvPr/>
        </p:nvGrpSpPr>
        <p:grpSpPr bwMode="auto">
          <a:xfrm>
            <a:off x="4613275" y="2284413"/>
            <a:ext cx="2752725" cy="1468437"/>
            <a:chOff x="2851" y="1485"/>
            <a:chExt cx="1789" cy="1047"/>
          </a:xfrm>
        </p:grpSpPr>
        <p:grpSp>
          <p:nvGrpSpPr>
            <p:cNvPr id="3082" name="Group 67"/>
            <p:cNvGrpSpPr>
              <a:grpSpLocks/>
            </p:cNvGrpSpPr>
            <p:nvPr/>
          </p:nvGrpSpPr>
          <p:grpSpPr bwMode="auto">
            <a:xfrm>
              <a:off x="3746" y="1664"/>
              <a:ext cx="894" cy="868"/>
              <a:chOff x="3535" y="3328"/>
              <a:chExt cx="894" cy="868"/>
            </a:xfrm>
          </p:grpSpPr>
          <p:sp>
            <p:nvSpPr>
              <p:cNvPr id="3114" name="Oval 68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5" name="Text Box 69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2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sp>
          <p:nvSpPr>
            <p:cNvPr id="3083" name="Line 78"/>
            <p:cNvSpPr>
              <a:spLocks noChangeShapeType="1"/>
            </p:cNvSpPr>
            <p:nvPr/>
          </p:nvSpPr>
          <p:spPr bwMode="auto">
            <a:xfrm>
              <a:off x="3188" y="1529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AutoShape 79"/>
            <p:cNvSpPr>
              <a:spLocks noChangeArrowheads="1"/>
            </p:cNvSpPr>
            <p:nvPr/>
          </p:nvSpPr>
          <p:spPr bwMode="auto">
            <a:xfrm rot="10800000">
              <a:off x="3138" y="1485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Line 81"/>
            <p:cNvSpPr>
              <a:spLocks noChangeShapeType="1"/>
            </p:cNvSpPr>
            <p:nvPr/>
          </p:nvSpPr>
          <p:spPr bwMode="auto">
            <a:xfrm>
              <a:off x="3195" y="1825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" name="AutoShape 82"/>
            <p:cNvSpPr>
              <a:spLocks noChangeArrowheads="1"/>
            </p:cNvSpPr>
            <p:nvPr/>
          </p:nvSpPr>
          <p:spPr bwMode="auto">
            <a:xfrm rot="10800000">
              <a:off x="3145" y="1781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Line 84"/>
            <p:cNvSpPr>
              <a:spLocks noChangeShapeType="1"/>
            </p:cNvSpPr>
            <p:nvPr/>
          </p:nvSpPr>
          <p:spPr bwMode="auto">
            <a:xfrm>
              <a:off x="3204" y="2122"/>
              <a:ext cx="0" cy="1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AutoShape 85"/>
            <p:cNvSpPr>
              <a:spLocks noChangeArrowheads="1"/>
            </p:cNvSpPr>
            <p:nvPr/>
          </p:nvSpPr>
          <p:spPr bwMode="auto">
            <a:xfrm rot="10800000">
              <a:off x="3154" y="2078"/>
              <a:ext cx="100" cy="132"/>
            </a:xfrm>
            <a:prstGeom prst="triangle">
              <a:avLst>
                <a:gd name="adj" fmla="val 49995"/>
              </a:avLst>
            </a:prstGeom>
            <a:solidFill>
              <a:srgbClr val="00000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9" name="Line 92"/>
            <p:cNvSpPr>
              <a:spLocks noChangeShapeType="1"/>
            </p:cNvSpPr>
            <p:nvPr/>
          </p:nvSpPr>
          <p:spPr bwMode="auto">
            <a:xfrm>
              <a:off x="2851" y="1992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Line 96"/>
            <p:cNvSpPr>
              <a:spLocks noChangeShapeType="1"/>
            </p:cNvSpPr>
            <p:nvPr/>
          </p:nvSpPr>
          <p:spPr bwMode="auto">
            <a:xfrm>
              <a:off x="3019" y="16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Line 100"/>
            <p:cNvSpPr>
              <a:spLocks noChangeShapeType="1"/>
            </p:cNvSpPr>
            <p:nvPr/>
          </p:nvSpPr>
          <p:spPr bwMode="auto">
            <a:xfrm flipV="1">
              <a:off x="3035" y="2288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92" name="Group 101"/>
            <p:cNvGrpSpPr>
              <a:grpSpLocks/>
            </p:cNvGrpSpPr>
            <p:nvPr/>
          </p:nvGrpSpPr>
          <p:grpSpPr bwMode="auto">
            <a:xfrm flipH="1">
              <a:off x="3830" y="1501"/>
              <a:ext cx="100" cy="216"/>
              <a:chOff x="2342" y="1176"/>
              <a:chExt cx="136" cy="302"/>
            </a:xfrm>
          </p:grpSpPr>
          <p:sp>
            <p:nvSpPr>
              <p:cNvPr id="3112" name="Line 102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3" name="AutoShape 103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93" name="Group 104"/>
            <p:cNvGrpSpPr>
              <a:grpSpLocks/>
            </p:cNvGrpSpPr>
            <p:nvPr/>
          </p:nvGrpSpPr>
          <p:grpSpPr bwMode="auto">
            <a:xfrm flipH="1">
              <a:off x="3823" y="1797"/>
              <a:ext cx="100" cy="216"/>
              <a:chOff x="2342" y="1176"/>
              <a:chExt cx="136" cy="302"/>
            </a:xfrm>
          </p:grpSpPr>
          <p:sp>
            <p:nvSpPr>
              <p:cNvPr id="3110" name="Line 105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11" name="AutoShape 106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94" name="Group 107"/>
            <p:cNvGrpSpPr>
              <a:grpSpLocks/>
            </p:cNvGrpSpPr>
            <p:nvPr/>
          </p:nvGrpSpPr>
          <p:grpSpPr bwMode="auto">
            <a:xfrm flipH="1">
              <a:off x="3814" y="2094"/>
              <a:ext cx="100" cy="216"/>
              <a:chOff x="2342" y="1176"/>
              <a:chExt cx="136" cy="302"/>
            </a:xfrm>
          </p:grpSpPr>
          <p:sp>
            <p:nvSpPr>
              <p:cNvPr id="3108" name="Line 108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9" name="AutoShape 109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95" name="Line 111"/>
            <p:cNvSpPr>
              <a:spLocks noChangeShapeType="1"/>
            </p:cNvSpPr>
            <p:nvPr/>
          </p:nvSpPr>
          <p:spPr bwMode="auto">
            <a:xfrm flipH="1">
              <a:off x="3881" y="2008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096" name="Group 112"/>
            <p:cNvGrpSpPr>
              <a:grpSpLocks/>
            </p:cNvGrpSpPr>
            <p:nvPr/>
          </p:nvGrpSpPr>
          <p:grpSpPr bwMode="auto">
            <a:xfrm flipH="1">
              <a:off x="3881" y="1704"/>
              <a:ext cx="336" cy="136"/>
              <a:chOff x="2552" y="1592"/>
              <a:chExt cx="336" cy="136"/>
            </a:xfrm>
          </p:grpSpPr>
          <p:sp>
            <p:nvSpPr>
              <p:cNvPr id="3105" name="Line 11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6" name="Line 11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7" name="Line 11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97" name="Line 116"/>
            <p:cNvSpPr>
              <a:spLocks noChangeShapeType="1"/>
            </p:cNvSpPr>
            <p:nvPr/>
          </p:nvSpPr>
          <p:spPr bwMode="auto">
            <a:xfrm flipH="1" flipV="1">
              <a:off x="4025" y="2168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8" name="Line 117"/>
            <p:cNvSpPr>
              <a:spLocks noChangeShapeType="1"/>
            </p:cNvSpPr>
            <p:nvPr/>
          </p:nvSpPr>
          <p:spPr bwMode="auto">
            <a:xfrm flipH="1">
              <a:off x="4033" y="2168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9" name="Line 118"/>
            <p:cNvSpPr>
              <a:spLocks noChangeShapeType="1"/>
            </p:cNvSpPr>
            <p:nvPr/>
          </p:nvSpPr>
          <p:spPr bwMode="auto">
            <a:xfrm flipH="1" flipV="1">
              <a:off x="3865" y="2304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Line 124"/>
            <p:cNvSpPr>
              <a:spLocks noChangeShapeType="1"/>
            </p:cNvSpPr>
            <p:nvPr/>
          </p:nvSpPr>
          <p:spPr bwMode="auto">
            <a:xfrm>
              <a:off x="3323" y="1824"/>
              <a:ext cx="4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1" name="Line 128"/>
            <p:cNvSpPr>
              <a:spLocks noChangeShapeType="1"/>
            </p:cNvSpPr>
            <p:nvPr/>
          </p:nvSpPr>
          <p:spPr bwMode="auto">
            <a:xfrm>
              <a:off x="3315" y="1552"/>
              <a:ext cx="144" cy="27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2" name="Line 129"/>
            <p:cNvSpPr>
              <a:spLocks noChangeShapeType="1"/>
            </p:cNvSpPr>
            <p:nvPr/>
          </p:nvSpPr>
          <p:spPr bwMode="auto">
            <a:xfrm flipV="1">
              <a:off x="3323" y="1824"/>
              <a:ext cx="136" cy="31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" name="Line 130"/>
            <p:cNvSpPr>
              <a:spLocks noChangeShapeType="1"/>
            </p:cNvSpPr>
            <p:nvPr/>
          </p:nvSpPr>
          <p:spPr bwMode="auto">
            <a:xfrm flipV="1">
              <a:off x="3603" y="1568"/>
              <a:ext cx="168" cy="25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4" name="Line 131"/>
            <p:cNvSpPr>
              <a:spLocks noChangeShapeType="1"/>
            </p:cNvSpPr>
            <p:nvPr/>
          </p:nvSpPr>
          <p:spPr bwMode="auto">
            <a:xfrm>
              <a:off x="3603" y="1840"/>
              <a:ext cx="152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074" name="Object 133"/>
          <p:cNvGraphicFramePr>
            <a:graphicFrameLocks noChangeAspect="1"/>
          </p:cNvGraphicFramePr>
          <p:nvPr/>
        </p:nvGraphicFramePr>
        <p:xfrm>
          <a:off x="750888" y="6003925"/>
          <a:ext cx="418941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3" imgW="1511280" imgH="241200" progId="Equation.3">
                  <p:embed/>
                </p:oleObj>
              </mc:Choice>
              <mc:Fallback>
                <p:oleObj name="Equation" r:id="rId3" imgW="1511280" imgH="241200" progId="Equation.3">
                  <p:embed/>
                  <p:pic>
                    <p:nvPicPr>
                      <p:cNvPr id="0" name="Object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6003925"/>
                        <a:ext cx="4189412" cy="6683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34"/>
          <p:cNvGraphicFramePr>
            <a:graphicFrameLocks noChangeAspect="1"/>
          </p:cNvGraphicFramePr>
          <p:nvPr/>
        </p:nvGraphicFramePr>
        <p:xfrm>
          <a:off x="2963863" y="4991100"/>
          <a:ext cx="23304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Equation" r:id="rId5" imgW="1143000" imgH="431640" progId="Equation.3">
                  <p:embed/>
                </p:oleObj>
              </mc:Choice>
              <mc:Fallback>
                <p:oleObj name="Equation" r:id="rId5" imgW="1143000" imgH="431640" progId="Equation.3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991100"/>
                        <a:ext cx="23304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35"/>
          <p:cNvGraphicFramePr>
            <a:graphicFrameLocks noChangeAspect="1"/>
          </p:cNvGraphicFramePr>
          <p:nvPr/>
        </p:nvGraphicFramePr>
        <p:xfrm>
          <a:off x="466725" y="4398963"/>
          <a:ext cx="2967038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7" imgW="1485720" imgH="431640" progId="Equation.3">
                  <p:embed/>
                </p:oleObj>
              </mc:Choice>
              <mc:Fallback>
                <p:oleObj name="Equation" r:id="rId7" imgW="1485720" imgH="431640" progId="Equation.3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4398963"/>
                        <a:ext cx="2967038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CC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1" name="Picture 13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788" y="4398963"/>
            <a:ext cx="2949575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673100"/>
            <a:ext cx="8407400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How should antennas be used?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00188"/>
            <a:ext cx="7772400" cy="4114800"/>
          </a:xfrm>
        </p:spPr>
        <p:txBody>
          <a:bodyPr/>
          <a:lstStyle/>
          <a:p>
            <a:r>
              <a:rPr lang="en-US" smtClean="0"/>
              <a:t>Use antennas for multiplexing:</a:t>
            </a:r>
            <a:endParaRPr lang="en-US" sz="2400" smtClean="0"/>
          </a:p>
          <a:p>
            <a:endParaRPr lang="en-US" sz="2400" smtClean="0"/>
          </a:p>
          <a:p>
            <a:endParaRPr lang="en-US" smtClean="0"/>
          </a:p>
          <a:p>
            <a:pPr>
              <a:lnSpc>
                <a:spcPct val="60000"/>
              </a:lnSpc>
            </a:pPr>
            <a:endParaRPr lang="en-US" smtClean="0"/>
          </a:p>
          <a:p>
            <a:r>
              <a:rPr lang="en-US" smtClean="0"/>
              <a:t>Use antennas for diversity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74675" y="2082800"/>
            <a:ext cx="8355013" cy="1920875"/>
            <a:chOff x="306" y="1360"/>
            <a:chExt cx="5263" cy="1210"/>
          </a:xfrm>
        </p:grpSpPr>
        <p:pic>
          <p:nvPicPr>
            <p:cNvPr id="9290" name="Pictur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4" y="1582"/>
              <a:ext cx="655" cy="83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91" name="Rectangle 6"/>
            <p:cNvSpPr>
              <a:spLocks noChangeArrowheads="1"/>
            </p:cNvSpPr>
            <p:nvPr/>
          </p:nvSpPr>
          <p:spPr bwMode="auto">
            <a:xfrm>
              <a:off x="5008" y="1691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2" name="Rectangle 7"/>
            <p:cNvSpPr>
              <a:spLocks noChangeArrowheads="1"/>
            </p:cNvSpPr>
            <p:nvPr/>
          </p:nvSpPr>
          <p:spPr bwMode="auto">
            <a:xfrm>
              <a:off x="5104" y="1787"/>
              <a:ext cx="112" cy="2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3" name="Rectangle 8"/>
            <p:cNvSpPr>
              <a:spLocks noChangeArrowheads="1"/>
            </p:cNvSpPr>
            <p:nvPr/>
          </p:nvSpPr>
          <p:spPr bwMode="auto">
            <a:xfrm>
              <a:off x="5200" y="1883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4" name="Rectangle 9"/>
            <p:cNvSpPr>
              <a:spLocks noChangeArrowheads="1"/>
            </p:cNvSpPr>
            <p:nvPr/>
          </p:nvSpPr>
          <p:spPr bwMode="auto">
            <a:xfrm>
              <a:off x="5424" y="1723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5" name="Rectangle 10"/>
            <p:cNvSpPr>
              <a:spLocks noChangeArrowheads="1"/>
            </p:cNvSpPr>
            <p:nvPr/>
          </p:nvSpPr>
          <p:spPr bwMode="auto">
            <a:xfrm>
              <a:off x="5056" y="2011"/>
              <a:ext cx="104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6" name="Rectangle 11"/>
            <p:cNvSpPr>
              <a:spLocks noChangeArrowheads="1"/>
            </p:cNvSpPr>
            <p:nvPr/>
          </p:nvSpPr>
          <p:spPr bwMode="auto">
            <a:xfrm>
              <a:off x="5352" y="1979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97" name="Group 12"/>
            <p:cNvGrpSpPr>
              <a:grpSpLocks/>
            </p:cNvGrpSpPr>
            <p:nvPr/>
          </p:nvGrpSpPr>
          <p:grpSpPr bwMode="auto">
            <a:xfrm>
              <a:off x="2967" y="1496"/>
              <a:ext cx="100" cy="216"/>
              <a:chOff x="2342" y="1176"/>
              <a:chExt cx="136" cy="302"/>
            </a:xfrm>
          </p:grpSpPr>
          <p:sp>
            <p:nvSpPr>
              <p:cNvPr id="9350" name="Line 1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51" name="AutoShape 1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98" name="Group 15"/>
            <p:cNvGrpSpPr>
              <a:grpSpLocks/>
            </p:cNvGrpSpPr>
            <p:nvPr/>
          </p:nvGrpSpPr>
          <p:grpSpPr bwMode="auto">
            <a:xfrm>
              <a:off x="2974" y="1792"/>
              <a:ext cx="100" cy="216"/>
              <a:chOff x="2342" y="1176"/>
              <a:chExt cx="136" cy="302"/>
            </a:xfrm>
          </p:grpSpPr>
          <p:sp>
            <p:nvSpPr>
              <p:cNvPr id="9348" name="Line 16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9" name="AutoShape 17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99" name="Group 18"/>
            <p:cNvGrpSpPr>
              <a:grpSpLocks/>
            </p:cNvGrpSpPr>
            <p:nvPr/>
          </p:nvGrpSpPr>
          <p:grpSpPr bwMode="auto">
            <a:xfrm>
              <a:off x="2983" y="2089"/>
              <a:ext cx="100" cy="216"/>
              <a:chOff x="2342" y="1176"/>
              <a:chExt cx="136" cy="302"/>
            </a:xfrm>
          </p:grpSpPr>
          <p:sp>
            <p:nvSpPr>
              <p:cNvPr id="9346" name="Line 19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7" name="AutoShape 20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00" name="Line 21"/>
            <p:cNvSpPr>
              <a:spLocks noChangeShapeType="1"/>
            </p:cNvSpPr>
            <p:nvPr/>
          </p:nvSpPr>
          <p:spPr bwMode="auto">
            <a:xfrm>
              <a:off x="1035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1" name="Rectangle 22"/>
            <p:cNvSpPr>
              <a:spLocks noChangeArrowheads="1"/>
            </p:cNvSpPr>
            <p:nvPr/>
          </p:nvSpPr>
          <p:spPr bwMode="auto">
            <a:xfrm>
              <a:off x="1240" y="1819"/>
              <a:ext cx="600" cy="352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2" name="Text Box 23"/>
            <p:cNvSpPr txBox="1">
              <a:spLocks noChangeArrowheads="1"/>
            </p:cNvSpPr>
            <p:nvPr/>
          </p:nvSpPr>
          <p:spPr bwMode="auto">
            <a:xfrm>
              <a:off x="1247" y="1838"/>
              <a:ext cx="614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High-Rate</a:t>
              </a:r>
            </a:p>
            <a:p>
              <a:pPr algn="ctr"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Quantizer</a:t>
              </a:r>
            </a:p>
          </p:txBody>
        </p:sp>
        <p:sp>
          <p:nvSpPr>
            <p:cNvPr id="9303" name="Line 24"/>
            <p:cNvSpPr>
              <a:spLocks noChangeShapeType="1"/>
            </p:cNvSpPr>
            <p:nvPr/>
          </p:nvSpPr>
          <p:spPr bwMode="auto">
            <a:xfrm>
              <a:off x="1859" y="2009"/>
              <a:ext cx="20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4" name="Rectangle 25"/>
            <p:cNvSpPr>
              <a:spLocks noChangeArrowheads="1"/>
            </p:cNvSpPr>
            <p:nvPr/>
          </p:nvSpPr>
          <p:spPr bwMode="auto">
            <a:xfrm>
              <a:off x="2072" y="1819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5" name="Text Box 26"/>
            <p:cNvSpPr txBox="1">
              <a:spLocks noChangeArrowheads="1"/>
            </p:cNvSpPr>
            <p:nvPr/>
          </p:nvSpPr>
          <p:spPr bwMode="auto">
            <a:xfrm>
              <a:off x="1943" y="1830"/>
              <a:ext cx="87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ST Code</a:t>
              </a:r>
            </a:p>
            <a:p>
              <a:pPr algn="ctr"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1400" b="1" i="1">
                  <a:solidFill>
                    <a:srgbClr val="000000"/>
                  </a:solidFill>
                </a:rPr>
                <a:t>High Rate</a:t>
              </a:r>
            </a:p>
          </p:txBody>
        </p:sp>
        <p:sp>
          <p:nvSpPr>
            <p:cNvPr id="9306" name="Line 27"/>
            <p:cNvSpPr>
              <a:spLocks noChangeShapeType="1"/>
            </p:cNvSpPr>
            <p:nvPr/>
          </p:nvSpPr>
          <p:spPr bwMode="auto">
            <a:xfrm>
              <a:off x="2680" y="2003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307" name="Group 28"/>
            <p:cNvGrpSpPr>
              <a:grpSpLocks/>
            </p:cNvGrpSpPr>
            <p:nvPr/>
          </p:nvGrpSpPr>
          <p:grpSpPr bwMode="auto">
            <a:xfrm>
              <a:off x="2680" y="1699"/>
              <a:ext cx="336" cy="136"/>
              <a:chOff x="2552" y="1592"/>
              <a:chExt cx="336" cy="136"/>
            </a:xfrm>
          </p:grpSpPr>
          <p:sp>
            <p:nvSpPr>
              <p:cNvPr id="9343" name="Line 29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4" name="Line 30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5" name="Line 31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8" name="Group 32"/>
            <p:cNvGrpSpPr>
              <a:grpSpLocks/>
            </p:cNvGrpSpPr>
            <p:nvPr/>
          </p:nvGrpSpPr>
          <p:grpSpPr bwMode="auto">
            <a:xfrm flipV="1">
              <a:off x="2696" y="2163"/>
              <a:ext cx="336" cy="136"/>
              <a:chOff x="2552" y="1592"/>
              <a:chExt cx="336" cy="136"/>
            </a:xfrm>
          </p:grpSpPr>
          <p:sp>
            <p:nvSpPr>
              <p:cNvPr id="9340" name="Line 33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1" name="Line 34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42" name="Line 35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09" name="Group 36"/>
            <p:cNvGrpSpPr>
              <a:grpSpLocks/>
            </p:cNvGrpSpPr>
            <p:nvPr/>
          </p:nvGrpSpPr>
          <p:grpSpPr bwMode="auto">
            <a:xfrm flipH="1">
              <a:off x="3659" y="1512"/>
              <a:ext cx="100" cy="216"/>
              <a:chOff x="2342" y="1176"/>
              <a:chExt cx="136" cy="302"/>
            </a:xfrm>
          </p:grpSpPr>
          <p:sp>
            <p:nvSpPr>
              <p:cNvPr id="9338" name="Line 37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9" name="AutoShape 38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10" name="Group 39"/>
            <p:cNvGrpSpPr>
              <a:grpSpLocks/>
            </p:cNvGrpSpPr>
            <p:nvPr/>
          </p:nvGrpSpPr>
          <p:grpSpPr bwMode="auto">
            <a:xfrm flipH="1">
              <a:off x="3652" y="1808"/>
              <a:ext cx="100" cy="216"/>
              <a:chOff x="2342" y="1176"/>
              <a:chExt cx="136" cy="302"/>
            </a:xfrm>
          </p:grpSpPr>
          <p:sp>
            <p:nvSpPr>
              <p:cNvPr id="9336" name="Line 40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7" name="AutoShape 41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311" name="Group 42"/>
            <p:cNvGrpSpPr>
              <a:grpSpLocks/>
            </p:cNvGrpSpPr>
            <p:nvPr/>
          </p:nvGrpSpPr>
          <p:grpSpPr bwMode="auto">
            <a:xfrm flipH="1">
              <a:off x="3643" y="2105"/>
              <a:ext cx="100" cy="216"/>
              <a:chOff x="2342" y="1176"/>
              <a:chExt cx="136" cy="302"/>
            </a:xfrm>
          </p:grpSpPr>
          <p:sp>
            <p:nvSpPr>
              <p:cNvPr id="9334" name="Line 43"/>
              <p:cNvSpPr>
                <a:spLocks noChangeShapeType="1"/>
              </p:cNvSpPr>
              <p:nvPr/>
            </p:nvSpPr>
            <p:spPr bwMode="auto">
              <a:xfrm>
                <a:off x="2410" y="1238"/>
                <a:ext cx="0" cy="24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5" name="AutoShape 44"/>
              <p:cNvSpPr>
                <a:spLocks noChangeArrowheads="1"/>
              </p:cNvSpPr>
              <p:nvPr/>
            </p:nvSpPr>
            <p:spPr bwMode="auto">
              <a:xfrm rot="10800000">
                <a:off x="2342" y="1176"/>
                <a:ext cx="136" cy="18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12" name="Rectangle 45"/>
            <p:cNvSpPr>
              <a:spLocks noChangeArrowheads="1"/>
            </p:cNvSpPr>
            <p:nvPr/>
          </p:nvSpPr>
          <p:spPr bwMode="auto">
            <a:xfrm flipH="1">
              <a:off x="4054" y="1835"/>
              <a:ext cx="600" cy="3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3" name="Line 46"/>
            <p:cNvSpPr>
              <a:spLocks noChangeShapeType="1"/>
            </p:cNvSpPr>
            <p:nvPr/>
          </p:nvSpPr>
          <p:spPr bwMode="auto">
            <a:xfrm flipH="1">
              <a:off x="3710" y="2019"/>
              <a:ext cx="33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314" name="Group 47"/>
            <p:cNvGrpSpPr>
              <a:grpSpLocks/>
            </p:cNvGrpSpPr>
            <p:nvPr/>
          </p:nvGrpSpPr>
          <p:grpSpPr bwMode="auto">
            <a:xfrm flipH="1">
              <a:off x="3710" y="1715"/>
              <a:ext cx="336" cy="136"/>
              <a:chOff x="2552" y="1592"/>
              <a:chExt cx="336" cy="136"/>
            </a:xfrm>
          </p:grpSpPr>
          <p:sp>
            <p:nvSpPr>
              <p:cNvPr id="9331" name="Line 48"/>
              <p:cNvSpPr>
                <a:spLocks noChangeShapeType="1"/>
              </p:cNvSpPr>
              <p:nvPr/>
            </p:nvSpPr>
            <p:spPr bwMode="auto">
              <a:xfrm>
                <a:off x="2552" y="1728"/>
                <a:ext cx="17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2" name="Line 49"/>
              <p:cNvSpPr>
                <a:spLocks noChangeShapeType="1"/>
              </p:cNvSpPr>
              <p:nvPr/>
            </p:nvSpPr>
            <p:spPr bwMode="auto">
              <a:xfrm flipV="1">
                <a:off x="2720" y="1600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3" name="Line 50"/>
              <p:cNvSpPr>
                <a:spLocks noChangeShapeType="1"/>
              </p:cNvSpPr>
              <p:nvPr/>
            </p:nvSpPr>
            <p:spPr bwMode="auto">
              <a:xfrm>
                <a:off x="2720" y="1592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15" name="Line 51"/>
            <p:cNvSpPr>
              <a:spLocks noChangeShapeType="1"/>
            </p:cNvSpPr>
            <p:nvPr/>
          </p:nvSpPr>
          <p:spPr bwMode="auto">
            <a:xfrm flipH="1" flipV="1">
              <a:off x="3854" y="2179"/>
              <a:ext cx="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6" name="Line 52"/>
            <p:cNvSpPr>
              <a:spLocks noChangeShapeType="1"/>
            </p:cNvSpPr>
            <p:nvPr/>
          </p:nvSpPr>
          <p:spPr bwMode="auto">
            <a:xfrm flipH="1">
              <a:off x="3862" y="2179"/>
              <a:ext cx="0" cy="1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7" name="Line 53"/>
            <p:cNvSpPr>
              <a:spLocks noChangeShapeType="1"/>
            </p:cNvSpPr>
            <p:nvPr/>
          </p:nvSpPr>
          <p:spPr bwMode="auto">
            <a:xfrm flipH="1" flipV="1">
              <a:off x="3694" y="2315"/>
              <a:ext cx="16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18" name="Text Box 54"/>
            <p:cNvSpPr txBox="1">
              <a:spLocks noChangeArrowheads="1"/>
            </p:cNvSpPr>
            <p:nvPr/>
          </p:nvSpPr>
          <p:spPr bwMode="auto">
            <a:xfrm>
              <a:off x="4031" y="1918"/>
              <a:ext cx="6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400" b="1">
                  <a:solidFill>
                    <a:srgbClr val="000000"/>
                  </a:solidFill>
                </a:rPr>
                <a:t>Decoder</a:t>
              </a:r>
            </a:p>
          </p:txBody>
        </p:sp>
        <p:sp>
          <p:nvSpPr>
            <p:cNvPr id="9319" name="Rectangle 55"/>
            <p:cNvSpPr>
              <a:spLocks noChangeArrowheads="1"/>
            </p:cNvSpPr>
            <p:nvPr/>
          </p:nvSpPr>
          <p:spPr bwMode="auto">
            <a:xfrm>
              <a:off x="5200" y="2147"/>
              <a:ext cx="104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0" name="Rectangle 56"/>
            <p:cNvSpPr>
              <a:spLocks noChangeArrowheads="1"/>
            </p:cNvSpPr>
            <p:nvPr/>
          </p:nvSpPr>
          <p:spPr bwMode="auto">
            <a:xfrm>
              <a:off x="5424" y="2275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1" name="Rectangle 57"/>
            <p:cNvSpPr>
              <a:spLocks noChangeArrowheads="1"/>
            </p:cNvSpPr>
            <p:nvPr/>
          </p:nvSpPr>
          <p:spPr bwMode="auto">
            <a:xfrm>
              <a:off x="5032" y="2275"/>
              <a:ext cx="48" cy="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2" name="Line 58"/>
            <p:cNvSpPr>
              <a:spLocks noChangeShapeType="1"/>
            </p:cNvSpPr>
            <p:nvPr/>
          </p:nvSpPr>
          <p:spPr bwMode="auto">
            <a:xfrm>
              <a:off x="4664" y="2011"/>
              <a:ext cx="23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3" name="Line 59"/>
            <p:cNvSpPr>
              <a:spLocks noChangeShapeType="1"/>
            </p:cNvSpPr>
            <p:nvPr/>
          </p:nvSpPr>
          <p:spPr bwMode="auto">
            <a:xfrm>
              <a:off x="3136" y="1547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4" name="Line 60"/>
            <p:cNvSpPr>
              <a:spLocks noChangeShapeType="1"/>
            </p:cNvSpPr>
            <p:nvPr/>
          </p:nvSpPr>
          <p:spPr bwMode="auto">
            <a:xfrm>
              <a:off x="3152" y="1835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5" name="Line 61"/>
            <p:cNvSpPr>
              <a:spLocks noChangeShapeType="1"/>
            </p:cNvSpPr>
            <p:nvPr/>
          </p:nvSpPr>
          <p:spPr bwMode="auto">
            <a:xfrm>
              <a:off x="3176" y="2131"/>
              <a:ext cx="43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326" name="Picture 62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" y="1512"/>
              <a:ext cx="693" cy="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327" name="Picture 63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360"/>
              <a:ext cx="349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328" name="Group 64"/>
            <p:cNvGrpSpPr>
              <a:grpSpLocks/>
            </p:cNvGrpSpPr>
            <p:nvPr/>
          </p:nvGrpSpPr>
          <p:grpSpPr bwMode="auto">
            <a:xfrm>
              <a:off x="2952" y="1375"/>
              <a:ext cx="894" cy="1195"/>
              <a:chOff x="2927" y="1336"/>
              <a:chExt cx="894" cy="1195"/>
            </a:xfrm>
          </p:grpSpPr>
          <p:sp>
            <p:nvSpPr>
              <p:cNvPr id="9329" name="Oval 65"/>
              <p:cNvSpPr>
                <a:spLocks noChangeArrowheads="1"/>
              </p:cNvSpPr>
              <p:nvPr/>
            </p:nvSpPr>
            <p:spPr bwMode="auto">
              <a:xfrm>
                <a:off x="3288" y="1336"/>
                <a:ext cx="88" cy="100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30" name="Text Box 66"/>
              <p:cNvSpPr txBox="1">
                <a:spLocks noChangeArrowheads="1"/>
              </p:cNvSpPr>
              <p:nvPr/>
            </p:nvSpPr>
            <p:spPr bwMode="auto">
              <a:xfrm>
                <a:off x="2927" y="2339"/>
                <a:ext cx="89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Error Prone</a:t>
                </a:r>
              </a:p>
            </p:txBody>
          </p:sp>
        </p:grpSp>
      </p:grpSp>
      <p:grpSp>
        <p:nvGrpSpPr>
          <p:cNvPr id="13" name="Group 67"/>
          <p:cNvGrpSpPr>
            <a:grpSpLocks/>
          </p:cNvGrpSpPr>
          <p:nvPr/>
        </p:nvGrpSpPr>
        <p:grpSpPr bwMode="auto">
          <a:xfrm>
            <a:off x="511175" y="4494213"/>
            <a:ext cx="8405813" cy="1784350"/>
            <a:chOff x="266" y="3047"/>
            <a:chExt cx="5295" cy="1124"/>
          </a:xfrm>
        </p:grpSpPr>
        <p:grpSp>
          <p:nvGrpSpPr>
            <p:cNvPr id="9225" name="Group 68"/>
            <p:cNvGrpSpPr>
              <a:grpSpLocks/>
            </p:cNvGrpSpPr>
            <p:nvPr/>
          </p:nvGrpSpPr>
          <p:grpSpPr bwMode="auto">
            <a:xfrm>
              <a:off x="3535" y="3328"/>
              <a:ext cx="894" cy="843"/>
              <a:chOff x="3535" y="3328"/>
              <a:chExt cx="894" cy="843"/>
            </a:xfrm>
          </p:grpSpPr>
          <p:sp>
            <p:nvSpPr>
              <p:cNvPr id="9288" name="Oval 69"/>
              <p:cNvSpPr>
                <a:spLocks noChangeArrowheads="1"/>
              </p:cNvSpPr>
              <p:nvPr/>
            </p:nvSpPr>
            <p:spPr bwMode="auto">
              <a:xfrm>
                <a:off x="3877" y="3328"/>
                <a:ext cx="91" cy="632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89" name="Text Box 70"/>
              <p:cNvSpPr txBox="1">
                <a:spLocks noChangeArrowheads="1"/>
              </p:cNvSpPr>
              <p:nvPr/>
            </p:nvSpPr>
            <p:spPr bwMode="auto">
              <a:xfrm>
                <a:off x="3535" y="3979"/>
                <a:ext cx="89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FF"/>
                    </a:solidFill>
                  </a:rPr>
                  <a:t>Low P</a:t>
                </a:r>
                <a:r>
                  <a:rPr lang="en-US" sz="1400" b="1" baseline="-25000">
                    <a:solidFill>
                      <a:srgbClr val="0000FF"/>
                    </a:solidFill>
                  </a:rPr>
                  <a:t>e</a:t>
                </a:r>
              </a:p>
            </p:txBody>
          </p:sp>
        </p:grpSp>
        <p:grpSp>
          <p:nvGrpSpPr>
            <p:cNvPr id="9226" name="Group 71"/>
            <p:cNvGrpSpPr>
              <a:grpSpLocks/>
            </p:cNvGrpSpPr>
            <p:nvPr/>
          </p:nvGrpSpPr>
          <p:grpSpPr bwMode="auto">
            <a:xfrm>
              <a:off x="266" y="3047"/>
              <a:ext cx="5295" cy="994"/>
              <a:chOff x="266" y="3047"/>
              <a:chExt cx="5295" cy="994"/>
            </a:xfrm>
          </p:grpSpPr>
          <p:sp>
            <p:nvSpPr>
              <p:cNvPr id="9227" name="Rectangle 72"/>
              <p:cNvSpPr>
                <a:spLocks noChangeArrowheads="1"/>
              </p:cNvSpPr>
              <p:nvPr/>
            </p:nvSpPr>
            <p:spPr bwMode="auto">
              <a:xfrm>
                <a:off x="4968" y="3344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8" name="Rectangle 73"/>
              <p:cNvSpPr>
                <a:spLocks noChangeArrowheads="1"/>
              </p:cNvSpPr>
              <p:nvPr/>
            </p:nvSpPr>
            <p:spPr bwMode="auto">
              <a:xfrm>
                <a:off x="5064" y="3440"/>
                <a:ext cx="112" cy="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9" name="Rectangle 74"/>
              <p:cNvSpPr>
                <a:spLocks noChangeArrowheads="1"/>
              </p:cNvSpPr>
              <p:nvPr/>
            </p:nvSpPr>
            <p:spPr bwMode="auto">
              <a:xfrm>
                <a:off x="5160" y="353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0" name="Rectangle 75"/>
              <p:cNvSpPr>
                <a:spLocks noChangeArrowheads="1"/>
              </p:cNvSpPr>
              <p:nvPr/>
            </p:nvSpPr>
            <p:spPr bwMode="auto">
              <a:xfrm>
                <a:off x="5384" y="3376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1" name="Rectangle 76"/>
              <p:cNvSpPr>
                <a:spLocks noChangeArrowheads="1"/>
              </p:cNvSpPr>
              <p:nvPr/>
            </p:nvSpPr>
            <p:spPr bwMode="auto">
              <a:xfrm>
                <a:off x="5016" y="3664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2" name="Rectangle 77"/>
              <p:cNvSpPr>
                <a:spLocks noChangeArrowheads="1"/>
              </p:cNvSpPr>
              <p:nvPr/>
            </p:nvSpPr>
            <p:spPr bwMode="auto">
              <a:xfrm>
                <a:off x="5312" y="3632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33" name="Group 78"/>
              <p:cNvGrpSpPr>
                <a:grpSpLocks/>
              </p:cNvGrpSpPr>
              <p:nvPr/>
            </p:nvGrpSpPr>
            <p:grpSpPr bwMode="auto">
              <a:xfrm>
                <a:off x="2927" y="3149"/>
                <a:ext cx="100" cy="216"/>
                <a:chOff x="2342" y="1176"/>
                <a:chExt cx="136" cy="302"/>
              </a:xfrm>
            </p:grpSpPr>
            <p:sp>
              <p:nvSpPr>
                <p:cNvPr id="9286" name="Line 7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7" name="AutoShape 8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34" name="Group 81"/>
              <p:cNvGrpSpPr>
                <a:grpSpLocks/>
              </p:cNvGrpSpPr>
              <p:nvPr/>
            </p:nvGrpSpPr>
            <p:grpSpPr bwMode="auto">
              <a:xfrm>
                <a:off x="2934" y="3445"/>
                <a:ext cx="100" cy="216"/>
                <a:chOff x="2342" y="1176"/>
                <a:chExt cx="136" cy="302"/>
              </a:xfrm>
            </p:grpSpPr>
            <p:sp>
              <p:nvSpPr>
                <p:cNvPr id="9284" name="Line 82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5" name="AutoShape 83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35" name="Group 84"/>
              <p:cNvGrpSpPr>
                <a:grpSpLocks/>
              </p:cNvGrpSpPr>
              <p:nvPr/>
            </p:nvGrpSpPr>
            <p:grpSpPr bwMode="auto">
              <a:xfrm>
                <a:off x="2943" y="3742"/>
                <a:ext cx="100" cy="216"/>
                <a:chOff x="2342" y="1176"/>
                <a:chExt cx="136" cy="302"/>
              </a:xfrm>
            </p:grpSpPr>
            <p:sp>
              <p:nvSpPr>
                <p:cNvPr id="9282" name="Line 85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3" name="AutoShape 86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36" name="Line 87"/>
              <p:cNvSpPr>
                <a:spLocks noChangeShapeType="1"/>
              </p:cNvSpPr>
              <p:nvPr/>
            </p:nvSpPr>
            <p:spPr bwMode="auto">
              <a:xfrm>
                <a:off x="995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Rectangle 88"/>
              <p:cNvSpPr>
                <a:spLocks noChangeArrowheads="1"/>
              </p:cNvSpPr>
              <p:nvPr/>
            </p:nvSpPr>
            <p:spPr bwMode="auto">
              <a:xfrm>
                <a:off x="1200" y="3472"/>
                <a:ext cx="600" cy="35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Text Box 89"/>
              <p:cNvSpPr txBox="1">
                <a:spLocks noChangeArrowheads="1"/>
              </p:cNvSpPr>
              <p:nvPr/>
            </p:nvSpPr>
            <p:spPr bwMode="auto">
              <a:xfrm>
                <a:off x="1207" y="3491"/>
                <a:ext cx="614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Low-Rate</a:t>
                </a:r>
              </a:p>
              <a:p>
                <a:pPr algn="ctr" eaLnBrk="1" hangingPunct="1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Quantizer</a:t>
                </a:r>
              </a:p>
            </p:txBody>
          </p:sp>
          <p:sp>
            <p:nvSpPr>
              <p:cNvPr id="9239" name="Line 90"/>
              <p:cNvSpPr>
                <a:spLocks noChangeShapeType="1"/>
              </p:cNvSpPr>
              <p:nvPr/>
            </p:nvSpPr>
            <p:spPr bwMode="auto">
              <a:xfrm>
                <a:off x="1819" y="3662"/>
                <a:ext cx="206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0" name="Rectangle 91"/>
              <p:cNvSpPr>
                <a:spLocks noChangeArrowheads="1"/>
              </p:cNvSpPr>
              <p:nvPr/>
            </p:nvSpPr>
            <p:spPr bwMode="auto">
              <a:xfrm>
                <a:off x="2032" y="3440"/>
                <a:ext cx="624" cy="432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1" name="Text Box 92"/>
              <p:cNvSpPr txBox="1">
                <a:spLocks noChangeArrowheads="1"/>
              </p:cNvSpPr>
              <p:nvPr/>
            </p:nvSpPr>
            <p:spPr bwMode="auto">
              <a:xfrm>
                <a:off x="1855" y="3451"/>
                <a:ext cx="1022" cy="3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ST Code</a:t>
                </a:r>
              </a:p>
              <a:p>
                <a:pPr algn="ctr" eaLnBrk="1" hangingPunct="1">
                  <a:lnSpc>
                    <a:spcPct val="2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High </a:t>
                </a:r>
              </a:p>
              <a:p>
                <a:pPr algn="ctr" eaLnBrk="1" hangingPunct="1">
                  <a:lnSpc>
                    <a:spcPct val="30000"/>
                  </a:lnSpc>
                  <a:spcBef>
                    <a:spcPct val="50000"/>
                  </a:spcBef>
                </a:pPr>
                <a:r>
                  <a:rPr lang="en-US" sz="1400" b="1" i="1">
                    <a:solidFill>
                      <a:srgbClr val="000000"/>
                    </a:solidFill>
                  </a:rPr>
                  <a:t>Diversity</a:t>
                </a:r>
              </a:p>
            </p:txBody>
          </p:sp>
          <p:sp>
            <p:nvSpPr>
              <p:cNvPr id="9242" name="Line 93"/>
              <p:cNvSpPr>
                <a:spLocks noChangeShapeType="1"/>
              </p:cNvSpPr>
              <p:nvPr/>
            </p:nvSpPr>
            <p:spPr bwMode="auto">
              <a:xfrm>
                <a:off x="2640" y="3656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43" name="Group 94"/>
              <p:cNvGrpSpPr>
                <a:grpSpLocks/>
              </p:cNvGrpSpPr>
              <p:nvPr/>
            </p:nvGrpSpPr>
            <p:grpSpPr bwMode="auto">
              <a:xfrm>
                <a:off x="2640" y="3352"/>
                <a:ext cx="336" cy="136"/>
                <a:chOff x="2552" y="1592"/>
                <a:chExt cx="336" cy="136"/>
              </a:xfrm>
            </p:grpSpPr>
            <p:sp>
              <p:nvSpPr>
                <p:cNvPr id="9279" name="Line 95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0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81" name="Line 97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44" name="Group 98"/>
              <p:cNvGrpSpPr>
                <a:grpSpLocks/>
              </p:cNvGrpSpPr>
              <p:nvPr/>
            </p:nvGrpSpPr>
            <p:grpSpPr bwMode="auto">
              <a:xfrm flipV="1">
                <a:off x="2656" y="3816"/>
                <a:ext cx="336" cy="136"/>
                <a:chOff x="2552" y="1592"/>
                <a:chExt cx="336" cy="136"/>
              </a:xfrm>
            </p:grpSpPr>
            <p:sp>
              <p:nvSpPr>
                <p:cNvPr id="9276" name="Line 99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7" name="Line 100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8" name="Line 101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45" name="Group 102"/>
              <p:cNvGrpSpPr>
                <a:grpSpLocks/>
              </p:cNvGrpSpPr>
              <p:nvPr/>
            </p:nvGrpSpPr>
            <p:grpSpPr bwMode="auto">
              <a:xfrm flipH="1">
                <a:off x="3619" y="3165"/>
                <a:ext cx="100" cy="216"/>
                <a:chOff x="2342" y="1176"/>
                <a:chExt cx="136" cy="302"/>
              </a:xfrm>
            </p:grpSpPr>
            <p:sp>
              <p:nvSpPr>
                <p:cNvPr id="9274" name="Line 103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5" name="AutoShape 104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46" name="Group 105"/>
              <p:cNvGrpSpPr>
                <a:grpSpLocks/>
              </p:cNvGrpSpPr>
              <p:nvPr/>
            </p:nvGrpSpPr>
            <p:grpSpPr bwMode="auto">
              <a:xfrm flipH="1">
                <a:off x="3612" y="3461"/>
                <a:ext cx="100" cy="216"/>
                <a:chOff x="2342" y="1176"/>
                <a:chExt cx="136" cy="302"/>
              </a:xfrm>
            </p:grpSpPr>
            <p:sp>
              <p:nvSpPr>
                <p:cNvPr id="9272" name="Line 106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3" name="AutoShape 107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247" name="Group 108"/>
              <p:cNvGrpSpPr>
                <a:grpSpLocks/>
              </p:cNvGrpSpPr>
              <p:nvPr/>
            </p:nvGrpSpPr>
            <p:grpSpPr bwMode="auto">
              <a:xfrm flipH="1">
                <a:off x="3603" y="3758"/>
                <a:ext cx="100" cy="216"/>
                <a:chOff x="2342" y="1176"/>
                <a:chExt cx="136" cy="302"/>
              </a:xfrm>
            </p:grpSpPr>
            <p:sp>
              <p:nvSpPr>
                <p:cNvPr id="9270" name="Line 109"/>
                <p:cNvSpPr>
                  <a:spLocks noChangeShapeType="1"/>
                </p:cNvSpPr>
                <p:nvPr/>
              </p:nvSpPr>
              <p:spPr bwMode="auto">
                <a:xfrm>
                  <a:off x="2410" y="1238"/>
                  <a:ext cx="0" cy="24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71" name="AutoShape 110"/>
                <p:cNvSpPr>
                  <a:spLocks noChangeArrowheads="1"/>
                </p:cNvSpPr>
                <p:nvPr/>
              </p:nvSpPr>
              <p:spPr bwMode="auto">
                <a:xfrm rot="10800000">
                  <a:off x="2342" y="1176"/>
                  <a:ext cx="136" cy="184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48" name="Rectangle 111"/>
              <p:cNvSpPr>
                <a:spLocks noChangeArrowheads="1"/>
              </p:cNvSpPr>
              <p:nvPr/>
            </p:nvSpPr>
            <p:spPr bwMode="auto">
              <a:xfrm flipH="1">
                <a:off x="4014" y="3488"/>
                <a:ext cx="600" cy="360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9" name="Line 112"/>
              <p:cNvSpPr>
                <a:spLocks noChangeShapeType="1"/>
              </p:cNvSpPr>
              <p:nvPr/>
            </p:nvSpPr>
            <p:spPr bwMode="auto">
              <a:xfrm flipH="1">
                <a:off x="3670" y="3672"/>
                <a:ext cx="33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250" name="Group 113"/>
              <p:cNvGrpSpPr>
                <a:grpSpLocks/>
              </p:cNvGrpSpPr>
              <p:nvPr/>
            </p:nvGrpSpPr>
            <p:grpSpPr bwMode="auto">
              <a:xfrm flipH="1">
                <a:off x="3670" y="3368"/>
                <a:ext cx="336" cy="136"/>
                <a:chOff x="2552" y="1592"/>
                <a:chExt cx="336" cy="136"/>
              </a:xfrm>
            </p:grpSpPr>
            <p:sp>
              <p:nvSpPr>
                <p:cNvPr id="9267" name="Line 114"/>
                <p:cNvSpPr>
                  <a:spLocks noChangeShapeType="1"/>
                </p:cNvSpPr>
                <p:nvPr/>
              </p:nvSpPr>
              <p:spPr bwMode="auto">
                <a:xfrm>
                  <a:off x="2552" y="1728"/>
                  <a:ext cx="176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8" name="Line 115"/>
                <p:cNvSpPr>
                  <a:spLocks noChangeShapeType="1"/>
                </p:cNvSpPr>
                <p:nvPr/>
              </p:nvSpPr>
              <p:spPr bwMode="auto">
                <a:xfrm flipV="1">
                  <a:off x="2720" y="1600"/>
                  <a:ext cx="0" cy="128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69" name="Line 116"/>
                <p:cNvSpPr>
                  <a:spLocks noChangeShapeType="1"/>
                </p:cNvSpPr>
                <p:nvPr/>
              </p:nvSpPr>
              <p:spPr bwMode="auto">
                <a:xfrm>
                  <a:off x="2720" y="1592"/>
                  <a:ext cx="168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51" name="Line 117"/>
              <p:cNvSpPr>
                <a:spLocks noChangeShapeType="1"/>
              </p:cNvSpPr>
              <p:nvPr/>
            </p:nvSpPr>
            <p:spPr bwMode="auto">
              <a:xfrm flipH="1" flipV="1">
                <a:off x="3814" y="3832"/>
                <a:ext cx="2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2" name="Line 118"/>
              <p:cNvSpPr>
                <a:spLocks noChangeShapeType="1"/>
              </p:cNvSpPr>
              <p:nvPr/>
            </p:nvSpPr>
            <p:spPr bwMode="auto">
              <a:xfrm flipH="1">
                <a:off x="3822" y="3832"/>
                <a:ext cx="0" cy="12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3" name="Line 119"/>
              <p:cNvSpPr>
                <a:spLocks noChangeShapeType="1"/>
              </p:cNvSpPr>
              <p:nvPr/>
            </p:nvSpPr>
            <p:spPr bwMode="auto">
              <a:xfrm flipH="1" flipV="1">
                <a:off x="3654" y="3968"/>
                <a:ext cx="16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Text Box 120"/>
              <p:cNvSpPr txBox="1">
                <a:spLocks noChangeArrowheads="1"/>
              </p:cNvSpPr>
              <p:nvPr/>
            </p:nvSpPr>
            <p:spPr bwMode="auto">
              <a:xfrm>
                <a:off x="3991" y="3571"/>
                <a:ext cx="614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>
                    <a:solidFill>
                      <a:srgbClr val="000000"/>
                    </a:solidFill>
                  </a:rPr>
                  <a:t>Decoder</a:t>
                </a:r>
              </a:p>
            </p:txBody>
          </p:sp>
          <p:sp>
            <p:nvSpPr>
              <p:cNvPr id="9255" name="Rectangle 121"/>
              <p:cNvSpPr>
                <a:spLocks noChangeArrowheads="1"/>
              </p:cNvSpPr>
              <p:nvPr/>
            </p:nvSpPr>
            <p:spPr bwMode="auto">
              <a:xfrm>
                <a:off x="5160" y="3800"/>
                <a:ext cx="104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Rectangle 122"/>
              <p:cNvSpPr>
                <a:spLocks noChangeArrowheads="1"/>
              </p:cNvSpPr>
              <p:nvPr/>
            </p:nvSpPr>
            <p:spPr bwMode="auto">
              <a:xfrm>
                <a:off x="5384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Rectangle 123"/>
              <p:cNvSpPr>
                <a:spLocks noChangeArrowheads="1"/>
              </p:cNvSpPr>
              <p:nvPr/>
            </p:nvSpPr>
            <p:spPr bwMode="auto">
              <a:xfrm>
                <a:off x="4992" y="3928"/>
                <a:ext cx="48" cy="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Line 124"/>
              <p:cNvSpPr>
                <a:spLocks noChangeShapeType="1"/>
              </p:cNvSpPr>
              <p:nvPr/>
            </p:nvSpPr>
            <p:spPr bwMode="auto">
              <a:xfrm>
                <a:off x="4624" y="3664"/>
                <a:ext cx="23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Line 125"/>
              <p:cNvSpPr>
                <a:spLocks noChangeShapeType="1"/>
              </p:cNvSpPr>
              <p:nvPr/>
            </p:nvSpPr>
            <p:spPr bwMode="auto">
              <a:xfrm>
                <a:off x="3112" y="3488"/>
                <a:ext cx="47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9260" name="Picture 126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6" y="3143"/>
                <a:ext cx="695" cy="8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1" name="Picture 127"/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" y="3149"/>
                <a:ext cx="693" cy="8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2" name="Picture 128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2" y="3047"/>
                <a:ext cx="359" cy="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263" name="Line 129"/>
              <p:cNvSpPr>
                <a:spLocks noChangeShapeType="1"/>
              </p:cNvSpPr>
              <p:nvPr/>
            </p:nvSpPr>
            <p:spPr bwMode="auto">
              <a:xfrm>
                <a:off x="3104" y="3216"/>
                <a:ext cx="144" cy="27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Line 130"/>
              <p:cNvSpPr>
                <a:spLocks noChangeShapeType="1"/>
              </p:cNvSpPr>
              <p:nvPr/>
            </p:nvSpPr>
            <p:spPr bwMode="auto">
              <a:xfrm flipV="1">
                <a:off x="3112" y="3488"/>
                <a:ext cx="136" cy="312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5" name="Line 131"/>
              <p:cNvSpPr>
                <a:spLocks noChangeShapeType="1"/>
              </p:cNvSpPr>
              <p:nvPr/>
            </p:nvSpPr>
            <p:spPr bwMode="auto">
              <a:xfrm flipV="1">
                <a:off x="3392" y="3232"/>
                <a:ext cx="168" cy="256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6" name="Line 132"/>
              <p:cNvSpPr>
                <a:spLocks noChangeShapeType="1"/>
              </p:cNvSpPr>
              <p:nvPr/>
            </p:nvSpPr>
            <p:spPr bwMode="auto">
              <a:xfrm>
                <a:off x="3392" y="3504"/>
                <a:ext cx="152" cy="280"/>
              </a:xfrm>
              <a:prstGeom prst="line">
                <a:avLst/>
              </a:prstGeom>
              <a:noFill/>
              <a:ln w="1905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22" name="Text Box 133"/>
          <p:cNvSpPr txBox="1">
            <a:spLocks noChangeArrowheads="1"/>
          </p:cNvSpPr>
          <p:nvPr/>
        </p:nvSpPr>
        <p:spPr bwMode="auto">
          <a:xfrm>
            <a:off x="6115050" y="1939925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3200" b="1">
              <a:latin typeface="ZapfDingbats" pitchFamily="82" charset="2"/>
            </a:endParaRPr>
          </a:p>
        </p:txBody>
      </p:sp>
      <p:sp>
        <p:nvSpPr>
          <p:cNvPr id="9223" name="Text Box 134"/>
          <p:cNvSpPr txBox="1">
            <a:spLocks noChangeArrowheads="1"/>
          </p:cNvSpPr>
          <p:nvPr/>
        </p:nvSpPr>
        <p:spPr bwMode="auto">
          <a:xfrm>
            <a:off x="6280150" y="6731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3200" b="1">
              <a:latin typeface="ZapfDingbats" pitchFamily="82" charset="2"/>
            </a:endParaRPr>
          </a:p>
        </p:txBody>
      </p:sp>
      <p:sp>
        <p:nvSpPr>
          <p:cNvPr id="270472" name="Text Box 136"/>
          <p:cNvSpPr txBox="1">
            <a:spLocks noChangeArrowheads="1"/>
          </p:cNvSpPr>
          <p:nvPr/>
        </p:nvSpPr>
        <p:spPr bwMode="auto">
          <a:xfrm>
            <a:off x="231775" y="6221413"/>
            <a:ext cx="8532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FF0000"/>
                </a:solidFill>
                <a:latin typeface="Garamond" pitchFamily="18" charset="0"/>
              </a:rPr>
              <a:t>Depends on end-to-end metric: </a:t>
            </a:r>
            <a:r>
              <a:rPr lang="en-US" b="1" i="1">
                <a:solidFill>
                  <a:srgbClr val="0000CC"/>
                </a:solidFill>
                <a:latin typeface="Garamond" pitchFamily="18" charset="0"/>
              </a:rPr>
              <a:t>Solve by optimizing app. metric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472" grpId="0" autoUpdateAnimBg="0"/>
    </p:bld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46382</TotalTime>
  <Words>473</Words>
  <Application>Microsoft Office PowerPoint</Application>
  <PresentationFormat>On-screen Show (4:3)</PresentationFormat>
  <Paragraphs>108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BlueRed</vt:lpstr>
      <vt:lpstr>1_BlueRed</vt:lpstr>
      <vt:lpstr>Equation</vt:lpstr>
      <vt:lpstr>EE359 – Lecture 15 Outline</vt:lpstr>
      <vt:lpstr>Review of Last Lecture</vt:lpstr>
      <vt:lpstr>Multiple Input Multiple  Output (MIMO)Systems</vt:lpstr>
      <vt:lpstr>MIMO Decomposition</vt:lpstr>
      <vt:lpstr>Capacity of MIMO Systems</vt:lpstr>
      <vt:lpstr>Beamforming</vt:lpstr>
      <vt:lpstr>Optimality of Beamforming</vt:lpstr>
      <vt:lpstr>Diversity vs. Multiplexing</vt:lpstr>
      <vt:lpstr>How should antennas be used?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141</cp:revision>
  <cp:lastPrinted>2000-03-17T02:49:38Z</cp:lastPrinted>
  <dcterms:created xsi:type="dcterms:W3CDTF">1999-01-27T20:08:30Z</dcterms:created>
  <dcterms:modified xsi:type="dcterms:W3CDTF">2013-06-15T15:55:20Z</dcterms:modified>
</cp:coreProperties>
</file>