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0"/>
  </p:notesMasterIdLst>
  <p:handoutMasterIdLst>
    <p:handoutMasterId r:id="rId11"/>
  </p:handoutMasterIdLst>
  <p:sldIdLst>
    <p:sldId id="317" r:id="rId2"/>
    <p:sldId id="487" r:id="rId3"/>
    <p:sldId id="481" r:id="rId4"/>
    <p:sldId id="482" r:id="rId5"/>
    <p:sldId id="489" r:id="rId6"/>
    <p:sldId id="490" r:id="rId7"/>
    <p:sldId id="491" r:id="rId8"/>
    <p:sldId id="483" r:id="rId9"/>
  </p:sldIdLst>
  <p:sldSz cx="9144000" cy="6858000" type="screen4x3"/>
  <p:notesSz cx="69977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CC0000"/>
    <a:srgbClr val="006600"/>
    <a:srgbClr val="33CC33"/>
    <a:srgbClr val="009900"/>
    <a:srgbClr val="CC0099"/>
    <a:srgbClr val="990099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 snapToGrid="0">
      <p:cViewPr>
        <p:scale>
          <a:sx n="66" d="100"/>
          <a:sy n="66" d="100"/>
        </p:scale>
        <p:origin x="-1014" y="-2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13" tIns="46507" rIns="93013" bIns="46507" numCol="1" anchor="t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13" tIns="46507" rIns="93013" bIns="46507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13" tIns="46507" rIns="93013" bIns="46507" numCol="1" anchor="b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13" tIns="46507" rIns="93013" bIns="46507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fld id="{23EAF880-3FA9-446C-AC37-2C547D1ADF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347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13" tIns="46507" rIns="93013" bIns="46507" numCol="1" anchor="t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13" tIns="46507" rIns="93013" bIns="46507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5325"/>
            <a:ext cx="4641850" cy="34813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6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08488"/>
            <a:ext cx="5133975" cy="417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13" tIns="46507" rIns="93013" bIns="4650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36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13" tIns="46507" rIns="93013" bIns="46507" numCol="1" anchor="b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6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13" tIns="46507" rIns="93013" bIns="46507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fld id="{6EE1EBAF-4625-4DE7-B76E-668C52B6B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1634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109369-B298-40E7-AFB8-42B80F39BE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156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516242-4261-48B9-B861-803C857D03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232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228600"/>
            <a:ext cx="196215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73405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1A09D3-4239-4E32-8E7B-8EAA1043B9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434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DE9650-8AC6-44EF-94BD-D1D1237348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316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DA3990-27C6-46D0-85C0-71EA052AA6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76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9812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926950-BB85-4A56-B9C2-42889A278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08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1DB421-1E25-4752-B340-CF76CF261A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229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E4726-FB2E-4244-997B-62A7AF2376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007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11E8F4-6AA7-4CE0-BB0C-927160EDC0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175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1C1C19-4D46-4245-B595-0D67B76B56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316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8E880-AFE0-4489-8DD4-41CCABAA35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909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754401E-F71B-4421-AC07-8077368355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1428750"/>
            <a:ext cx="9132888" cy="74613"/>
          </a:xfrm>
          <a:prstGeom prst="rect">
            <a:avLst/>
          </a:prstGeom>
          <a:gradFill rotWithShape="0">
            <a:gsLst>
              <a:gs pos="0">
                <a:srgbClr val="000052"/>
              </a:gs>
              <a:gs pos="50000">
                <a:srgbClr val="0000CC"/>
              </a:gs>
              <a:gs pos="100000">
                <a:srgbClr val="00005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6350" y="1549400"/>
            <a:ext cx="9120188" cy="25400"/>
          </a:xfrm>
          <a:prstGeom prst="rect">
            <a:avLst/>
          </a:prstGeom>
          <a:gradFill rotWithShape="0">
            <a:gsLst>
              <a:gs pos="0">
                <a:srgbClr val="CC0000"/>
              </a:gs>
              <a:gs pos="100000">
                <a:srgbClr val="A30000"/>
              </a:gs>
            </a:gsLst>
            <a:lin ang="0" scaled="1"/>
          </a:gradFill>
          <a:ln w="12700">
            <a:solidFill>
              <a:srgbClr val="CC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7848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Techni</a:t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Template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78486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Test</a:t>
            </a:r>
          </a:p>
          <a:p>
            <a:pPr lvl="1"/>
            <a:r>
              <a:rPr lang="en-US" smtClean="0"/>
              <a:t>Test</a:t>
            </a:r>
          </a:p>
          <a:p>
            <a:pPr lvl="1"/>
            <a:r>
              <a:rPr lang="en-US" smtClean="0"/>
              <a:t>Test</a:t>
            </a:r>
          </a:p>
          <a:p>
            <a:pPr lvl="2"/>
            <a:r>
              <a:rPr lang="en-US" smtClean="0"/>
              <a:t>Test</a:t>
            </a:r>
          </a:p>
          <a:p>
            <a:pPr lvl="0"/>
            <a:endParaRPr lang="en-US" smtClean="0"/>
          </a:p>
          <a:p>
            <a:pPr lvl="0"/>
            <a:endParaRPr lang="en-US" smtClean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0000CC"/>
        </a:buClr>
        <a:buSzPct val="75000"/>
        <a:buFont typeface="Wingdings" pitchFamily="2" charset="2"/>
        <a:buChar char="l"/>
        <a:defRPr sz="3200" b="1">
          <a:solidFill>
            <a:srgbClr val="0000CC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Clr>
          <a:srgbClr val="CC0000"/>
        </a:buClr>
        <a:buSzPct val="80000"/>
        <a:buFont typeface="Wingdings" pitchFamily="2" charset="2"/>
        <a:buChar char="l"/>
        <a:defRPr sz="2800" b="1">
          <a:solidFill>
            <a:srgbClr val="0000CC"/>
          </a:solidFill>
          <a:latin typeface="+mn-lt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Clr>
          <a:srgbClr val="0000CC"/>
        </a:buClr>
        <a:buSzPct val="65000"/>
        <a:buFont typeface="ZapfDingbats" pitchFamily="82" charset="2"/>
        <a:buChar char="l"/>
        <a:defRPr sz="2400" b="1">
          <a:solidFill>
            <a:srgbClr val="0000F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65000"/>
        <a:buFont typeface="Wingdings" pitchFamily="2" charset="2"/>
        <a:buChar char="l"/>
        <a:defRPr sz="2000" b="1">
          <a:solidFill>
            <a:srgbClr val="0000CC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pitchFamily="34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pitchFamily="34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pitchFamily="34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EE359 – Lecture 19 Outline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6238" y="1872342"/>
            <a:ext cx="8521700" cy="4306207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dirty="0" smtClean="0">
                <a:solidFill>
                  <a:srgbClr val="0033CC"/>
                </a:solidFill>
              </a:rPr>
              <a:t>Review </a:t>
            </a:r>
            <a:r>
              <a:rPr lang="en-US" sz="2800" dirty="0" smtClean="0">
                <a:solidFill>
                  <a:srgbClr val="0033CC"/>
                </a:solidFill>
              </a:rPr>
              <a:t>of Last Lecture</a:t>
            </a:r>
          </a:p>
          <a:p>
            <a:pPr>
              <a:lnSpc>
                <a:spcPct val="100000"/>
              </a:lnSpc>
            </a:pPr>
            <a:r>
              <a:rPr lang="en-US" sz="2800" dirty="0" smtClean="0">
                <a:solidFill>
                  <a:srgbClr val="0033CC"/>
                </a:solidFill>
              </a:rPr>
              <a:t>OFDM FFT Implementation</a:t>
            </a:r>
          </a:p>
          <a:p>
            <a:pPr>
              <a:lnSpc>
                <a:spcPct val="100000"/>
              </a:lnSpc>
            </a:pPr>
            <a:r>
              <a:rPr lang="en-US" sz="2800" dirty="0" smtClean="0">
                <a:solidFill>
                  <a:srgbClr val="0033CC"/>
                </a:solidFill>
              </a:rPr>
              <a:t>OFDM Design Issues</a:t>
            </a:r>
          </a:p>
          <a:p>
            <a:pPr>
              <a:lnSpc>
                <a:spcPct val="100000"/>
              </a:lnSpc>
            </a:pPr>
            <a:r>
              <a:rPr lang="en-US" sz="2800" dirty="0" smtClean="0">
                <a:solidFill>
                  <a:srgbClr val="0033CC"/>
                </a:solidFill>
              </a:rPr>
              <a:t>Introduction to Spread Spectrum</a:t>
            </a:r>
          </a:p>
          <a:p>
            <a:pPr>
              <a:lnSpc>
                <a:spcPct val="100000"/>
              </a:lnSpc>
            </a:pPr>
            <a:r>
              <a:rPr lang="en-US" sz="2800" dirty="0" smtClean="0"/>
              <a:t>ISI and Interference Rejection</a:t>
            </a:r>
            <a:endParaRPr lang="en-US" sz="2800" dirty="0" smtClean="0">
              <a:solidFill>
                <a:srgbClr val="0033CC"/>
              </a:solidFill>
            </a:endParaRP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1228725" y="60340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>
              <a:solidFill>
                <a:srgbClr val="CC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dirty="0" smtClean="0"/>
              <a:t>Review of Last Lecture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4834" y="1672754"/>
            <a:ext cx="8299223" cy="1489075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2400" dirty="0" smtClean="0"/>
              <a:t>Multicarrier Modulation: breaks data into N </a:t>
            </a:r>
            <a:r>
              <a:rPr lang="en-US" sz="2400" dirty="0" err="1" smtClean="0"/>
              <a:t>substreams</a:t>
            </a:r>
            <a:r>
              <a:rPr lang="en-US" sz="2400" dirty="0" smtClean="0"/>
              <a:t> (B/N&lt;</a:t>
            </a:r>
            <a:r>
              <a:rPr lang="en-US" sz="2400" dirty="0" err="1" smtClean="0"/>
              <a:t>B</a:t>
            </a:r>
            <a:r>
              <a:rPr lang="en-US" sz="2400" baseline="-25000" dirty="0" err="1" smtClean="0"/>
              <a:t>c</a:t>
            </a:r>
            <a:r>
              <a:rPr lang="en-US" sz="2400" dirty="0" smtClean="0"/>
              <a:t>); </a:t>
            </a:r>
            <a:r>
              <a:rPr lang="en-US" sz="2400" dirty="0" err="1" smtClean="0"/>
              <a:t>Substream</a:t>
            </a:r>
            <a:r>
              <a:rPr lang="en-US" sz="2400" dirty="0" smtClean="0"/>
              <a:t> modulated onto separate carriers</a:t>
            </a:r>
          </a:p>
          <a:p>
            <a:pPr>
              <a:lnSpc>
                <a:spcPct val="110000"/>
              </a:lnSpc>
            </a:pPr>
            <a:endParaRPr lang="en-US" sz="2400" dirty="0"/>
          </a:p>
          <a:p>
            <a:pPr>
              <a:lnSpc>
                <a:spcPct val="110000"/>
              </a:lnSpc>
            </a:pPr>
            <a:endParaRPr lang="en-US" sz="2400" dirty="0" smtClean="0"/>
          </a:p>
          <a:p>
            <a:pPr>
              <a:lnSpc>
                <a:spcPct val="110000"/>
              </a:lnSpc>
            </a:pPr>
            <a:endParaRPr lang="en-US" sz="2400" dirty="0"/>
          </a:p>
          <a:p>
            <a:pPr marL="0" indent="0">
              <a:lnSpc>
                <a:spcPct val="110000"/>
              </a:lnSpc>
              <a:buNone/>
            </a:pPr>
            <a:endParaRPr lang="en-US" sz="2400" dirty="0" smtClean="0"/>
          </a:p>
          <a:p>
            <a:pPr marL="0" indent="0">
              <a:lnSpc>
                <a:spcPct val="60000"/>
              </a:lnSpc>
              <a:buNone/>
            </a:pPr>
            <a:r>
              <a:rPr lang="en-US" sz="2400" dirty="0"/>
              <a:t>	</a:t>
            </a:r>
          </a:p>
          <a:p>
            <a:r>
              <a:rPr lang="en-US" sz="2800" dirty="0" smtClean="0"/>
              <a:t>Overlapping </a:t>
            </a:r>
            <a:r>
              <a:rPr lang="en-US" sz="2800" dirty="0" err="1" smtClean="0"/>
              <a:t>substreams</a:t>
            </a:r>
            <a:endParaRPr lang="en-US" sz="2800" dirty="0" smtClean="0"/>
          </a:p>
          <a:p>
            <a:pPr lvl="1"/>
            <a:r>
              <a:rPr lang="en-US" sz="2400" dirty="0" smtClean="0"/>
              <a:t>Minimum </a:t>
            </a:r>
            <a:r>
              <a:rPr lang="en-US" sz="2400" dirty="0" err="1" smtClean="0"/>
              <a:t>substream</a:t>
            </a:r>
            <a:r>
              <a:rPr lang="en-US" sz="2400" dirty="0" smtClean="0"/>
              <a:t> separation is B</a:t>
            </a:r>
            <a:r>
              <a:rPr lang="en-US" sz="2400" baseline="-25000" dirty="0" smtClean="0"/>
              <a:t>N</a:t>
            </a:r>
            <a:r>
              <a:rPr lang="en-US" sz="2400" dirty="0" smtClean="0"/>
              <a:t>=1/T</a:t>
            </a:r>
            <a:r>
              <a:rPr lang="en-US" sz="2400" baseline="-25000" dirty="0" smtClean="0"/>
              <a:t>N</a:t>
            </a:r>
          </a:p>
          <a:p>
            <a:r>
              <a:rPr lang="en-US" sz="2800" dirty="0" smtClean="0"/>
              <a:t>Discrete implementation of MCM uses DSP</a:t>
            </a:r>
          </a:p>
          <a:p>
            <a:pPr lvl="1"/>
            <a:r>
              <a:rPr lang="en-US" sz="2400" dirty="0" smtClean="0"/>
              <a:t>Use cyclic prefix to make linear convolution circular</a:t>
            </a:r>
          </a:p>
          <a:p>
            <a:pPr>
              <a:lnSpc>
                <a:spcPct val="110000"/>
              </a:lnSpc>
            </a:pPr>
            <a:endParaRPr lang="en-US" sz="2000" dirty="0" smtClean="0"/>
          </a:p>
        </p:txBody>
      </p:sp>
      <p:grpSp>
        <p:nvGrpSpPr>
          <p:cNvPr id="2" name="Group 1"/>
          <p:cNvGrpSpPr/>
          <p:nvPr/>
        </p:nvGrpSpPr>
        <p:grpSpPr>
          <a:xfrm>
            <a:off x="1529452" y="2714888"/>
            <a:ext cx="5930891" cy="2350598"/>
            <a:chOff x="692150" y="2634328"/>
            <a:chExt cx="7283450" cy="2419350"/>
          </a:xfrm>
        </p:grpSpPr>
        <p:sp>
          <p:nvSpPr>
            <p:cNvPr id="5124" name="Line 4"/>
            <p:cNvSpPr>
              <a:spLocks noChangeShapeType="1"/>
            </p:cNvSpPr>
            <p:nvPr/>
          </p:nvSpPr>
          <p:spPr bwMode="auto">
            <a:xfrm>
              <a:off x="1001713" y="3312191"/>
              <a:ext cx="508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5125" name="Rectangle 5"/>
            <p:cNvSpPr>
              <a:spLocks noChangeArrowheads="1"/>
            </p:cNvSpPr>
            <p:nvPr/>
          </p:nvSpPr>
          <p:spPr bwMode="auto">
            <a:xfrm>
              <a:off x="1511300" y="2848641"/>
              <a:ext cx="928688" cy="1481137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126" name="Line 6"/>
            <p:cNvSpPr>
              <a:spLocks noChangeShapeType="1"/>
            </p:cNvSpPr>
            <p:nvPr/>
          </p:nvSpPr>
          <p:spPr bwMode="auto">
            <a:xfrm>
              <a:off x="2452688" y="4183728"/>
              <a:ext cx="133508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800"/>
            </a:p>
          </p:txBody>
        </p:sp>
        <p:grpSp>
          <p:nvGrpSpPr>
            <p:cNvPr id="5127" name="Group 7"/>
            <p:cNvGrpSpPr>
              <a:grpSpLocks/>
            </p:cNvGrpSpPr>
            <p:nvPr/>
          </p:nvGrpSpPr>
          <p:grpSpPr bwMode="auto">
            <a:xfrm>
              <a:off x="3013075" y="3326478"/>
              <a:ext cx="88900" cy="393700"/>
              <a:chOff x="965" y="3154"/>
              <a:chExt cx="56" cy="248"/>
            </a:xfrm>
          </p:grpSpPr>
          <p:sp>
            <p:nvSpPr>
              <p:cNvPr id="5159" name="Oval 8"/>
              <p:cNvSpPr>
                <a:spLocks noChangeArrowheads="1"/>
              </p:cNvSpPr>
              <p:nvPr/>
            </p:nvSpPr>
            <p:spPr bwMode="auto">
              <a:xfrm>
                <a:off x="965" y="3154"/>
                <a:ext cx="56" cy="56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5160" name="Oval 9"/>
              <p:cNvSpPr>
                <a:spLocks noChangeArrowheads="1"/>
              </p:cNvSpPr>
              <p:nvPr/>
            </p:nvSpPr>
            <p:spPr bwMode="auto">
              <a:xfrm>
                <a:off x="965" y="3250"/>
                <a:ext cx="56" cy="56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5161" name="Oval 10"/>
              <p:cNvSpPr>
                <a:spLocks noChangeArrowheads="1"/>
              </p:cNvSpPr>
              <p:nvPr/>
            </p:nvSpPr>
            <p:spPr bwMode="auto">
              <a:xfrm>
                <a:off x="965" y="3346"/>
                <a:ext cx="56" cy="56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 sz="1800"/>
              </a:p>
            </p:txBody>
          </p:sp>
        </p:grpSp>
        <p:grpSp>
          <p:nvGrpSpPr>
            <p:cNvPr id="5128" name="Group 11"/>
            <p:cNvGrpSpPr>
              <a:grpSpLocks/>
            </p:cNvGrpSpPr>
            <p:nvPr/>
          </p:nvGrpSpPr>
          <p:grpSpPr bwMode="auto">
            <a:xfrm>
              <a:off x="3789363" y="2723228"/>
              <a:ext cx="4186237" cy="2330450"/>
              <a:chOff x="1591" y="1266"/>
              <a:chExt cx="2637" cy="1468"/>
            </a:xfrm>
          </p:grpSpPr>
          <p:sp>
            <p:nvSpPr>
              <p:cNvPr id="5136" name="Rectangle 12"/>
              <p:cNvSpPr>
                <a:spLocks noChangeArrowheads="1"/>
              </p:cNvSpPr>
              <p:nvPr/>
            </p:nvSpPr>
            <p:spPr bwMode="auto">
              <a:xfrm flipH="1">
                <a:off x="1591" y="1298"/>
                <a:ext cx="577" cy="310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5137" name="Rectangle 13"/>
              <p:cNvSpPr>
                <a:spLocks noChangeArrowheads="1"/>
              </p:cNvSpPr>
              <p:nvPr/>
            </p:nvSpPr>
            <p:spPr bwMode="auto">
              <a:xfrm flipH="1">
                <a:off x="1596" y="2025"/>
                <a:ext cx="577" cy="310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5138" name="Line 14"/>
              <p:cNvSpPr>
                <a:spLocks noChangeShapeType="1"/>
              </p:cNvSpPr>
              <p:nvPr/>
            </p:nvSpPr>
            <p:spPr bwMode="auto">
              <a:xfrm>
                <a:off x="2167" y="1445"/>
                <a:ext cx="32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5139" name="Line 15"/>
              <p:cNvSpPr>
                <a:spLocks noChangeShapeType="1"/>
              </p:cNvSpPr>
              <p:nvPr/>
            </p:nvSpPr>
            <p:spPr bwMode="auto">
              <a:xfrm>
                <a:off x="2190" y="2200"/>
                <a:ext cx="32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5140" name="Group 16"/>
              <p:cNvGrpSpPr>
                <a:grpSpLocks/>
              </p:cNvGrpSpPr>
              <p:nvPr/>
            </p:nvGrpSpPr>
            <p:grpSpPr bwMode="auto">
              <a:xfrm>
                <a:off x="2265" y="1266"/>
                <a:ext cx="731" cy="695"/>
                <a:chOff x="2265" y="1266"/>
                <a:chExt cx="731" cy="695"/>
              </a:xfrm>
            </p:grpSpPr>
            <p:grpSp>
              <p:nvGrpSpPr>
                <p:cNvPr id="5154" name="Group 17"/>
                <p:cNvGrpSpPr>
                  <a:grpSpLocks/>
                </p:cNvGrpSpPr>
                <p:nvPr/>
              </p:nvGrpSpPr>
              <p:grpSpPr bwMode="auto">
                <a:xfrm>
                  <a:off x="2487" y="1266"/>
                  <a:ext cx="267" cy="341"/>
                  <a:chOff x="2002" y="2683"/>
                  <a:chExt cx="267" cy="341"/>
                </a:xfrm>
              </p:grpSpPr>
              <p:sp>
                <p:nvSpPr>
                  <p:cNvPr id="5157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2002" y="2745"/>
                    <a:ext cx="265" cy="220"/>
                  </a:xfrm>
                  <a:prstGeom prst="ellips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5158" name="Text Box 1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28" y="2683"/>
                    <a:ext cx="241" cy="34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n-US" sz="1800">
                        <a:solidFill>
                          <a:srgbClr val="000000"/>
                        </a:solidFill>
                      </a:rPr>
                      <a:t>x</a:t>
                    </a:r>
                  </a:p>
                </p:txBody>
              </p:sp>
            </p:grpSp>
            <p:sp>
              <p:nvSpPr>
                <p:cNvPr id="5155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2606" y="1545"/>
                  <a:ext cx="0" cy="17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  <p:sp>
              <p:nvSpPr>
                <p:cNvPr id="5156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2265" y="1677"/>
                  <a:ext cx="731" cy="2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sz="1400" b="1">
                      <a:solidFill>
                        <a:srgbClr val="000000"/>
                      </a:solidFill>
                    </a:rPr>
                    <a:t>cos(2</a:t>
                  </a:r>
                  <a:r>
                    <a:rPr lang="en-US" sz="1400" b="1">
                      <a:solidFill>
                        <a:srgbClr val="000000"/>
                      </a:solidFill>
                      <a:latin typeface="Symbol" pitchFamily="18" charset="2"/>
                    </a:rPr>
                    <a:t>p</a:t>
                  </a:r>
                  <a:r>
                    <a:rPr lang="en-US" sz="1400" b="1">
                      <a:solidFill>
                        <a:srgbClr val="000000"/>
                      </a:solidFill>
                    </a:rPr>
                    <a:t>f</a:t>
                  </a:r>
                  <a:r>
                    <a:rPr lang="en-US" sz="1400" b="1" baseline="-25000">
                      <a:solidFill>
                        <a:srgbClr val="000000"/>
                      </a:solidFill>
                    </a:rPr>
                    <a:t>0</a:t>
                  </a:r>
                  <a:r>
                    <a:rPr lang="en-US" sz="1400" b="1">
                      <a:solidFill>
                        <a:srgbClr val="000000"/>
                      </a:solidFill>
                    </a:rPr>
                    <a:t>t)</a:t>
                  </a:r>
                </a:p>
              </p:txBody>
            </p:sp>
          </p:grpSp>
          <p:grpSp>
            <p:nvGrpSpPr>
              <p:cNvPr id="5141" name="Group 22"/>
              <p:cNvGrpSpPr>
                <a:grpSpLocks/>
              </p:cNvGrpSpPr>
              <p:nvPr/>
            </p:nvGrpSpPr>
            <p:grpSpPr bwMode="auto">
              <a:xfrm>
                <a:off x="2288" y="2039"/>
                <a:ext cx="753" cy="695"/>
                <a:chOff x="2265" y="1266"/>
                <a:chExt cx="753" cy="695"/>
              </a:xfrm>
            </p:grpSpPr>
            <p:grpSp>
              <p:nvGrpSpPr>
                <p:cNvPr id="5149" name="Group 23"/>
                <p:cNvGrpSpPr>
                  <a:grpSpLocks/>
                </p:cNvGrpSpPr>
                <p:nvPr/>
              </p:nvGrpSpPr>
              <p:grpSpPr bwMode="auto">
                <a:xfrm>
                  <a:off x="2487" y="1266"/>
                  <a:ext cx="267" cy="341"/>
                  <a:chOff x="2002" y="2683"/>
                  <a:chExt cx="267" cy="341"/>
                </a:xfrm>
              </p:grpSpPr>
              <p:sp>
                <p:nvSpPr>
                  <p:cNvPr id="5152" name="Oval 24"/>
                  <p:cNvSpPr>
                    <a:spLocks noChangeArrowheads="1"/>
                  </p:cNvSpPr>
                  <p:nvPr/>
                </p:nvSpPr>
                <p:spPr bwMode="auto">
                  <a:xfrm>
                    <a:off x="2002" y="2745"/>
                    <a:ext cx="265" cy="220"/>
                  </a:xfrm>
                  <a:prstGeom prst="ellips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5153" name="Text Box 2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28" y="2683"/>
                    <a:ext cx="241" cy="34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n-US" sz="1800">
                        <a:solidFill>
                          <a:srgbClr val="000000"/>
                        </a:solidFill>
                      </a:rPr>
                      <a:t>x</a:t>
                    </a:r>
                  </a:p>
                </p:txBody>
              </p:sp>
            </p:grpSp>
            <p:sp>
              <p:nvSpPr>
                <p:cNvPr id="5150" name="Line 26"/>
                <p:cNvSpPr>
                  <a:spLocks noChangeShapeType="1"/>
                </p:cNvSpPr>
                <p:nvPr/>
              </p:nvSpPr>
              <p:spPr bwMode="auto">
                <a:xfrm flipV="1">
                  <a:off x="2606" y="1545"/>
                  <a:ext cx="0" cy="17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  <p:sp>
              <p:nvSpPr>
                <p:cNvPr id="5151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2265" y="1677"/>
                  <a:ext cx="753" cy="2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sz="1400" b="1">
                      <a:solidFill>
                        <a:srgbClr val="000000"/>
                      </a:solidFill>
                    </a:rPr>
                    <a:t>cos(2</a:t>
                  </a:r>
                  <a:r>
                    <a:rPr lang="en-US" sz="1400" b="1">
                      <a:solidFill>
                        <a:srgbClr val="000000"/>
                      </a:solidFill>
                      <a:latin typeface="Symbol" pitchFamily="18" charset="2"/>
                    </a:rPr>
                    <a:t>p</a:t>
                  </a:r>
                  <a:r>
                    <a:rPr lang="en-US" sz="1400" b="1">
                      <a:solidFill>
                        <a:srgbClr val="000000"/>
                      </a:solidFill>
                    </a:rPr>
                    <a:t>f</a:t>
                  </a:r>
                  <a:r>
                    <a:rPr lang="en-US" sz="1400" b="1" baseline="-25000">
                      <a:solidFill>
                        <a:srgbClr val="000000"/>
                      </a:solidFill>
                    </a:rPr>
                    <a:t>N</a:t>
                  </a:r>
                  <a:r>
                    <a:rPr lang="en-US" sz="1400" b="1">
                      <a:solidFill>
                        <a:srgbClr val="000000"/>
                      </a:solidFill>
                    </a:rPr>
                    <a:t>t)</a:t>
                  </a:r>
                </a:p>
              </p:txBody>
            </p:sp>
          </p:grpSp>
          <p:sp>
            <p:nvSpPr>
              <p:cNvPr id="5142" name="Line 28"/>
              <p:cNvSpPr>
                <a:spLocks noChangeShapeType="1"/>
              </p:cNvSpPr>
              <p:nvPr/>
            </p:nvSpPr>
            <p:spPr bwMode="auto">
              <a:xfrm>
                <a:off x="2771" y="1446"/>
                <a:ext cx="32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5143" name="Line 29"/>
              <p:cNvSpPr>
                <a:spLocks noChangeShapeType="1"/>
              </p:cNvSpPr>
              <p:nvPr/>
            </p:nvSpPr>
            <p:spPr bwMode="auto">
              <a:xfrm>
                <a:off x="2793" y="2209"/>
                <a:ext cx="32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5144" name="Line 30"/>
              <p:cNvSpPr>
                <a:spLocks noChangeShapeType="1"/>
              </p:cNvSpPr>
              <p:nvPr/>
            </p:nvSpPr>
            <p:spPr bwMode="auto">
              <a:xfrm flipV="1">
                <a:off x="3099" y="1984"/>
                <a:ext cx="330" cy="229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5145" name="Line 31"/>
              <p:cNvSpPr>
                <a:spLocks noChangeShapeType="1"/>
              </p:cNvSpPr>
              <p:nvPr/>
            </p:nvSpPr>
            <p:spPr bwMode="auto">
              <a:xfrm>
                <a:off x="3076" y="1449"/>
                <a:ext cx="330" cy="229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5146" name="Oval 32"/>
              <p:cNvSpPr>
                <a:spLocks noChangeArrowheads="1"/>
              </p:cNvSpPr>
              <p:nvPr/>
            </p:nvSpPr>
            <p:spPr bwMode="auto">
              <a:xfrm>
                <a:off x="3364" y="1591"/>
                <a:ext cx="530" cy="466"/>
              </a:xfrm>
              <a:prstGeom prst="ellips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5147" name="Text Box 33"/>
              <p:cNvSpPr txBox="1">
                <a:spLocks noChangeArrowheads="1"/>
              </p:cNvSpPr>
              <p:nvPr/>
            </p:nvSpPr>
            <p:spPr bwMode="auto">
              <a:xfrm>
                <a:off x="3480" y="1639"/>
                <a:ext cx="295" cy="4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>
                    <a:solidFill>
                      <a:srgbClr val="000000"/>
                    </a:solidFill>
                    <a:latin typeface="Symbol" pitchFamily="18" charset="2"/>
                  </a:rPr>
                  <a:t>S</a:t>
                </a:r>
              </a:p>
            </p:txBody>
          </p:sp>
          <p:sp>
            <p:nvSpPr>
              <p:cNvPr id="5148" name="Line 34"/>
              <p:cNvSpPr>
                <a:spLocks noChangeShapeType="1"/>
              </p:cNvSpPr>
              <p:nvPr/>
            </p:nvSpPr>
            <p:spPr bwMode="auto">
              <a:xfrm>
                <a:off x="3908" y="1815"/>
                <a:ext cx="32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</p:grpSp>
        <p:sp>
          <p:nvSpPr>
            <p:cNvPr id="5129" name="Text Box 35"/>
            <p:cNvSpPr txBox="1">
              <a:spLocks noChangeArrowheads="1"/>
            </p:cNvSpPr>
            <p:nvPr/>
          </p:nvSpPr>
          <p:spPr bwMode="auto">
            <a:xfrm>
              <a:off x="692150" y="2845466"/>
              <a:ext cx="823484" cy="496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1600" i="1">
                  <a:solidFill>
                    <a:srgbClr val="000000"/>
                  </a:solidFill>
                </a:rPr>
                <a:t>R</a:t>
              </a:r>
              <a:r>
                <a:rPr lang="en-US" sz="1600">
                  <a:solidFill>
                    <a:srgbClr val="000000"/>
                  </a:solidFill>
                </a:rPr>
                <a:t> bps</a:t>
              </a:r>
            </a:p>
          </p:txBody>
        </p:sp>
        <p:sp>
          <p:nvSpPr>
            <p:cNvPr id="5130" name="Line 36"/>
            <p:cNvSpPr>
              <a:spLocks noChangeShapeType="1"/>
            </p:cNvSpPr>
            <p:nvPr/>
          </p:nvSpPr>
          <p:spPr bwMode="auto">
            <a:xfrm>
              <a:off x="2459038" y="3058191"/>
              <a:ext cx="133508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5131" name="Text Box 37"/>
            <p:cNvSpPr txBox="1">
              <a:spLocks noChangeArrowheads="1"/>
            </p:cNvSpPr>
            <p:nvPr/>
          </p:nvSpPr>
          <p:spPr bwMode="auto">
            <a:xfrm>
              <a:off x="2600325" y="2634328"/>
              <a:ext cx="1135968" cy="496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1600" i="1">
                  <a:solidFill>
                    <a:srgbClr val="000000"/>
                  </a:solidFill>
                </a:rPr>
                <a:t>R/N</a:t>
              </a:r>
              <a:r>
                <a:rPr lang="en-US" sz="1600">
                  <a:solidFill>
                    <a:srgbClr val="000000"/>
                  </a:solidFill>
                </a:rPr>
                <a:t>  bps</a:t>
              </a:r>
            </a:p>
          </p:txBody>
        </p:sp>
        <p:sp>
          <p:nvSpPr>
            <p:cNvPr id="5132" name="Text Box 38"/>
            <p:cNvSpPr txBox="1">
              <a:spLocks noChangeArrowheads="1"/>
            </p:cNvSpPr>
            <p:nvPr/>
          </p:nvSpPr>
          <p:spPr bwMode="auto">
            <a:xfrm>
              <a:off x="2535238" y="3802728"/>
              <a:ext cx="1135968" cy="496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1600" i="1">
                  <a:solidFill>
                    <a:srgbClr val="000000"/>
                  </a:solidFill>
                </a:rPr>
                <a:t>R/N</a:t>
              </a:r>
              <a:r>
                <a:rPr lang="en-US" sz="1600">
                  <a:solidFill>
                    <a:srgbClr val="000000"/>
                  </a:solidFill>
                </a:rPr>
                <a:t>  bps</a:t>
              </a:r>
            </a:p>
          </p:txBody>
        </p:sp>
        <p:sp>
          <p:nvSpPr>
            <p:cNvPr id="5133" name="Text Box 39"/>
            <p:cNvSpPr txBox="1">
              <a:spLocks noChangeArrowheads="1"/>
            </p:cNvSpPr>
            <p:nvPr/>
          </p:nvSpPr>
          <p:spPr bwMode="auto">
            <a:xfrm>
              <a:off x="3732804" y="2764503"/>
              <a:ext cx="1062441" cy="6319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100" b="1">
                  <a:solidFill>
                    <a:srgbClr val="000000"/>
                  </a:solidFill>
                </a:rPr>
                <a:t>QAM</a:t>
              </a:r>
            </a:p>
            <a:p>
              <a:pPr algn="ctr"/>
              <a:r>
                <a:rPr lang="en-US" sz="1100" b="1">
                  <a:solidFill>
                    <a:srgbClr val="000000"/>
                  </a:solidFill>
                </a:rPr>
                <a:t>Modulator</a:t>
              </a:r>
            </a:p>
          </p:txBody>
        </p:sp>
        <p:sp>
          <p:nvSpPr>
            <p:cNvPr id="5134" name="Text Box 40"/>
            <p:cNvSpPr txBox="1">
              <a:spLocks noChangeArrowheads="1"/>
            </p:cNvSpPr>
            <p:nvPr/>
          </p:nvSpPr>
          <p:spPr bwMode="auto">
            <a:xfrm>
              <a:off x="3740743" y="3932902"/>
              <a:ext cx="1062441" cy="6319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100" b="1">
                  <a:solidFill>
                    <a:srgbClr val="000000"/>
                  </a:solidFill>
                </a:rPr>
                <a:t>QAM</a:t>
              </a:r>
            </a:p>
            <a:p>
              <a:pPr algn="ctr"/>
              <a:r>
                <a:rPr lang="en-US" sz="1100" b="1">
                  <a:solidFill>
                    <a:srgbClr val="000000"/>
                  </a:solidFill>
                </a:rPr>
                <a:t>Modulator</a:t>
              </a:r>
            </a:p>
          </p:txBody>
        </p:sp>
        <p:sp>
          <p:nvSpPr>
            <p:cNvPr id="5135" name="Text Box 41"/>
            <p:cNvSpPr txBox="1">
              <a:spLocks noChangeArrowheads="1"/>
            </p:cNvSpPr>
            <p:nvPr/>
          </p:nvSpPr>
          <p:spPr bwMode="auto">
            <a:xfrm>
              <a:off x="1445571" y="3128041"/>
              <a:ext cx="1023636" cy="1128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100" b="1">
                  <a:solidFill>
                    <a:srgbClr val="000000"/>
                  </a:solidFill>
                </a:rPr>
                <a:t>Serial </a:t>
              </a:r>
            </a:p>
            <a:p>
              <a:pPr algn="ctr"/>
              <a:r>
                <a:rPr lang="en-US" sz="1100" b="1">
                  <a:solidFill>
                    <a:srgbClr val="000000"/>
                  </a:solidFill>
                </a:rPr>
                <a:t>To</a:t>
              </a:r>
            </a:p>
            <a:p>
              <a:pPr algn="ctr"/>
              <a:r>
                <a:rPr lang="en-US" sz="1100" b="1">
                  <a:solidFill>
                    <a:srgbClr val="000000"/>
                  </a:solidFill>
                </a:rPr>
                <a:t>Parallel</a:t>
              </a:r>
            </a:p>
            <a:p>
              <a:pPr algn="ctr"/>
              <a:r>
                <a:rPr lang="en-US" sz="1100" b="1">
                  <a:solidFill>
                    <a:srgbClr val="000000"/>
                  </a:solidFill>
                </a:rPr>
                <a:t>Converter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31800"/>
            <a:ext cx="8548688" cy="881063"/>
          </a:xfrm>
        </p:spPr>
        <p:txBody>
          <a:bodyPr/>
          <a:lstStyle/>
          <a:p>
            <a:r>
              <a:rPr lang="en-US" smtClean="0"/>
              <a:t>FFT Implementation of OFDM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58738" y="1706563"/>
            <a:ext cx="8550276" cy="4302125"/>
          </a:xfrm>
        </p:spPr>
        <p:txBody>
          <a:bodyPr/>
          <a:lstStyle/>
          <a:p>
            <a:pPr lvl="1"/>
            <a:r>
              <a:rPr lang="en-US" sz="2400" smtClean="0"/>
              <a:t>Use IFFT at TX to modulate symbols on each subcarrier</a:t>
            </a:r>
          </a:p>
          <a:p>
            <a:pPr lvl="1"/>
            <a:r>
              <a:rPr lang="en-US" sz="2400" smtClean="0"/>
              <a:t>Cyclic prefix makes linear convolution  of channel circular, so no interference between FFT blocks in RX processing</a:t>
            </a:r>
          </a:p>
          <a:p>
            <a:pPr lvl="1"/>
            <a:r>
              <a:rPr lang="en-US" sz="2400" smtClean="0"/>
              <a:t>Reverse structure (with FFT) at receiver</a:t>
            </a:r>
          </a:p>
          <a:p>
            <a:pPr lvl="1">
              <a:lnSpc>
                <a:spcPct val="70000"/>
              </a:lnSpc>
            </a:pPr>
            <a:endParaRPr lang="en-US" sz="2000" smtClean="0"/>
          </a:p>
          <a:p>
            <a:pPr lvl="1">
              <a:lnSpc>
                <a:spcPct val="70000"/>
              </a:lnSpc>
            </a:pPr>
            <a:endParaRPr lang="en-US" sz="2000" smtClean="0"/>
          </a:p>
          <a:p>
            <a:pPr lvl="1">
              <a:lnSpc>
                <a:spcPct val="210000"/>
              </a:lnSpc>
              <a:buFont typeface="Wingdings" pitchFamily="2" charset="2"/>
              <a:buNone/>
            </a:pPr>
            <a:endParaRPr lang="en-US" sz="2000" smtClean="0"/>
          </a:p>
          <a:p>
            <a:pPr lvl="1">
              <a:buFont typeface="Wingdings" pitchFamily="2" charset="2"/>
              <a:buNone/>
            </a:pPr>
            <a:r>
              <a:rPr lang="en-US" sz="2000" smtClean="0"/>
              <a:t>		</a:t>
            </a:r>
          </a:p>
        </p:txBody>
      </p:sp>
      <p:grpSp>
        <p:nvGrpSpPr>
          <p:cNvPr id="2" name="Group 81"/>
          <p:cNvGrpSpPr>
            <a:grpSpLocks/>
          </p:cNvGrpSpPr>
          <p:nvPr/>
        </p:nvGrpSpPr>
        <p:grpSpPr bwMode="auto">
          <a:xfrm>
            <a:off x="377825" y="3113088"/>
            <a:ext cx="8388350" cy="1763712"/>
            <a:chOff x="377369" y="3156858"/>
            <a:chExt cx="8389258" cy="1763491"/>
          </a:xfrm>
        </p:grpSpPr>
        <p:sp>
          <p:nvSpPr>
            <p:cNvPr id="7211" name="Line 4"/>
            <p:cNvSpPr>
              <a:spLocks noChangeShapeType="1"/>
            </p:cNvSpPr>
            <p:nvPr/>
          </p:nvSpPr>
          <p:spPr bwMode="auto">
            <a:xfrm>
              <a:off x="811890" y="3993471"/>
              <a:ext cx="46355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12" name="Rectangle 5"/>
            <p:cNvSpPr>
              <a:spLocks noChangeArrowheads="1"/>
            </p:cNvSpPr>
            <p:nvPr/>
          </p:nvSpPr>
          <p:spPr bwMode="auto">
            <a:xfrm flipH="1">
              <a:off x="1269090" y="3766458"/>
              <a:ext cx="915988" cy="492125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3" name="Line 6"/>
            <p:cNvSpPr>
              <a:spLocks noChangeShapeType="1"/>
            </p:cNvSpPr>
            <p:nvPr/>
          </p:nvSpPr>
          <p:spPr bwMode="auto">
            <a:xfrm>
              <a:off x="7360328" y="4009346"/>
              <a:ext cx="34766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14" name="Line 7"/>
            <p:cNvSpPr>
              <a:spLocks noChangeShapeType="1"/>
            </p:cNvSpPr>
            <p:nvPr/>
          </p:nvSpPr>
          <p:spPr bwMode="auto">
            <a:xfrm>
              <a:off x="6468153" y="4017283"/>
              <a:ext cx="36353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7215" name="Group 8"/>
            <p:cNvGrpSpPr>
              <a:grpSpLocks/>
            </p:cNvGrpSpPr>
            <p:nvPr/>
          </p:nvGrpSpPr>
          <p:grpSpPr bwMode="auto">
            <a:xfrm>
              <a:off x="7371440" y="3753758"/>
              <a:ext cx="1101725" cy="1019175"/>
              <a:chOff x="2265" y="1266"/>
              <a:chExt cx="694" cy="642"/>
            </a:xfrm>
          </p:grpSpPr>
          <p:grpSp>
            <p:nvGrpSpPr>
              <p:cNvPr id="7240" name="Group 9"/>
              <p:cNvGrpSpPr>
                <a:grpSpLocks/>
              </p:cNvGrpSpPr>
              <p:nvPr/>
            </p:nvGrpSpPr>
            <p:grpSpPr bwMode="auto">
              <a:xfrm>
                <a:off x="2487" y="1266"/>
                <a:ext cx="265" cy="288"/>
                <a:chOff x="2002" y="2683"/>
                <a:chExt cx="265" cy="288"/>
              </a:xfrm>
            </p:grpSpPr>
            <p:sp>
              <p:nvSpPr>
                <p:cNvPr id="7243" name="Oval 10"/>
                <p:cNvSpPr>
                  <a:spLocks noChangeArrowheads="1"/>
                </p:cNvSpPr>
                <p:nvPr/>
              </p:nvSpPr>
              <p:spPr bwMode="auto">
                <a:xfrm>
                  <a:off x="2002" y="2745"/>
                  <a:ext cx="265" cy="220"/>
                </a:xfrm>
                <a:prstGeom prst="ellips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44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2028" y="2683"/>
                  <a:ext cx="212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>
                      <a:solidFill>
                        <a:srgbClr val="000000"/>
                      </a:solidFill>
                    </a:rPr>
                    <a:t>x</a:t>
                  </a:r>
                </a:p>
              </p:txBody>
            </p:sp>
          </p:grpSp>
          <p:sp>
            <p:nvSpPr>
              <p:cNvPr id="7241" name="Line 12"/>
              <p:cNvSpPr>
                <a:spLocks noChangeShapeType="1"/>
              </p:cNvSpPr>
              <p:nvPr/>
            </p:nvSpPr>
            <p:spPr bwMode="auto">
              <a:xfrm flipV="1">
                <a:off x="2606" y="1545"/>
                <a:ext cx="0" cy="1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42" name="Text Box 13"/>
              <p:cNvSpPr txBox="1">
                <a:spLocks noChangeArrowheads="1"/>
              </p:cNvSpPr>
              <p:nvPr/>
            </p:nvSpPr>
            <p:spPr bwMode="auto">
              <a:xfrm>
                <a:off x="2265" y="1677"/>
                <a:ext cx="694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sz="1800" b="1">
                    <a:solidFill>
                      <a:srgbClr val="000000"/>
                    </a:solidFill>
                  </a:rPr>
                  <a:t>cos(2</a:t>
                </a:r>
                <a:r>
                  <a:rPr lang="en-US" sz="1800" b="1">
                    <a:solidFill>
                      <a:srgbClr val="000000"/>
                    </a:solidFill>
                    <a:latin typeface="Symbol" pitchFamily="18" charset="2"/>
                  </a:rPr>
                  <a:t>p</a:t>
                </a:r>
                <a:r>
                  <a:rPr lang="en-US" sz="1800" b="1">
                    <a:solidFill>
                      <a:srgbClr val="000000"/>
                    </a:solidFill>
                  </a:rPr>
                  <a:t>f</a:t>
                </a:r>
                <a:r>
                  <a:rPr lang="en-US" sz="1800" b="1" baseline="-25000">
                    <a:solidFill>
                      <a:srgbClr val="000000"/>
                    </a:solidFill>
                  </a:rPr>
                  <a:t>c</a:t>
                </a:r>
                <a:r>
                  <a:rPr lang="en-US" sz="1800" b="1">
                    <a:solidFill>
                      <a:srgbClr val="000000"/>
                    </a:solidFill>
                  </a:rPr>
                  <a:t>t)</a:t>
                </a:r>
              </a:p>
            </p:txBody>
          </p:sp>
        </p:grpSp>
        <p:sp>
          <p:nvSpPr>
            <p:cNvPr id="7216" name="Text Box 14"/>
            <p:cNvSpPr txBox="1">
              <a:spLocks noChangeArrowheads="1"/>
            </p:cNvSpPr>
            <p:nvPr/>
          </p:nvSpPr>
          <p:spPr bwMode="auto">
            <a:xfrm>
              <a:off x="488040" y="3555321"/>
              <a:ext cx="75565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000" i="1">
                  <a:solidFill>
                    <a:srgbClr val="000000"/>
                  </a:solidFill>
                </a:rPr>
                <a:t>R</a:t>
              </a:r>
              <a:r>
                <a:rPr lang="en-US" sz="2000">
                  <a:solidFill>
                    <a:srgbClr val="000000"/>
                  </a:solidFill>
                </a:rPr>
                <a:t> bps</a:t>
              </a:r>
            </a:p>
          </p:txBody>
        </p:sp>
        <p:sp>
          <p:nvSpPr>
            <p:cNvPr id="7217" name="Line 15"/>
            <p:cNvSpPr>
              <a:spLocks noChangeShapeType="1"/>
            </p:cNvSpPr>
            <p:nvPr/>
          </p:nvSpPr>
          <p:spPr bwMode="auto">
            <a:xfrm>
              <a:off x="3532865" y="3566433"/>
              <a:ext cx="59372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18" name="Text Box 16"/>
            <p:cNvSpPr txBox="1">
              <a:spLocks noChangeArrowheads="1"/>
            </p:cNvSpPr>
            <p:nvPr/>
          </p:nvSpPr>
          <p:spPr bwMode="auto">
            <a:xfrm>
              <a:off x="1242103" y="3729946"/>
              <a:ext cx="1003300" cy="5175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400" b="1">
                  <a:solidFill>
                    <a:srgbClr val="000000"/>
                  </a:solidFill>
                </a:rPr>
                <a:t>QAM</a:t>
              </a:r>
            </a:p>
            <a:p>
              <a:pPr algn="ctr"/>
              <a:r>
                <a:rPr lang="en-US" sz="1400" b="1">
                  <a:solidFill>
                    <a:srgbClr val="000000"/>
                  </a:solidFill>
                </a:rPr>
                <a:t>Modulator</a:t>
              </a:r>
            </a:p>
          </p:txBody>
        </p:sp>
        <p:grpSp>
          <p:nvGrpSpPr>
            <p:cNvPr id="7219" name="Group 17"/>
            <p:cNvGrpSpPr>
              <a:grpSpLocks/>
            </p:cNvGrpSpPr>
            <p:nvPr/>
          </p:nvGrpSpPr>
          <p:grpSpPr bwMode="auto">
            <a:xfrm>
              <a:off x="2548615" y="3355296"/>
              <a:ext cx="965200" cy="1481137"/>
              <a:chOff x="947" y="1949"/>
              <a:chExt cx="608" cy="933"/>
            </a:xfrm>
          </p:grpSpPr>
          <p:sp>
            <p:nvSpPr>
              <p:cNvPr id="7238" name="Rectangle 18"/>
              <p:cNvSpPr>
                <a:spLocks noChangeArrowheads="1"/>
              </p:cNvSpPr>
              <p:nvPr/>
            </p:nvSpPr>
            <p:spPr bwMode="auto">
              <a:xfrm>
                <a:off x="970" y="1949"/>
                <a:ext cx="585" cy="933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39" name="Text Box 19"/>
              <p:cNvSpPr txBox="1">
                <a:spLocks noChangeArrowheads="1"/>
              </p:cNvSpPr>
              <p:nvPr/>
            </p:nvSpPr>
            <p:spPr bwMode="auto">
              <a:xfrm>
                <a:off x="947" y="2125"/>
                <a:ext cx="608" cy="5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sz="1400" b="1">
                    <a:solidFill>
                      <a:srgbClr val="000000"/>
                    </a:solidFill>
                  </a:rPr>
                  <a:t>Serial </a:t>
                </a:r>
              </a:p>
              <a:p>
                <a:pPr algn="ctr"/>
                <a:r>
                  <a:rPr lang="en-US" sz="1400" b="1">
                    <a:solidFill>
                      <a:srgbClr val="000000"/>
                    </a:solidFill>
                  </a:rPr>
                  <a:t>To</a:t>
                </a:r>
              </a:p>
              <a:p>
                <a:pPr algn="ctr"/>
                <a:r>
                  <a:rPr lang="en-US" sz="1400" b="1">
                    <a:solidFill>
                      <a:srgbClr val="000000"/>
                    </a:solidFill>
                  </a:rPr>
                  <a:t>Parallel</a:t>
                </a:r>
              </a:p>
              <a:p>
                <a:pPr algn="ctr"/>
                <a:r>
                  <a:rPr lang="en-US" sz="1400" b="1">
                    <a:solidFill>
                      <a:srgbClr val="000000"/>
                    </a:solidFill>
                  </a:rPr>
                  <a:t>Converter</a:t>
                </a:r>
              </a:p>
            </p:txBody>
          </p:sp>
        </p:grpSp>
        <p:sp>
          <p:nvSpPr>
            <p:cNvPr id="7220" name="Line 20"/>
            <p:cNvSpPr>
              <a:spLocks noChangeShapeType="1"/>
            </p:cNvSpPr>
            <p:nvPr/>
          </p:nvSpPr>
          <p:spPr bwMode="auto">
            <a:xfrm>
              <a:off x="2210478" y="4014108"/>
              <a:ext cx="37782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21" name="Line 21"/>
            <p:cNvSpPr>
              <a:spLocks noChangeShapeType="1"/>
            </p:cNvSpPr>
            <p:nvPr/>
          </p:nvSpPr>
          <p:spPr bwMode="auto">
            <a:xfrm>
              <a:off x="3526515" y="4633233"/>
              <a:ext cx="6080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22" name="Rectangle 22"/>
            <p:cNvSpPr>
              <a:spLocks noChangeArrowheads="1"/>
            </p:cNvSpPr>
            <p:nvPr/>
          </p:nvSpPr>
          <p:spPr bwMode="auto">
            <a:xfrm>
              <a:off x="4115478" y="3334658"/>
              <a:ext cx="798512" cy="1481138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3" name="Text Box 23"/>
            <p:cNvSpPr txBox="1">
              <a:spLocks noChangeArrowheads="1"/>
            </p:cNvSpPr>
            <p:nvPr/>
          </p:nvSpPr>
          <p:spPr bwMode="auto">
            <a:xfrm>
              <a:off x="4252003" y="3933146"/>
              <a:ext cx="588962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400" b="1">
                  <a:solidFill>
                    <a:srgbClr val="000000"/>
                  </a:solidFill>
                </a:rPr>
                <a:t>IFFT</a:t>
              </a:r>
            </a:p>
          </p:txBody>
        </p:sp>
        <p:sp>
          <p:nvSpPr>
            <p:cNvPr id="7224" name="Text Box 24"/>
            <p:cNvSpPr txBox="1">
              <a:spLocks noChangeArrowheads="1"/>
            </p:cNvSpPr>
            <p:nvPr/>
          </p:nvSpPr>
          <p:spPr bwMode="auto">
            <a:xfrm>
              <a:off x="3615415" y="3156858"/>
              <a:ext cx="45085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000">
                  <a:solidFill>
                    <a:srgbClr val="000000"/>
                  </a:solidFill>
                </a:rPr>
                <a:t>X</a:t>
              </a:r>
              <a:r>
                <a:rPr lang="en-US" sz="2000" baseline="-2500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7225" name="Text Box 25"/>
            <p:cNvSpPr txBox="1">
              <a:spLocks noChangeArrowheads="1"/>
            </p:cNvSpPr>
            <p:nvPr/>
          </p:nvSpPr>
          <p:spPr bwMode="auto">
            <a:xfrm>
              <a:off x="3548740" y="4180796"/>
              <a:ext cx="62547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000">
                  <a:solidFill>
                    <a:srgbClr val="000000"/>
                  </a:solidFill>
                </a:rPr>
                <a:t>X</a:t>
              </a:r>
              <a:r>
                <a:rPr lang="en-US" sz="2000" baseline="-25000">
                  <a:solidFill>
                    <a:srgbClr val="000000"/>
                  </a:solidFill>
                </a:rPr>
                <a:t>N-1</a:t>
              </a:r>
            </a:p>
          </p:txBody>
        </p:sp>
        <p:sp>
          <p:nvSpPr>
            <p:cNvPr id="7226" name="Rectangle 26"/>
            <p:cNvSpPr>
              <a:spLocks noChangeArrowheads="1"/>
            </p:cNvSpPr>
            <p:nvPr/>
          </p:nvSpPr>
          <p:spPr bwMode="auto">
            <a:xfrm>
              <a:off x="5531528" y="3342596"/>
              <a:ext cx="928687" cy="1481137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7" name="Line 27"/>
            <p:cNvSpPr>
              <a:spLocks noChangeShapeType="1"/>
            </p:cNvSpPr>
            <p:nvPr/>
          </p:nvSpPr>
          <p:spPr bwMode="auto">
            <a:xfrm>
              <a:off x="4948915" y="3587071"/>
              <a:ext cx="59372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28" name="Line 28"/>
            <p:cNvSpPr>
              <a:spLocks noChangeShapeType="1"/>
            </p:cNvSpPr>
            <p:nvPr/>
          </p:nvSpPr>
          <p:spPr bwMode="auto">
            <a:xfrm>
              <a:off x="4942565" y="4653871"/>
              <a:ext cx="6080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29" name="Text Box 29"/>
            <p:cNvSpPr txBox="1">
              <a:spLocks noChangeArrowheads="1"/>
            </p:cNvSpPr>
            <p:nvPr/>
          </p:nvSpPr>
          <p:spPr bwMode="auto">
            <a:xfrm>
              <a:off x="5031465" y="3163208"/>
              <a:ext cx="3937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000">
                  <a:solidFill>
                    <a:srgbClr val="000000"/>
                  </a:solidFill>
                </a:rPr>
                <a:t>x</a:t>
              </a:r>
              <a:r>
                <a:rPr lang="en-US" sz="2000" baseline="-2500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7230" name="Text Box 30"/>
            <p:cNvSpPr txBox="1">
              <a:spLocks noChangeArrowheads="1"/>
            </p:cNvSpPr>
            <p:nvPr/>
          </p:nvSpPr>
          <p:spPr bwMode="auto">
            <a:xfrm>
              <a:off x="4964790" y="4201433"/>
              <a:ext cx="56832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000">
                  <a:solidFill>
                    <a:srgbClr val="000000"/>
                  </a:solidFill>
                </a:rPr>
                <a:t>x</a:t>
              </a:r>
              <a:r>
                <a:rPr lang="en-US" sz="2000" baseline="-25000">
                  <a:solidFill>
                    <a:srgbClr val="000000"/>
                  </a:solidFill>
                </a:rPr>
                <a:t>N-1</a:t>
              </a:r>
            </a:p>
          </p:txBody>
        </p:sp>
        <p:sp>
          <p:nvSpPr>
            <p:cNvPr id="7231" name="Text Box 31"/>
            <p:cNvSpPr txBox="1">
              <a:spLocks noChangeArrowheads="1"/>
            </p:cNvSpPr>
            <p:nvPr/>
          </p:nvSpPr>
          <p:spPr bwMode="auto">
            <a:xfrm>
              <a:off x="5522624" y="3518808"/>
              <a:ext cx="987771" cy="11695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400" b="1">
                  <a:solidFill>
                    <a:srgbClr val="000000"/>
                  </a:solidFill>
                </a:rPr>
                <a:t>Add </a:t>
              </a:r>
              <a:r>
                <a:rPr lang="en-US" sz="1400" b="1">
                  <a:solidFill>
                    <a:srgbClr val="FF0000"/>
                  </a:solidFill>
                </a:rPr>
                <a:t>cyclic</a:t>
              </a:r>
            </a:p>
            <a:p>
              <a:pPr algn="ctr"/>
              <a:r>
                <a:rPr lang="en-US" sz="1400" b="1">
                  <a:solidFill>
                    <a:srgbClr val="FF0000"/>
                  </a:solidFill>
                </a:rPr>
                <a:t>prefix </a:t>
              </a:r>
              <a:r>
                <a:rPr lang="en-US" sz="1400" b="1">
                  <a:solidFill>
                    <a:srgbClr val="000000"/>
                  </a:solidFill>
                </a:rPr>
                <a:t>and</a:t>
              </a:r>
            </a:p>
            <a:p>
              <a:pPr algn="ctr"/>
              <a:r>
                <a:rPr lang="en-US" sz="1400" b="1">
                  <a:solidFill>
                    <a:srgbClr val="000000"/>
                  </a:solidFill>
                </a:rPr>
                <a:t>Parallel</a:t>
              </a:r>
            </a:p>
            <a:p>
              <a:pPr algn="ctr"/>
              <a:r>
                <a:rPr lang="en-US" sz="1400" b="1">
                  <a:solidFill>
                    <a:srgbClr val="000000"/>
                  </a:solidFill>
                </a:rPr>
                <a:t>To Serial</a:t>
              </a:r>
            </a:p>
            <a:p>
              <a:pPr algn="ctr"/>
              <a:r>
                <a:rPr lang="en-US" sz="1400" b="1">
                  <a:solidFill>
                    <a:srgbClr val="000000"/>
                  </a:solidFill>
                </a:rPr>
                <a:t>Convert</a:t>
              </a:r>
            </a:p>
          </p:txBody>
        </p:sp>
        <p:grpSp>
          <p:nvGrpSpPr>
            <p:cNvPr id="7232" name="Group 32"/>
            <p:cNvGrpSpPr>
              <a:grpSpLocks/>
            </p:cNvGrpSpPr>
            <p:nvPr/>
          </p:nvGrpSpPr>
          <p:grpSpPr bwMode="auto">
            <a:xfrm>
              <a:off x="6849153" y="3833133"/>
              <a:ext cx="503237" cy="347663"/>
              <a:chOff x="4608" y="1829"/>
              <a:chExt cx="317" cy="219"/>
            </a:xfrm>
          </p:grpSpPr>
          <p:sp>
            <p:nvSpPr>
              <p:cNvPr id="7236" name="Rectangle 33"/>
              <p:cNvSpPr>
                <a:spLocks noChangeArrowheads="1"/>
              </p:cNvSpPr>
              <p:nvPr/>
            </p:nvSpPr>
            <p:spPr bwMode="auto">
              <a:xfrm>
                <a:off x="4608" y="1829"/>
                <a:ext cx="311" cy="219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37" name="Text Box 34"/>
              <p:cNvSpPr txBox="1">
                <a:spLocks noChangeArrowheads="1"/>
              </p:cNvSpPr>
              <p:nvPr/>
            </p:nvSpPr>
            <p:spPr bwMode="auto">
              <a:xfrm>
                <a:off x="4616" y="1850"/>
                <a:ext cx="309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sz="1400" b="1">
                    <a:solidFill>
                      <a:srgbClr val="000000"/>
                    </a:solidFill>
                  </a:rPr>
                  <a:t>D/A</a:t>
                </a:r>
              </a:p>
            </p:txBody>
          </p:sp>
        </p:grpSp>
        <p:sp>
          <p:nvSpPr>
            <p:cNvPr id="7233" name="Line 35"/>
            <p:cNvSpPr>
              <a:spLocks noChangeShapeType="1"/>
            </p:cNvSpPr>
            <p:nvPr/>
          </p:nvSpPr>
          <p:spPr bwMode="auto">
            <a:xfrm>
              <a:off x="8150903" y="4017283"/>
              <a:ext cx="36353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34" name="Rectangle 67"/>
            <p:cNvSpPr>
              <a:spLocks noChangeArrowheads="1"/>
            </p:cNvSpPr>
            <p:nvPr/>
          </p:nvSpPr>
          <p:spPr bwMode="auto">
            <a:xfrm>
              <a:off x="377369" y="3207663"/>
              <a:ext cx="8389258" cy="1712686"/>
            </a:xfrm>
            <a:prstGeom prst="rect">
              <a:avLst/>
            </a:prstGeom>
            <a:noFill/>
            <a:ln w="28575" algn="ctr">
              <a:solidFill>
                <a:schemeClr val="accent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35" name="TextBox 78"/>
            <p:cNvSpPr txBox="1">
              <a:spLocks noChangeArrowheads="1"/>
            </p:cNvSpPr>
            <p:nvPr/>
          </p:nvSpPr>
          <p:spPr bwMode="auto">
            <a:xfrm>
              <a:off x="7997371" y="3265714"/>
              <a:ext cx="61266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b="1">
                  <a:solidFill>
                    <a:srgbClr val="FF0000"/>
                  </a:solidFill>
                </a:rPr>
                <a:t>TX</a:t>
              </a:r>
            </a:p>
          </p:txBody>
        </p:sp>
      </p:grpSp>
      <p:grpSp>
        <p:nvGrpSpPr>
          <p:cNvPr id="7" name="Group 80"/>
          <p:cNvGrpSpPr>
            <a:grpSpLocks/>
          </p:cNvGrpSpPr>
          <p:nvPr/>
        </p:nvGrpSpPr>
        <p:grpSpPr bwMode="auto">
          <a:xfrm>
            <a:off x="203200" y="4986338"/>
            <a:ext cx="8766175" cy="1828800"/>
            <a:chOff x="203195" y="4985660"/>
            <a:chExt cx="8766629" cy="1828798"/>
          </a:xfrm>
        </p:grpSpPr>
        <p:sp>
          <p:nvSpPr>
            <p:cNvPr id="7174" name="Line 4"/>
            <p:cNvSpPr>
              <a:spLocks noChangeShapeType="1"/>
            </p:cNvSpPr>
            <p:nvPr/>
          </p:nvSpPr>
          <p:spPr bwMode="auto">
            <a:xfrm flipH="1">
              <a:off x="8155205" y="5898926"/>
              <a:ext cx="46355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5" name="Rectangle 5"/>
            <p:cNvSpPr>
              <a:spLocks noChangeArrowheads="1"/>
            </p:cNvSpPr>
            <p:nvPr/>
          </p:nvSpPr>
          <p:spPr bwMode="auto">
            <a:xfrm>
              <a:off x="7245567" y="5671913"/>
              <a:ext cx="915988" cy="492125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6" name="Line 6"/>
            <p:cNvSpPr>
              <a:spLocks noChangeShapeType="1"/>
            </p:cNvSpPr>
            <p:nvPr/>
          </p:nvSpPr>
          <p:spPr bwMode="auto">
            <a:xfrm flipH="1" flipV="1">
              <a:off x="1142095" y="5929315"/>
              <a:ext cx="222245" cy="703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7177" name="Group 8"/>
            <p:cNvGrpSpPr>
              <a:grpSpLocks/>
            </p:cNvGrpSpPr>
            <p:nvPr/>
          </p:nvGrpSpPr>
          <p:grpSpPr bwMode="auto">
            <a:xfrm flipH="1">
              <a:off x="391434" y="5659213"/>
              <a:ext cx="1101725" cy="1019175"/>
              <a:chOff x="2265" y="1266"/>
              <a:chExt cx="694" cy="642"/>
            </a:xfrm>
          </p:grpSpPr>
          <p:grpSp>
            <p:nvGrpSpPr>
              <p:cNvPr id="7206" name="Group 9"/>
              <p:cNvGrpSpPr>
                <a:grpSpLocks/>
              </p:cNvGrpSpPr>
              <p:nvPr/>
            </p:nvGrpSpPr>
            <p:grpSpPr bwMode="auto">
              <a:xfrm>
                <a:off x="2487" y="1266"/>
                <a:ext cx="265" cy="288"/>
                <a:chOff x="2002" y="2683"/>
                <a:chExt cx="265" cy="288"/>
              </a:xfrm>
            </p:grpSpPr>
            <p:sp>
              <p:nvSpPr>
                <p:cNvPr id="7209" name="Oval 10"/>
                <p:cNvSpPr>
                  <a:spLocks noChangeArrowheads="1"/>
                </p:cNvSpPr>
                <p:nvPr/>
              </p:nvSpPr>
              <p:spPr bwMode="auto">
                <a:xfrm>
                  <a:off x="2002" y="2745"/>
                  <a:ext cx="265" cy="220"/>
                </a:xfrm>
                <a:prstGeom prst="ellips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10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2028" y="2683"/>
                  <a:ext cx="212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>
                      <a:solidFill>
                        <a:srgbClr val="000000"/>
                      </a:solidFill>
                    </a:rPr>
                    <a:t>x</a:t>
                  </a:r>
                </a:p>
              </p:txBody>
            </p:sp>
          </p:grpSp>
          <p:sp>
            <p:nvSpPr>
              <p:cNvPr id="7207" name="Line 12"/>
              <p:cNvSpPr>
                <a:spLocks noChangeShapeType="1"/>
              </p:cNvSpPr>
              <p:nvPr/>
            </p:nvSpPr>
            <p:spPr bwMode="auto">
              <a:xfrm flipV="1">
                <a:off x="2606" y="1545"/>
                <a:ext cx="0" cy="1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08" name="Text Box 13"/>
              <p:cNvSpPr txBox="1">
                <a:spLocks noChangeArrowheads="1"/>
              </p:cNvSpPr>
              <p:nvPr/>
            </p:nvSpPr>
            <p:spPr bwMode="auto">
              <a:xfrm>
                <a:off x="2265" y="1677"/>
                <a:ext cx="694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sz="1800" b="1">
                    <a:solidFill>
                      <a:srgbClr val="000000"/>
                    </a:solidFill>
                  </a:rPr>
                  <a:t>cos(2</a:t>
                </a:r>
                <a:r>
                  <a:rPr lang="en-US" sz="1800" b="1">
                    <a:solidFill>
                      <a:srgbClr val="000000"/>
                    </a:solidFill>
                    <a:latin typeface="Symbol" pitchFamily="18" charset="2"/>
                  </a:rPr>
                  <a:t>p</a:t>
                </a:r>
                <a:r>
                  <a:rPr lang="en-US" sz="1800" b="1">
                    <a:solidFill>
                      <a:srgbClr val="000000"/>
                    </a:solidFill>
                  </a:rPr>
                  <a:t>f</a:t>
                </a:r>
                <a:r>
                  <a:rPr lang="en-US" sz="1800" b="1" baseline="-25000">
                    <a:solidFill>
                      <a:srgbClr val="000000"/>
                    </a:solidFill>
                  </a:rPr>
                  <a:t>c</a:t>
                </a:r>
                <a:r>
                  <a:rPr lang="en-US" sz="1800" b="1">
                    <a:solidFill>
                      <a:srgbClr val="000000"/>
                    </a:solidFill>
                  </a:rPr>
                  <a:t>t)</a:t>
                </a:r>
              </a:p>
            </p:txBody>
          </p:sp>
        </p:grpSp>
        <p:sp>
          <p:nvSpPr>
            <p:cNvPr id="7178" name="Text Box 14"/>
            <p:cNvSpPr txBox="1">
              <a:spLocks noChangeArrowheads="1"/>
            </p:cNvSpPr>
            <p:nvPr/>
          </p:nvSpPr>
          <p:spPr bwMode="auto">
            <a:xfrm flipH="1">
              <a:off x="8186955" y="5460776"/>
              <a:ext cx="75565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000" i="1">
                  <a:solidFill>
                    <a:srgbClr val="000000"/>
                  </a:solidFill>
                </a:rPr>
                <a:t>R</a:t>
              </a:r>
              <a:r>
                <a:rPr lang="en-US" sz="2000">
                  <a:solidFill>
                    <a:srgbClr val="000000"/>
                  </a:solidFill>
                </a:rPr>
                <a:t> bps</a:t>
              </a:r>
            </a:p>
          </p:txBody>
        </p:sp>
        <p:sp>
          <p:nvSpPr>
            <p:cNvPr id="7179" name="Line 15"/>
            <p:cNvSpPr>
              <a:spLocks noChangeShapeType="1"/>
            </p:cNvSpPr>
            <p:nvPr/>
          </p:nvSpPr>
          <p:spPr bwMode="auto">
            <a:xfrm flipH="1">
              <a:off x="5304055" y="5471888"/>
              <a:ext cx="59372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0" name="Text Box 16"/>
            <p:cNvSpPr txBox="1">
              <a:spLocks noChangeArrowheads="1"/>
            </p:cNvSpPr>
            <p:nvPr/>
          </p:nvSpPr>
          <p:spPr bwMode="auto">
            <a:xfrm flipH="1">
              <a:off x="7185242" y="5635401"/>
              <a:ext cx="1003300" cy="5175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400" b="1">
                  <a:solidFill>
                    <a:srgbClr val="000000"/>
                  </a:solidFill>
                </a:rPr>
                <a:t>QAM</a:t>
              </a:r>
            </a:p>
            <a:p>
              <a:pPr algn="ctr"/>
              <a:r>
                <a:rPr lang="en-US" sz="1400" b="1">
                  <a:solidFill>
                    <a:srgbClr val="000000"/>
                  </a:solidFill>
                </a:rPr>
                <a:t>Modulator</a:t>
              </a:r>
            </a:p>
          </p:txBody>
        </p:sp>
        <p:sp>
          <p:nvSpPr>
            <p:cNvPr id="7181" name="Rectangle 18"/>
            <p:cNvSpPr>
              <a:spLocks noChangeArrowheads="1"/>
            </p:cNvSpPr>
            <p:nvPr/>
          </p:nvSpPr>
          <p:spPr bwMode="auto">
            <a:xfrm flipH="1">
              <a:off x="5916830" y="5260751"/>
              <a:ext cx="928688" cy="1481137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2" name="Line 20"/>
            <p:cNvSpPr>
              <a:spLocks noChangeShapeType="1"/>
            </p:cNvSpPr>
            <p:nvPr/>
          </p:nvSpPr>
          <p:spPr bwMode="auto">
            <a:xfrm flipH="1">
              <a:off x="6842342" y="5919563"/>
              <a:ext cx="37782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3" name="Line 21"/>
            <p:cNvSpPr>
              <a:spLocks noChangeShapeType="1"/>
            </p:cNvSpPr>
            <p:nvPr/>
          </p:nvSpPr>
          <p:spPr bwMode="auto">
            <a:xfrm flipH="1">
              <a:off x="5296117" y="6538688"/>
              <a:ext cx="6080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4" name="Rectangle 22"/>
            <p:cNvSpPr>
              <a:spLocks noChangeArrowheads="1"/>
            </p:cNvSpPr>
            <p:nvPr/>
          </p:nvSpPr>
          <p:spPr bwMode="auto">
            <a:xfrm flipH="1">
              <a:off x="4516655" y="5240113"/>
              <a:ext cx="798512" cy="1481138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5" name="Text Box 23"/>
            <p:cNvSpPr txBox="1">
              <a:spLocks noChangeArrowheads="1"/>
            </p:cNvSpPr>
            <p:nvPr/>
          </p:nvSpPr>
          <p:spPr bwMode="auto">
            <a:xfrm flipH="1">
              <a:off x="4622711" y="5838601"/>
              <a:ext cx="5229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400" b="1">
                  <a:solidFill>
                    <a:srgbClr val="000000"/>
                  </a:solidFill>
                </a:rPr>
                <a:t>FFT</a:t>
              </a:r>
            </a:p>
          </p:txBody>
        </p:sp>
        <p:sp>
          <p:nvSpPr>
            <p:cNvPr id="7186" name="Text Box 24"/>
            <p:cNvSpPr txBox="1">
              <a:spLocks noChangeArrowheads="1"/>
            </p:cNvSpPr>
            <p:nvPr/>
          </p:nvSpPr>
          <p:spPr bwMode="auto">
            <a:xfrm flipH="1">
              <a:off x="5378894" y="5091341"/>
              <a:ext cx="45557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000">
                  <a:solidFill>
                    <a:srgbClr val="000000"/>
                  </a:solidFill>
                </a:rPr>
                <a:t>Y</a:t>
              </a:r>
              <a:r>
                <a:rPr lang="en-US" sz="2000" baseline="-2500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7187" name="Text Box 25"/>
            <p:cNvSpPr txBox="1">
              <a:spLocks noChangeArrowheads="1"/>
            </p:cNvSpPr>
            <p:nvPr/>
          </p:nvSpPr>
          <p:spPr bwMode="auto">
            <a:xfrm flipH="1">
              <a:off x="5285458" y="6129793"/>
              <a:ext cx="636713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000">
                  <a:solidFill>
                    <a:srgbClr val="000000"/>
                  </a:solidFill>
                </a:rPr>
                <a:t>Y</a:t>
              </a:r>
              <a:r>
                <a:rPr lang="en-US" sz="2000" baseline="-25000">
                  <a:solidFill>
                    <a:srgbClr val="000000"/>
                  </a:solidFill>
                </a:rPr>
                <a:t>N-1</a:t>
              </a:r>
            </a:p>
          </p:txBody>
        </p:sp>
        <p:sp>
          <p:nvSpPr>
            <p:cNvPr id="7188" name="Rectangle 26"/>
            <p:cNvSpPr>
              <a:spLocks noChangeArrowheads="1"/>
            </p:cNvSpPr>
            <p:nvPr/>
          </p:nvSpPr>
          <p:spPr bwMode="auto">
            <a:xfrm flipH="1">
              <a:off x="2970430" y="5248051"/>
              <a:ext cx="928687" cy="1481137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9" name="Line 27"/>
            <p:cNvSpPr>
              <a:spLocks noChangeShapeType="1"/>
            </p:cNvSpPr>
            <p:nvPr/>
          </p:nvSpPr>
          <p:spPr bwMode="auto">
            <a:xfrm flipH="1">
              <a:off x="3888005" y="5492526"/>
              <a:ext cx="59372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0" name="Line 28"/>
            <p:cNvSpPr>
              <a:spLocks noChangeShapeType="1"/>
            </p:cNvSpPr>
            <p:nvPr/>
          </p:nvSpPr>
          <p:spPr bwMode="auto">
            <a:xfrm flipH="1">
              <a:off x="3880067" y="6559326"/>
              <a:ext cx="6080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1" name="Text Box 29"/>
            <p:cNvSpPr txBox="1">
              <a:spLocks noChangeArrowheads="1"/>
            </p:cNvSpPr>
            <p:nvPr/>
          </p:nvSpPr>
          <p:spPr bwMode="auto">
            <a:xfrm flipH="1">
              <a:off x="3990966" y="5097691"/>
              <a:ext cx="39786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000">
                  <a:solidFill>
                    <a:srgbClr val="000000"/>
                  </a:solidFill>
                </a:rPr>
                <a:t>y</a:t>
              </a:r>
              <a:r>
                <a:rPr lang="en-US" sz="2000" baseline="-2500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7192" name="Text Box 30"/>
            <p:cNvSpPr txBox="1">
              <a:spLocks noChangeArrowheads="1"/>
            </p:cNvSpPr>
            <p:nvPr/>
          </p:nvSpPr>
          <p:spPr bwMode="auto">
            <a:xfrm flipH="1">
              <a:off x="3897530" y="6106888"/>
              <a:ext cx="579005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000">
                  <a:solidFill>
                    <a:srgbClr val="000000"/>
                  </a:solidFill>
                </a:rPr>
                <a:t>y</a:t>
              </a:r>
              <a:r>
                <a:rPr lang="en-US" sz="2000" baseline="-25000">
                  <a:solidFill>
                    <a:srgbClr val="000000"/>
                  </a:solidFill>
                </a:rPr>
                <a:t>N-1</a:t>
              </a:r>
            </a:p>
          </p:txBody>
        </p:sp>
        <p:sp>
          <p:nvSpPr>
            <p:cNvPr id="7193" name="Text Box 31"/>
            <p:cNvSpPr txBox="1">
              <a:spLocks noChangeArrowheads="1"/>
            </p:cNvSpPr>
            <p:nvPr/>
          </p:nvSpPr>
          <p:spPr bwMode="auto">
            <a:xfrm flipH="1">
              <a:off x="2927496" y="5279123"/>
              <a:ext cx="973279" cy="13849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400" b="1">
                  <a:solidFill>
                    <a:srgbClr val="000000"/>
                  </a:solidFill>
                </a:rPr>
                <a:t>Remove</a:t>
              </a:r>
            </a:p>
            <a:p>
              <a:pPr algn="ctr"/>
              <a:r>
                <a:rPr lang="en-US" sz="1400" b="1">
                  <a:solidFill>
                    <a:srgbClr val="000000"/>
                  </a:solidFill>
                </a:rPr>
                <a:t> </a:t>
              </a:r>
              <a:r>
                <a:rPr lang="en-US" sz="1400" b="1">
                  <a:solidFill>
                    <a:srgbClr val="FF0000"/>
                  </a:solidFill>
                </a:rPr>
                <a:t>cyclic</a:t>
              </a:r>
            </a:p>
            <a:p>
              <a:pPr algn="ctr"/>
              <a:r>
                <a:rPr lang="en-US" sz="1400" b="1">
                  <a:solidFill>
                    <a:srgbClr val="FF0000"/>
                  </a:solidFill>
                </a:rPr>
                <a:t>prefix </a:t>
              </a:r>
              <a:r>
                <a:rPr lang="en-US" sz="1400" b="1">
                  <a:solidFill>
                    <a:srgbClr val="000000"/>
                  </a:solidFill>
                </a:rPr>
                <a:t>and</a:t>
              </a:r>
            </a:p>
            <a:p>
              <a:pPr algn="ctr"/>
              <a:r>
                <a:rPr lang="en-US" sz="1400" b="1">
                  <a:solidFill>
                    <a:srgbClr val="000000"/>
                  </a:solidFill>
                </a:rPr>
                <a:t>Serial to</a:t>
              </a:r>
            </a:p>
            <a:p>
              <a:pPr algn="ctr"/>
              <a:r>
                <a:rPr lang="en-US" sz="1400" b="1">
                  <a:solidFill>
                    <a:srgbClr val="000000"/>
                  </a:solidFill>
                </a:rPr>
                <a:t>Parallel</a:t>
              </a:r>
            </a:p>
            <a:p>
              <a:pPr algn="ctr"/>
              <a:r>
                <a:rPr lang="en-US" sz="1400" b="1">
                  <a:solidFill>
                    <a:srgbClr val="000000"/>
                  </a:solidFill>
                </a:rPr>
                <a:t>Convert</a:t>
              </a:r>
            </a:p>
          </p:txBody>
        </p:sp>
        <p:grpSp>
          <p:nvGrpSpPr>
            <p:cNvPr id="7194" name="Group 32"/>
            <p:cNvGrpSpPr>
              <a:grpSpLocks/>
            </p:cNvGrpSpPr>
            <p:nvPr/>
          </p:nvGrpSpPr>
          <p:grpSpPr bwMode="auto">
            <a:xfrm flipH="1">
              <a:off x="2134743" y="5767616"/>
              <a:ext cx="504824" cy="347663"/>
              <a:chOff x="4608" y="1829"/>
              <a:chExt cx="318" cy="219"/>
            </a:xfrm>
          </p:grpSpPr>
          <p:sp>
            <p:nvSpPr>
              <p:cNvPr id="7204" name="Rectangle 33"/>
              <p:cNvSpPr>
                <a:spLocks noChangeArrowheads="1"/>
              </p:cNvSpPr>
              <p:nvPr/>
            </p:nvSpPr>
            <p:spPr bwMode="auto">
              <a:xfrm>
                <a:off x="4608" y="1829"/>
                <a:ext cx="311" cy="219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05" name="Text Box 34"/>
              <p:cNvSpPr txBox="1">
                <a:spLocks noChangeArrowheads="1"/>
              </p:cNvSpPr>
              <p:nvPr/>
            </p:nvSpPr>
            <p:spPr bwMode="auto">
              <a:xfrm>
                <a:off x="4615" y="1850"/>
                <a:ext cx="311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sz="1400" b="1">
                    <a:solidFill>
                      <a:srgbClr val="000000"/>
                    </a:solidFill>
                  </a:rPr>
                  <a:t>A/D</a:t>
                </a:r>
              </a:p>
            </p:txBody>
          </p:sp>
        </p:grpSp>
        <p:sp>
          <p:nvSpPr>
            <p:cNvPr id="7195" name="Line 35"/>
            <p:cNvSpPr>
              <a:spLocks noChangeShapeType="1"/>
            </p:cNvSpPr>
            <p:nvPr/>
          </p:nvSpPr>
          <p:spPr bwMode="auto">
            <a:xfrm flipH="1">
              <a:off x="364673" y="5922738"/>
              <a:ext cx="36353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7196" name="Group 32"/>
            <p:cNvGrpSpPr>
              <a:grpSpLocks/>
            </p:cNvGrpSpPr>
            <p:nvPr/>
          </p:nvGrpSpPr>
          <p:grpSpPr bwMode="auto">
            <a:xfrm flipH="1">
              <a:off x="1343927" y="5745845"/>
              <a:ext cx="542925" cy="437243"/>
              <a:chOff x="4606" y="1829"/>
              <a:chExt cx="329" cy="219"/>
            </a:xfrm>
          </p:grpSpPr>
          <p:sp>
            <p:nvSpPr>
              <p:cNvPr id="7202" name="Rectangle 33"/>
              <p:cNvSpPr>
                <a:spLocks noChangeArrowheads="1"/>
              </p:cNvSpPr>
              <p:nvPr/>
            </p:nvSpPr>
            <p:spPr bwMode="auto">
              <a:xfrm>
                <a:off x="4608" y="1829"/>
                <a:ext cx="311" cy="219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03" name="Text Box 34"/>
              <p:cNvSpPr txBox="1">
                <a:spLocks noChangeArrowheads="1"/>
              </p:cNvSpPr>
              <p:nvPr/>
            </p:nvSpPr>
            <p:spPr bwMode="auto">
              <a:xfrm>
                <a:off x="4606" y="1850"/>
                <a:ext cx="329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sz="1400" b="1">
                    <a:solidFill>
                      <a:srgbClr val="000000"/>
                    </a:solidFill>
                  </a:rPr>
                  <a:t>LPF</a:t>
                </a:r>
              </a:p>
            </p:txBody>
          </p:sp>
        </p:grpSp>
        <p:sp>
          <p:nvSpPr>
            <p:cNvPr id="7197" name="Line 6"/>
            <p:cNvSpPr>
              <a:spLocks noChangeShapeType="1"/>
            </p:cNvSpPr>
            <p:nvPr/>
          </p:nvSpPr>
          <p:spPr bwMode="auto">
            <a:xfrm flipH="1" flipV="1">
              <a:off x="1918609" y="5936572"/>
              <a:ext cx="222245" cy="703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8" name="Line 6"/>
            <p:cNvSpPr>
              <a:spLocks noChangeShapeType="1"/>
            </p:cNvSpPr>
            <p:nvPr/>
          </p:nvSpPr>
          <p:spPr bwMode="auto">
            <a:xfrm flipH="1" flipV="1">
              <a:off x="2666095" y="5929314"/>
              <a:ext cx="222245" cy="703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9" name="Text Box 31"/>
            <p:cNvSpPr txBox="1">
              <a:spLocks noChangeArrowheads="1"/>
            </p:cNvSpPr>
            <p:nvPr/>
          </p:nvSpPr>
          <p:spPr bwMode="auto">
            <a:xfrm>
              <a:off x="5979699" y="5659655"/>
              <a:ext cx="871905" cy="738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400" b="1">
                  <a:solidFill>
                    <a:srgbClr val="000000"/>
                  </a:solidFill>
                </a:rPr>
                <a:t>Parallel</a:t>
              </a:r>
            </a:p>
            <a:p>
              <a:pPr algn="ctr"/>
              <a:r>
                <a:rPr lang="en-US" sz="1400" b="1">
                  <a:solidFill>
                    <a:srgbClr val="000000"/>
                  </a:solidFill>
                </a:rPr>
                <a:t>To Serial</a:t>
              </a:r>
            </a:p>
            <a:p>
              <a:pPr algn="ctr"/>
              <a:r>
                <a:rPr lang="en-US" sz="1400" b="1">
                  <a:solidFill>
                    <a:srgbClr val="000000"/>
                  </a:solidFill>
                </a:rPr>
                <a:t>Convert</a:t>
              </a:r>
            </a:p>
          </p:txBody>
        </p:sp>
        <p:sp>
          <p:nvSpPr>
            <p:cNvPr id="7200" name="Rectangle 77"/>
            <p:cNvSpPr>
              <a:spLocks noChangeArrowheads="1"/>
            </p:cNvSpPr>
            <p:nvPr/>
          </p:nvSpPr>
          <p:spPr bwMode="auto">
            <a:xfrm>
              <a:off x="203195" y="4985660"/>
              <a:ext cx="8766629" cy="1828798"/>
            </a:xfrm>
            <a:prstGeom prst="rect">
              <a:avLst/>
            </a:prstGeom>
            <a:noFill/>
            <a:ln w="28575" algn="ctr">
              <a:solidFill>
                <a:srgbClr val="0000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1" name="TextBox 79"/>
            <p:cNvSpPr txBox="1">
              <a:spLocks noChangeArrowheads="1"/>
            </p:cNvSpPr>
            <p:nvPr/>
          </p:nvSpPr>
          <p:spPr bwMode="auto">
            <a:xfrm>
              <a:off x="8280400" y="5029200"/>
              <a:ext cx="630301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b="1">
                  <a:solidFill>
                    <a:srgbClr val="0000FF"/>
                  </a:solidFill>
                </a:rPr>
                <a:t>RX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OFDM Design Issues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392113" y="1647825"/>
            <a:ext cx="8272462" cy="41148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mtClean="0"/>
              <a:t>Timing/frequency offset: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 Impacts subcarrier orthogonality;  self-interference</a:t>
            </a:r>
          </a:p>
          <a:p>
            <a:pPr lvl="3">
              <a:lnSpc>
                <a:spcPct val="10000"/>
              </a:lnSpc>
            </a:pPr>
            <a:endParaRPr lang="en-US" sz="1600" smtClean="0"/>
          </a:p>
          <a:p>
            <a:pPr>
              <a:lnSpc>
                <a:spcPct val="100000"/>
              </a:lnSpc>
            </a:pPr>
            <a:r>
              <a:rPr lang="en-US" smtClean="0"/>
              <a:t>Peak-to-Average Power Ratio (PAPR)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Adding subcarrier signals creates large signal peaks</a:t>
            </a:r>
          </a:p>
          <a:p>
            <a:pPr lvl="2">
              <a:lnSpc>
                <a:spcPct val="10000"/>
              </a:lnSpc>
            </a:pPr>
            <a:endParaRPr lang="en-US" sz="2000" smtClean="0"/>
          </a:p>
          <a:p>
            <a:pPr lvl="3">
              <a:lnSpc>
                <a:spcPct val="10000"/>
              </a:lnSpc>
            </a:pPr>
            <a:endParaRPr lang="en-US" sz="1600" smtClean="0"/>
          </a:p>
          <a:p>
            <a:pPr>
              <a:lnSpc>
                <a:spcPct val="100000"/>
              </a:lnSpc>
            </a:pPr>
            <a:r>
              <a:rPr lang="en-US" smtClean="0"/>
              <a:t>MIMO/OFDM</a:t>
            </a:r>
          </a:p>
          <a:p>
            <a:pPr lvl="1"/>
            <a:r>
              <a:rPr lang="en-US" sz="2400" smtClean="0"/>
              <a:t>Apply OFDM across each spatial dimension</a:t>
            </a:r>
          </a:p>
          <a:p>
            <a:pPr lvl="1"/>
            <a:r>
              <a:rPr lang="en-US" sz="2400" smtClean="0"/>
              <a:t>Can adapt across space, time, and frequency</a:t>
            </a:r>
          </a:p>
          <a:p>
            <a:pPr lvl="1">
              <a:lnSpc>
                <a:spcPct val="20000"/>
              </a:lnSpc>
            </a:pPr>
            <a:endParaRPr lang="en-US" sz="2400" smtClean="0"/>
          </a:p>
          <a:p>
            <a:pPr>
              <a:lnSpc>
                <a:spcPct val="100000"/>
              </a:lnSpc>
            </a:pPr>
            <a:r>
              <a:rPr lang="en-US" smtClean="0"/>
              <a:t>Different fading across subcarriers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Mitigate by precoding (fading inversion), coding across subcarriers, and adaptative loading over time</a:t>
            </a:r>
          </a:p>
          <a:p>
            <a:endParaRPr lang="en-US" smtClean="0"/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4000" i="1" smtClean="0"/>
              <a:t/>
            </a:r>
            <a:br>
              <a:rPr lang="en-US" sz="4000" i="1" smtClean="0"/>
            </a:br>
            <a:r>
              <a:rPr lang="en-US" smtClean="0"/>
              <a:t>Intro. to Spread Spectrum</a:t>
            </a:r>
            <a:endParaRPr lang="en-US" sz="400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2288" y="1749425"/>
            <a:ext cx="8181975" cy="4564063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dirty="0" smtClean="0"/>
              <a:t>Modulation that increases signal BW</a:t>
            </a:r>
          </a:p>
          <a:p>
            <a:pPr lvl="1">
              <a:lnSpc>
                <a:spcPct val="70000"/>
              </a:lnSpc>
            </a:pPr>
            <a:r>
              <a:rPr lang="en-US" dirty="0" smtClean="0"/>
              <a:t>Mitigates or coherently combines ISI </a:t>
            </a:r>
          </a:p>
          <a:p>
            <a:pPr lvl="1">
              <a:lnSpc>
                <a:spcPct val="70000"/>
              </a:lnSpc>
            </a:pPr>
            <a:r>
              <a:rPr lang="en-US" dirty="0" smtClean="0"/>
              <a:t>Mitigates narrowband interference/jamming</a:t>
            </a:r>
          </a:p>
          <a:p>
            <a:pPr lvl="1">
              <a:lnSpc>
                <a:spcPct val="70000"/>
              </a:lnSpc>
            </a:pPr>
            <a:r>
              <a:rPr lang="en-US" dirty="0" smtClean="0"/>
              <a:t>Hides signal below noise (DSSS) or makes it hard to track (FH)</a:t>
            </a:r>
          </a:p>
          <a:p>
            <a:pPr lvl="1">
              <a:lnSpc>
                <a:spcPct val="70000"/>
              </a:lnSpc>
            </a:pPr>
            <a:r>
              <a:rPr lang="en-US" dirty="0" smtClean="0"/>
              <a:t>Also used as a multiple access technique</a:t>
            </a:r>
          </a:p>
          <a:p>
            <a:pPr>
              <a:lnSpc>
                <a:spcPct val="110000"/>
              </a:lnSpc>
            </a:pPr>
            <a:r>
              <a:rPr lang="en-US" dirty="0" smtClean="0"/>
              <a:t>Two types</a:t>
            </a:r>
          </a:p>
          <a:p>
            <a:pPr lvl="1">
              <a:lnSpc>
                <a:spcPct val="70000"/>
              </a:lnSpc>
            </a:pPr>
            <a:r>
              <a:rPr lang="en-US" dirty="0" smtClean="0"/>
              <a:t>Frequency Hopping</a:t>
            </a:r>
            <a:r>
              <a:rPr lang="en-US" dirty="0" smtClean="0"/>
              <a:t>: (</a:t>
            </a:r>
            <a:r>
              <a:rPr lang="en-US" dirty="0" err="1" smtClean="0"/>
              <a:t>Heddy</a:t>
            </a:r>
            <a:r>
              <a:rPr lang="en-US" dirty="0" smtClean="0"/>
              <a:t> Lamar)</a:t>
            </a:r>
            <a:endParaRPr lang="en-US" dirty="0" smtClean="0"/>
          </a:p>
          <a:p>
            <a:pPr lvl="2">
              <a:lnSpc>
                <a:spcPct val="70000"/>
              </a:lnSpc>
            </a:pPr>
            <a:r>
              <a:rPr lang="en-US" dirty="0" smtClean="0">
                <a:solidFill>
                  <a:srgbClr val="0033CC"/>
                </a:solidFill>
              </a:rPr>
              <a:t>Narrowband signal hopped over wide bandwidth</a:t>
            </a:r>
          </a:p>
          <a:p>
            <a:pPr lvl="1">
              <a:lnSpc>
                <a:spcPct val="70000"/>
              </a:lnSpc>
            </a:pPr>
            <a:r>
              <a:rPr lang="en-US" dirty="0" smtClean="0">
                <a:solidFill>
                  <a:srgbClr val="0033CC"/>
                </a:solidFill>
              </a:rPr>
              <a:t>Direction Sequence</a:t>
            </a:r>
            <a:r>
              <a:rPr lang="en-US" dirty="0" smtClean="0">
                <a:solidFill>
                  <a:srgbClr val="0033CC"/>
                </a:solidFill>
              </a:rPr>
              <a:t>: (ITT-NJ)</a:t>
            </a:r>
            <a:endParaRPr lang="en-US" dirty="0" smtClean="0">
              <a:solidFill>
                <a:srgbClr val="0033CC"/>
              </a:solidFill>
            </a:endParaRPr>
          </a:p>
          <a:p>
            <a:pPr lvl="2">
              <a:lnSpc>
                <a:spcPct val="70000"/>
              </a:lnSpc>
            </a:pPr>
            <a:r>
              <a:rPr lang="en-US" dirty="0" smtClean="0">
                <a:solidFill>
                  <a:srgbClr val="0033CC"/>
                </a:solidFill>
              </a:rPr>
              <a:t>Modulated signal multiplied by faster chip sequence</a:t>
            </a:r>
          </a:p>
        </p:txBody>
      </p:sp>
    </p:spTree>
    <p:extLst>
      <p:ext uri="{BB962C8B-B14F-4D97-AF65-F5344CB8AC3E}">
        <p14:creationId xmlns:p14="http://schemas.microsoft.com/office/powerpoint/2010/main" val="2291548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77813" y="228600"/>
            <a:ext cx="85090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4400" smtClean="0"/>
              <a:t/>
            </a:r>
            <a:br>
              <a:rPr lang="en-US" sz="4400" smtClean="0"/>
            </a:br>
            <a:r>
              <a:rPr lang="en-US" sz="4400" smtClean="0"/>
              <a:t>Direct Sequence Spread Spectrum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sz="2800" smtClean="0"/>
              <a:t>Bit sequence modulated by </a:t>
            </a:r>
            <a:r>
              <a:rPr lang="en-US" sz="2800" smtClean="0">
                <a:solidFill>
                  <a:schemeClr val="accent1"/>
                </a:solidFill>
              </a:rPr>
              <a:t>chip</a:t>
            </a:r>
            <a:r>
              <a:rPr lang="en-US" sz="2800" smtClean="0"/>
              <a:t> sequence</a:t>
            </a:r>
          </a:p>
          <a:p>
            <a:pPr>
              <a:lnSpc>
                <a:spcPct val="110000"/>
              </a:lnSpc>
            </a:pPr>
            <a:endParaRPr lang="en-US" sz="2800" smtClean="0"/>
          </a:p>
          <a:p>
            <a:pPr>
              <a:lnSpc>
                <a:spcPct val="330000"/>
              </a:lnSpc>
            </a:pPr>
            <a:endParaRPr lang="en-US" sz="2800" smtClean="0"/>
          </a:p>
          <a:p>
            <a:pPr>
              <a:lnSpc>
                <a:spcPct val="110000"/>
              </a:lnSpc>
            </a:pPr>
            <a:r>
              <a:rPr lang="en-US" sz="2800" smtClean="0"/>
              <a:t>Spreads bandwidth by large factor (G)</a:t>
            </a:r>
          </a:p>
          <a:p>
            <a:pPr>
              <a:lnSpc>
                <a:spcPct val="110000"/>
              </a:lnSpc>
            </a:pPr>
            <a:r>
              <a:rPr lang="en-US" sz="2800" smtClean="0"/>
              <a:t>Despread by multiplying by s</a:t>
            </a:r>
            <a:r>
              <a:rPr lang="en-US" sz="2800" baseline="-25000" smtClean="0"/>
              <a:t>c</a:t>
            </a:r>
            <a:r>
              <a:rPr lang="en-US" sz="2800" smtClean="0"/>
              <a:t>(t) again (s</a:t>
            </a:r>
            <a:r>
              <a:rPr lang="en-US" sz="2800" baseline="-25000" smtClean="0"/>
              <a:t>c</a:t>
            </a:r>
            <a:r>
              <a:rPr lang="en-US" sz="2800" smtClean="0"/>
              <a:t>(t)=1) </a:t>
            </a:r>
          </a:p>
          <a:p>
            <a:pPr>
              <a:lnSpc>
                <a:spcPct val="110000"/>
              </a:lnSpc>
            </a:pPr>
            <a:r>
              <a:rPr lang="en-US" sz="2800" smtClean="0"/>
              <a:t>Mitigates ISI and narrowband interference</a:t>
            </a:r>
          </a:p>
        </p:txBody>
      </p:sp>
      <p:grpSp>
        <p:nvGrpSpPr>
          <p:cNvPr id="6148" name="Group 33"/>
          <p:cNvGrpSpPr>
            <a:grpSpLocks/>
          </p:cNvGrpSpPr>
          <p:nvPr/>
        </p:nvGrpSpPr>
        <p:grpSpPr bwMode="auto">
          <a:xfrm>
            <a:off x="679450" y="3294063"/>
            <a:ext cx="4079875" cy="684212"/>
            <a:chOff x="1298" y="1810"/>
            <a:chExt cx="2570" cy="431"/>
          </a:xfrm>
        </p:grpSpPr>
        <p:sp>
          <p:nvSpPr>
            <p:cNvPr id="6174" name="Line 4"/>
            <p:cNvSpPr>
              <a:spLocks noChangeShapeType="1"/>
            </p:cNvSpPr>
            <p:nvPr/>
          </p:nvSpPr>
          <p:spPr bwMode="auto">
            <a:xfrm>
              <a:off x="1298" y="2021"/>
              <a:ext cx="257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5" name="Rectangle 7"/>
            <p:cNvSpPr>
              <a:spLocks noChangeArrowheads="1"/>
            </p:cNvSpPr>
            <p:nvPr/>
          </p:nvSpPr>
          <p:spPr bwMode="auto">
            <a:xfrm>
              <a:off x="1536" y="1820"/>
              <a:ext cx="128" cy="201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6" name="Rectangle 8"/>
            <p:cNvSpPr>
              <a:spLocks noChangeArrowheads="1"/>
            </p:cNvSpPr>
            <p:nvPr/>
          </p:nvSpPr>
          <p:spPr bwMode="auto">
            <a:xfrm>
              <a:off x="1659" y="2017"/>
              <a:ext cx="128" cy="201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7" name="Rectangle 9"/>
            <p:cNvSpPr>
              <a:spLocks noChangeArrowheads="1"/>
            </p:cNvSpPr>
            <p:nvPr/>
          </p:nvSpPr>
          <p:spPr bwMode="auto">
            <a:xfrm>
              <a:off x="1910" y="1820"/>
              <a:ext cx="128" cy="201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8" name="Rectangle 10"/>
            <p:cNvSpPr>
              <a:spLocks noChangeArrowheads="1"/>
            </p:cNvSpPr>
            <p:nvPr/>
          </p:nvSpPr>
          <p:spPr bwMode="auto">
            <a:xfrm>
              <a:off x="1787" y="1816"/>
              <a:ext cx="128" cy="201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9" name="Rectangle 11"/>
            <p:cNvSpPr>
              <a:spLocks noChangeArrowheads="1"/>
            </p:cNvSpPr>
            <p:nvPr/>
          </p:nvSpPr>
          <p:spPr bwMode="auto">
            <a:xfrm>
              <a:off x="2051" y="2017"/>
              <a:ext cx="128" cy="201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0" name="Rectangle 12"/>
            <p:cNvSpPr>
              <a:spLocks noChangeArrowheads="1"/>
            </p:cNvSpPr>
            <p:nvPr/>
          </p:nvSpPr>
          <p:spPr bwMode="auto">
            <a:xfrm>
              <a:off x="2303" y="2022"/>
              <a:ext cx="128" cy="201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1" name="Rectangle 13"/>
            <p:cNvSpPr>
              <a:spLocks noChangeArrowheads="1"/>
            </p:cNvSpPr>
            <p:nvPr/>
          </p:nvSpPr>
          <p:spPr bwMode="auto">
            <a:xfrm>
              <a:off x="2180" y="1815"/>
              <a:ext cx="128" cy="201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2" name="Rectangle 14"/>
            <p:cNvSpPr>
              <a:spLocks noChangeArrowheads="1"/>
            </p:cNvSpPr>
            <p:nvPr/>
          </p:nvSpPr>
          <p:spPr bwMode="auto">
            <a:xfrm>
              <a:off x="2436" y="2018"/>
              <a:ext cx="128" cy="201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3" name="Rectangle 18"/>
            <p:cNvSpPr>
              <a:spLocks noChangeArrowheads="1"/>
            </p:cNvSpPr>
            <p:nvPr/>
          </p:nvSpPr>
          <p:spPr bwMode="auto">
            <a:xfrm>
              <a:off x="2555" y="1815"/>
              <a:ext cx="128" cy="201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4" name="Rectangle 20"/>
            <p:cNvSpPr>
              <a:spLocks noChangeArrowheads="1"/>
            </p:cNvSpPr>
            <p:nvPr/>
          </p:nvSpPr>
          <p:spPr bwMode="auto">
            <a:xfrm>
              <a:off x="2678" y="1820"/>
              <a:ext cx="128" cy="201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5" name="Rectangle 21"/>
            <p:cNvSpPr>
              <a:spLocks noChangeArrowheads="1"/>
            </p:cNvSpPr>
            <p:nvPr/>
          </p:nvSpPr>
          <p:spPr bwMode="auto">
            <a:xfrm>
              <a:off x="2938" y="2025"/>
              <a:ext cx="128" cy="201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6" name="Rectangle 22"/>
            <p:cNvSpPr>
              <a:spLocks noChangeArrowheads="1"/>
            </p:cNvSpPr>
            <p:nvPr/>
          </p:nvSpPr>
          <p:spPr bwMode="auto">
            <a:xfrm>
              <a:off x="2806" y="1820"/>
              <a:ext cx="128" cy="201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7" name="Rectangle 23"/>
            <p:cNvSpPr>
              <a:spLocks noChangeArrowheads="1"/>
            </p:cNvSpPr>
            <p:nvPr/>
          </p:nvSpPr>
          <p:spPr bwMode="auto">
            <a:xfrm>
              <a:off x="3061" y="2021"/>
              <a:ext cx="128" cy="201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8" name="Rectangle 24"/>
            <p:cNvSpPr>
              <a:spLocks noChangeArrowheads="1"/>
            </p:cNvSpPr>
            <p:nvPr/>
          </p:nvSpPr>
          <p:spPr bwMode="auto">
            <a:xfrm>
              <a:off x="3331" y="2018"/>
              <a:ext cx="128" cy="201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9" name="Rectangle 25"/>
            <p:cNvSpPr>
              <a:spLocks noChangeArrowheads="1"/>
            </p:cNvSpPr>
            <p:nvPr/>
          </p:nvSpPr>
          <p:spPr bwMode="auto">
            <a:xfrm>
              <a:off x="3190" y="1819"/>
              <a:ext cx="128" cy="201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0" name="Rectangle 26"/>
            <p:cNvSpPr>
              <a:spLocks noChangeArrowheads="1"/>
            </p:cNvSpPr>
            <p:nvPr/>
          </p:nvSpPr>
          <p:spPr bwMode="auto">
            <a:xfrm>
              <a:off x="3455" y="2023"/>
              <a:ext cx="128" cy="201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1" name="Line 27"/>
            <p:cNvSpPr>
              <a:spLocks noChangeShapeType="1"/>
            </p:cNvSpPr>
            <p:nvPr/>
          </p:nvSpPr>
          <p:spPr bwMode="auto">
            <a:xfrm>
              <a:off x="1536" y="1810"/>
              <a:ext cx="1006" cy="0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2" name="Line 28"/>
            <p:cNvSpPr>
              <a:spLocks noChangeShapeType="1"/>
            </p:cNvSpPr>
            <p:nvPr/>
          </p:nvSpPr>
          <p:spPr bwMode="auto">
            <a:xfrm rot="5400000">
              <a:off x="1430" y="1916"/>
              <a:ext cx="203" cy="0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3" name="Line 29"/>
            <p:cNvSpPr>
              <a:spLocks noChangeShapeType="1"/>
            </p:cNvSpPr>
            <p:nvPr/>
          </p:nvSpPr>
          <p:spPr bwMode="auto">
            <a:xfrm rot="5400000">
              <a:off x="2440" y="1920"/>
              <a:ext cx="203" cy="0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4" name="Line 30"/>
            <p:cNvSpPr>
              <a:spLocks noChangeShapeType="1"/>
            </p:cNvSpPr>
            <p:nvPr/>
          </p:nvSpPr>
          <p:spPr bwMode="auto">
            <a:xfrm>
              <a:off x="2565" y="2235"/>
              <a:ext cx="1006" cy="0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5" name="Line 31"/>
            <p:cNvSpPr>
              <a:spLocks noChangeShapeType="1"/>
            </p:cNvSpPr>
            <p:nvPr/>
          </p:nvSpPr>
          <p:spPr bwMode="auto">
            <a:xfrm rot="5400000">
              <a:off x="3492" y="2130"/>
              <a:ext cx="203" cy="0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6" name="Line 32"/>
            <p:cNvSpPr>
              <a:spLocks noChangeShapeType="1"/>
            </p:cNvSpPr>
            <p:nvPr/>
          </p:nvSpPr>
          <p:spPr bwMode="auto">
            <a:xfrm rot="5400000">
              <a:off x="2450" y="2140"/>
              <a:ext cx="203" cy="0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49" name="Text Box 34"/>
          <p:cNvSpPr txBox="1">
            <a:spLocks noChangeArrowheads="1"/>
          </p:cNvSpPr>
          <p:nvPr/>
        </p:nvSpPr>
        <p:spPr bwMode="auto">
          <a:xfrm>
            <a:off x="1646238" y="2871788"/>
            <a:ext cx="5349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rgbClr val="0033CC"/>
                </a:solidFill>
              </a:rPr>
              <a:t>s(t)</a:t>
            </a:r>
          </a:p>
        </p:txBody>
      </p:sp>
      <p:sp>
        <p:nvSpPr>
          <p:cNvPr id="6150" name="Text Box 35"/>
          <p:cNvSpPr txBox="1">
            <a:spLocks noChangeArrowheads="1"/>
          </p:cNvSpPr>
          <p:nvPr/>
        </p:nvSpPr>
        <p:spPr bwMode="auto">
          <a:xfrm>
            <a:off x="3440113" y="2895600"/>
            <a:ext cx="6080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chemeClr val="accent1"/>
                </a:solidFill>
              </a:rPr>
              <a:t>s</a:t>
            </a:r>
            <a:r>
              <a:rPr lang="en-US" sz="2000" b="1" baseline="-25000">
                <a:solidFill>
                  <a:schemeClr val="accent1"/>
                </a:solidFill>
              </a:rPr>
              <a:t>c</a:t>
            </a:r>
            <a:r>
              <a:rPr lang="en-US" sz="2000" b="1">
                <a:solidFill>
                  <a:schemeClr val="accent1"/>
                </a:solidFill>
              </a:rPr>
              <a:t>(t)</a:t>
            </a:r>
          </a:p>
        </p:txBody>
      </p:sp>
      <p:sp>
        <p:nvSpPr>
          <p:cNvPr id="6151" name="Line 47"/>
          <p:cNvSpPr>
            <a:spLocks noChangeShapeType="1"/>
          </p:cNvSpPr>
          <p:nvPr/>
        </p:nvSpPr>
        <p:spPr bwMode="auto">
          <a:xfrm>
            <a:off x="2655888" y="4092575"/>
            <a:ext cx="171291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2" name="Text Box 48"/>
          <p:cNvSpPr txBox="1">
            <a:spLocks noChangeArrowheads="1"/>
          </p:cNvSpPr>
          <p:nvPr/>
        </p:nvSpPr>
        <p:spPr bwMode="auto">
          <a:xfrm>
            <a:off x="3046413" y="4079875"/>
            <a:ext cx="10128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rgbClr val="000000"/>
                </a:solidFill>
              </a:rPr>
              <a:t> </a:t>
            </a:r>
            <a:r>
              <a:rPr lang="en-US" sz="1800" b="1">
                <a:solidFill>
                  <a:srgbClr val="000000"/>
                </a:solidFill>
              </a:rPr>
              <a:t>T</a:t>
            </a:r>
            <a:r>
              <a:rPr lang="en-US" sz="1800" b="1" baseline="-25000">
                <a:solidFill>
                  <a:srgbClr val="000000"/>
                </a:solidFill>
              </a:rPr>
              <a:t>b</a:t>
            </a:r>
            <a:r>
              <a:rPr lang="en-US" sz="1800" b="1">
                <a:solidFill>
                  <a:srgbClr val="000000"/>
                </a:solidFill>
              </a:rPr>
              <a:t>=KT</a:t>
            </a:r>
            <a:r>
              <a:rPr lang="en-US" sz="1800" b="1" baseline="-25000">
                <a:solidFill>
                  <a:srgbClr val="000000"/>
                </a:solidFill>
              </a:rPr>
              <a:t>c</a:t>
            </a:r>
          </a:p>
        </p:txBody>
      </p:sp>
      <p:grpSp>
        <p:nvGrpSpPr>
          <p:cNvPr id="6153" name="Group 51"/>
          <p:cNvGrpSpPr>
            <a:grpSpLocks/>
          </p:cNvGrpSpPr>
          <p:nvPr/>
        </p:nvGrpSpPr>
        <p:grpSpPr bwMode="auto">
          <a:xfrm>
            <a:off x="1092200" y="4043363"/>
            <a:ext cx="468313" cy="396875"/>
            <a:chOff x="899" y="2529"/>
            <a:chExt cx="295" cy="250"/>
          </a:xfrm>
        </p:grpSpPr>
        <p:sp>
          <p:nvSpPr>
            <p:cNvPr id="6172" name="Line 49"/>
            <p:cNvSpPr>
              <a:spLocks noChangeShapeType="1"/>
            </p:cNvSpPr>
            <p:nvPr/>
          </p:nvSpPr>
          <p:spPr bwMode="auto">
            <a:xfrm>
              <a:off x="974" y="2546"/>
              <a:ext cx="17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3" name="Text Box 50"/>
            <p:cNvSpPr txBox="1">
              <a:spLocks noChangeArrowheads="1"/>
            </p:cNvSpPr>
            <p:nvPr/>
          </p:nvSpPr>
          <p:spPr bwMode="auto">
            <a:xfrm>
              <a:off x="899" y="2529"/>
              <a:ext cx="2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000" b="1">
                  <a:solidFill>
                    <a:srgbClr val="000000"/>
                  </a:solidFill>
                </a:rPr>
                <a:t> </a:t>
              </a:r>
              <a:r>
                <a:rPr lang="en-US" sz="1800" b="1">
                  <a:solidFill>
                    <a:srgbClr val="000000"/>
                  </a:solidFill>
                </a:rPr>
                <a:t>T</a:t>
              </a:r>
              <a:r>
                <a:rPr lang="en-US" sz="1800" b="1" baseline="-25000">
                  <a:solidFill>
                    <a:srgbClr val="000000"/>
                  </a:solidFill>
                </a:rPr>
                <a:t>c</a:t>
              </a:r>
            </a:p>
          </p:txBody>
        </p:sp>
      </p:grpSp>
      <p:sp>
        <p:nvSpPr>
          <p:cNvPr id="6154" name="Line 37"/>
          <p:cNvSpPr>
            <a:spLocks noChangeShapeType="1"/>
          </p:cNvSpPr>
          <p:nvPr/>
        </p:nvSpPr>
        <p:spPr bwMode="auto">
          <a:xfrm>
            <a:off x="4975225" y="3757613"/>
            <a:ext cx="2859088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155" name="Group 40"/>
          <p:cNvGrpSpPr>
            <a:grpSpLocks/>
          </p:cNvGrpSpPr>
          <p:nvPr/>
        </p:nvGrpSpPr>
        <p:grpSpPr bwMode="auto">
          <a:xfrm>
            <a:off x="6191250" y="3076575"/>
            <a:ext cx="528638" cy="687388"/>
            <a:chOff x="3653" y="1929"/>
            <a:chExt cx="635" cy="333"/>
          </a:xfrm>
        </p:grpSpPr>
        <p:sp>
          <p:nvSpPr>
            <p:cNvPr id="6170" name="Arc 38"/>
            <p:cNvSpPr>
              <a:spLocks/>
            </p:cNvSpPr>
            <p:nvPr/>
          </p:nvSpPr>
          <p:spPr bwMode="auto">
            <a:xfrm>
              <a:off x="3959" y="1929"/>
              <a:ext cx="329" cy="32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0033CC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1" name="Arc 39"/>
            <p:cNvSpPr>
              <a:spLocks/>
            </p:cNvSpPr>
            <p:nvPr/>
          </p:nvSpPr>
          <p:spPr bwMode="auto">
            <a:xfrm flipH="1">
              <a:off x="3653" y="1933"/>
              <a:ext cx="329" cy="32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0033CC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56" name="Text Box 41"/>
          <p:cNvSpPr txBox="1">
            <a:spLocks noChangeArrowheads="1"/>
          </p:cNvSpPr>
          <p:nvPr/>
        </p:nvSpPr>
        <p:spPr bwMode="auto">
          <a:xfrm>
            <a:off x="6169025" y="2662238"/>
            <a:ext cx="577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rgbClr val="0033CC"/>
                </a:solidFill>
              </a:rPr>
              <a:t>S(f)</a:t>
            </a:r>
          </a:p>
        </p:txBody>
      </p:sp>
      <p:grpSp>
        <p:nvGrpSpPr>
          <p:cNvPr id="6157" name="Group 42"/>
          <p:cNvGrpSpPr>
            <a:grpSpLocks/>
          </p:cNvGrpSpPr>
          <p:nvPr/>
        </p:nvGrpSpPr>
        <p:grpSpPr bwMode="auto">
          <a:xfrm>
            <a:off x="5299075" y="3359150"/>
            <a:ext cx="2111375" cy="412750"/>
            <a:chOff x="3653" y="1929"/>
            <a:chExt cx="635" cy="333"/>
          </a:xfrm>
        </p:grpSpPr>
        <p:sp>
          <p:nvSpPr>
            <p:cNvPr id="6168" name="Arc 43"/>
            <p:cNvSpPr>
              <a:spLocks/>
            </p:cNvSpPr>
            <p:nvPr/>
          </p:nvSpPr>
          <p:spPr bwMode="auto">
            <a:xfrm>
              <a:off x="3959" y="1929"/>
              <a:ext cx="329" cy="32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chemeClr val="accent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9" name="Arc 44"/>
            <p:cNvSpPr>
              <a:spLocks/>
            </p:cNvSpPr>
            <p:nvPr/>
          </p:nvSpPr>
          <p:spPr bwMode="auto">
            <a:xfrm flipH="1">
              <a:off x="3653" y="1933"/>
              <a:ext cx="329" cy="32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chemeClr val="accent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58" name="Text Box 45"/>
          <p:cNvSpPr txBox="1">
            <a:spLocks noChangeArrowheads="1"/>
          </p:cNvSpPr>
          <p:nvPr/>
        </p:nvSpPr>
        <p:spPr bwMode="auto">
          <a:xfrm>
            <a:off x="5202238" y="2916238"/>
            <a:ext cx="6508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chemeClr val="accent1"/>
                </a:solidFill>
              </a:rPr>
              <a:t>S</a:t>
            </a:r>
            <a:r>
              <a:rPr lang="en-US" sz="2000" b="1" baseline="-25000">
                <a:solidFill>
                  <a:schemeClr val="accent1"/>
                </a:solidFill>
              </a:rPr>
              <a:t>c</a:t>
            </a:r>
            <a:r>
              <a:rPr lang="en-US" sz="2000" b="1">
                <a:solidFill>
                  <a:schemeClr val="accent1"/>
                </a:solidFill>
              </a:rPr>
              <a:t>(f)</a:t>
            </a:r>
          </a:p>
        </p:txBody>
      </p:sp>
      <p:sp>
        <p:nvSpPr>
          <p:cNvPr id="6159" name="Line 53"/>
          <p:cNvSpPr>
            <a:spLocks noChangeShapeType="1"/>
          </p:cNvSpPr>
          <p:nvPr/>
        </p:nvSpPr>
        <p:spPr bwMode="auto">
          <a:xfrm>
            <a:off x="6183313" y="3903663"/>
            <a:ext cx="57943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0" name="Text Box 54"/>
          <p:cNvSpPr txBox="1">
            <a:spLocks noChangeArrowheads="1"/>
          </p:cNvSpPr>
          <p:nvPr/>
        </p:nvSpPr>
        <p:spPr bwMode="auto">
          <a:xfrm>
            <a:off x="6700838" y="3703638"/>
            <a:ext cx="6810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rgbClr val="000000"/>
                </a:solidFill>
              </a:rPr>
              <a:t> 1/</a:t>
            </a:r>
            <a:r>
              <a:rPr lang="en-US" sz="1800" b="1">
                <a:solidFill>
                  <a:srgbClr val="000000"/>
                </a:solidFill>
              </a:rPr>
              <a:t>T</a:t>
            </a:r>
            <a:r>
              <a:rPr lang="en-US" sz="1800" b="1" baseline="-25000">
                <a:solidFill>
                  <a:srgbClr val="000000"/>
                </a:solidFill>
              </a:rPr>
              <a:t>b</a:t>
            </a:r>
          </a:p>
        </p:txBody>
      </p:sp>
      <p:sp>
        <p:nvSpPr>
          <p:cNvPr id="6161" name="Line 55"/>
          <p:cNvSpPr>
            <a:spLocks noChangeShapeType="1"/>
          </p:cNvSpPr>
          <p:nvPr/>
        </p:nvSpPr>
        <p:spPr bwMode="auto">
          <a:xfrm>
            <a:off x="5305425" y="4143375"/>
            <a:ext cx="2162175" cy="142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2" name="Text Box 56"/>
          <p:cNvSpPr txBox="1">
            <a:spLocks noChangeArrowheads="1"/>
          </p:cNvSpPr>
          <p:nvPr/>
        </p:nvSpPr>
        <p:spPr bwMode="auto">
          <a:xfrm>
            <a:off x="7361238" y="3943350"/>
            <a:ext cx="6651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rgbClr val="000000"/>
                </a:solidFill>
              </a:rPr>
              <a:t> 1/</a:t>
            </a:r>
            <a:r>
              <a:rPr lang="en-US" sz="1800" b="1">
                <a:solidFill>
                  <a:srgbClr val="000000"/>
                </a:solidFill>
              </a:rPr>
              <a:t>T</a:t>
            </a:r>
            <a:r>
              <a:rPr lang="en-US" sz="1800" b="1" baseline="-25000">
                <a:solidFill>
                  <a:srgbClr val="000000"/>
                </a:solidFill>
              </a:rPr>
              <a:t>c</a:t>
            </a:r>
          </a:p>
        </p:txBody>
      </p:sp>
      <p:grpSp>
        <p:nvGrpSpPr>
          <p:cNvPr id="6163" name="Group 58"/>
          <p:cNvGrpSpPr>
            <a:grpSpLocks/>
          </p:cNvGrpSpPr>
          <p:nvPr/>
        </p:nvGrpSpPr>
        <p:grpSpPr bwMode="auto">
          <a:xfrm>
            <a:off x="5045075" y="3265488"/>
            <a:ext cx="2560638" cy="528637"/>
            <a:chOff x="3653" y="1929"/>
            <a:chExt cx="635" cy="333"/>
          </a:xfrm>
        </p:grpSpPr>
        <p:sp>
          <p:nvSpPr>
            <p:cNvPr id="6166" name="Arc 59"/>
            <p:cNvSpPr>
              <a:spLocks/>
            </p:cNvSpPr>
            <p:nvPr/>
          </p:nvSpPr>
          <p:spPr bwMode="auto">
            <a:xfrm>
              <a:off x="3959" y="1929"/>
              <a:ext cx="329" cy="32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0066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7" name="Arc 60"/>
            <p:cNvSpPr>
              <a:spLocks/>
            </p:cNvSpPr>
            <p:nvPr/>
          </p:nvSpPr>
          <p:spPr bwMode="auto">
            <a:xfrm flipH="1">
              <a:off x="3653" y="1933"/>
              <a:ext cx="329" cy="32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0066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64" name="Text Box 61"/>
          <p:cNvSpPr txBox="1">
            <a:spLocks noChangeArrowheads="1"/>
          </p:cNvSpPr>
          <p:nvPr/>
        </p:nvSpPr>
        <p:spPr bwMode="auto">
          <a:xfrm>
            <a:off x="6921500" y="2968625"/>
            <a:ext cx="11271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rgbClr val="006600"/>
                </a:solidFill>
              </a:rPr>
              <a:t>S(f)</a:t>
            </a:r>
            <a:r>
              <a:rPr lang="en-US" sz="2000" b="1" baseline="-4000">
                <a:solidFill>
                  <a:srgbClr val="006600"/>
                </a:solidFill>
              </a:rPr>
              <a:t>*</a:t>
            </a:r>
            <a:r>
              <a:rPr lang="en-US" sz="2000" b="1">
                <a:solidFill>
                  <a:srgbClr val="006600"/>
                </a:solidFill>
              </a:rPr>
              <a:t>S</a:t>
            </a:r>
            <a:r>
              <a:rPr lang="en-US" sz="2000" b="1" baseline="-25000">
                <a:solidFill>
                  <a:srgbClr val="006600"/>
                </a:solidFill>
              </a:rPr>
              <a:t>c</a:t>
            </a:r>
            <a:r>
              <a:rPr lang="en-US" sz="2000" b="1">
                <a:solidFill>
                  <a:srgbClr val="006600"/>
                </a:solidFill>
              </a:rPr>
              <a:t>(f)</a:t>
            </a:r>
          </a:p>
        </p:txBody>
      </p:sp>
      <p:sp>
        <p:nvSpPr>
          <p:cNvPr id="6165" name="Text Box 63"/>
          <p:cNvSpPr txBox="1">
            <a:spLocks noChangeArrowheads="1"/>
          </p:cNvSpPr>
          <p:nvPr/>
        </p:nvSpPr>
        <p:spPr bwMode="auto">
          <a:xfrm>
            <a:off x="7121525" y="513238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800" b="1">
                <a:solidFill>
                  <a:srgbClr val="0033CC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5196833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167688" cy="1143000"/>
          </a:xfrm>
        </p:spPr>
        <p:txBody>
          <a:bodyPr/>
          <a:lstStyle/>
          <a:p>
            <a:r>
              <a:rPr lang="en-US" dirty="0" smtClean="0"/>
              <a:t>ISI and Interference Rejection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Narrowband Interference Rejection (1/K)</a:t>
            </a:r>
          </a:p>
          <a:p>
            <a:pPr>
              <a:lnSpc>
                <a:spcPct val="160000"/>
              </a:lnSpc>
            </a:pPr>
            <a:endParaRPr lang="en-US" smtClean="0"/>
          </a:p>
          <a:p>
            <a:endParaRPr lang="en-US" smtClean="0"/>
          </a:p>
          <a:p>
            <a:r>
              <a:rPr lang="en-US" smtClean="0"/>
              <a:t>Multipath Rejection (Autocorrelation </a:t>
            </a:r>
            <a:r>
              <a:rPr lang="en-US" smtClean="0">
                <a:latin typeface="Symbol" pitchFamily="18" charset="2"/>
              </a:rPr>
              <a:t>r(t))</a:t>
            </a:r>
          </a:p>
        </p:txBody>
      </p:sp>
      <p:grpSp>
        <p:nvGrpSpPr>
          <p:cNvPr id="7172" name="Group 63"/>
          <p:cNvGrpSpPr>
            <a:grpSpLocks/>
          </p:cNvGrpSpPr>
          <p:nvPr/>
        </p:nvGrpSpPr>
        <p:grpSpPr bwMode="auto">
          <a:xfrm>
            <a:off x="650875" y="2560638"/>
            <a:ext cx="7777163" cy="1495425"/>
            <a:chOff x="519" y="1622"/>
            <a:chExt cx="4899" cy="942"/>
          </a:xfrm>
        </p:grpSpPr>
        <p:sp>
          <p:nvSpPr>
            <p:cNvPr id="7199" name="Text Box 10"/>
            <p:cNvSpPr txBox="1">
              <a:spLocks noChangeArrowheads="1"/>
            </p:cNvSpPr>
            <p:nvPr/>
          </p:nvSpPr>
          <p:spPr bwMode="auto">
            <a:xfrm>
              <a:off x="942" y="1704"/>
              <a:ext cx="36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000" b="1">
                  <a:solidFill>
                    <a:srgbClr val="0033CC"/>
                  </a:solidFill>
                </a:rPr>
                <a:t>S(f)</a:t>
              </a:r>
            </a:p>
          </p:txBody>
        </p:sp>
        <p:sp>
          <p:nvSpPr>
            <p:cNvPr id="7200" name="Line 26"/>
            <p:cNvSpPr>
              <a:spLocks noChangeShapeType="1"/>
            </p:cNvSpPr>
            <p:nvPr/>
          </p:nvSpPr>
          <p:spPr bwMode="auto">
            <a:xfrm>
              <a:off x="575" y="2340"/>
              <a:ext cx="66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7201" name="Group 27"/>
            <p:cNvGrpSpPr>
              <a:grpSpLocks/>
            </p:cNvGrpSpPr>
            <p:nvPr/>
          </p:nvGrpSpPr>
          <p:grpSpPr bwMode="auto">
            <a:xfrm>
              <a:off x="738" y="1911"/>
              <a:ext cx="333" cy="433"/>
              <a:chOff x="3653" y="1929"/>
              <a:chExt cx="635" cy="333"/>
            </a:xfrm>
          </p:grpSpPr>
          <p:sp>
            <p:nvSpPr>
              <p:cNvPr id="7225" name="Arc 28"/>
              <p:cNvSpPr>
                <a:spLocks/>
              </p:cNvSpPr>
              <p:nvPr/>
            </p:nvSpPr>
            <p:spPr bwMode="auto">
              <a:xfrm>
                <a:off x="3959" y="1929"/>
                <a:ext cx="329" cy="329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0033CC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26" name="Arc 29"/>
              <p:cNvSpPr>
                <a:spLocks/>
              </p:cNvSpPr>
              <p:nvPr/>
            </p:nvSpPr>
            <p:spPr bwMode="auto">
              <a:xfrm flipH="1">
                <a:off x="3653" y="1933"/>
                <a:ext cx="329" cy="329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0033CC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202" name="Text Box 30"/>
            <p:cNvSpPr txBox="1">
              <a:spLocks noChangeArrowheads="1"/>
            </p:cNvSpPr>
            <p:nvPr/>
          </p:nvSpPr>
          <p:spPr bwMode="auto">
            <a:xfrm>
              <a:off x="4380" y="1622"/>
              <a:ext cx="36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000" b="1">
                  <a:solidFill>
                    <a:srgbClr val="0033CC"/>
                  </a:solidFill>
                </a:rPr>
                <a:t>S(f)</a:t>
              </a:r>
            </a:p>
          </p:txBody>
        </p:sp>
        <p:grpSp>
          <p:nvGrpSpPr>
            <p:cNvPr id="7203" name="Group 31"/>
            <p:cNvGrpSpPr>
              <a:grpSpLocks/>
            </p:cNvGrpSpPr>
            <p:nvPr/>
          </p:nvGrpSpPr>
          <p:grpSpPr bwMode="auto">
            <a:xfrm>
              <a:off x="2643" y="1858"/>
              <a:ext cx="196" cy="499"/>
              <a:chOff x="3653" y="1929"/>
              <a:chExt cx="635" cy="333"/>
            </a:xfrm>
          </p:grpSpPr>
          <p:sp>
            <p:nvSpPr>
              <p:cNvPr id="7223" name="Arc 32"/>
              <p:cNvSpPr>
                <a:spLocks/>
              </p:cNvSpPr>
              <p:nvPr/>
            </p:nvSpPr>
            <p:spPr bwMode="auto">
              <a:xfrm>
                <a:off x="3959" y="1929"/>
                <a:ext cx="329" cy="329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chemeClr val="accent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24" name="Arc 33"/>
              <p:cNvSpPr>
                <a:spLocks/>
              </p:cNvSpPr>
              <p:nvPr/>
            </p:nvSpPr>
            <p:spPr bwMode="auto">
              <a:xfrm flipH="1">
                <a:off x="3653" y="1933"/>
                <a:ext cx="329" cy="329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chemeClr val="accent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204" name="Text Box 34"/>
            <p:cNvSpPr txBox="1">
              <a:spLocks noChangeArrowheads="1"/>
            </p:cNvSpPr>
            <p:nvPr/>
          </p:nvSpPr>
          <p:spPr bwMode="auto">
            <a:xfrm>
              <a:off x="2757" y="1682"/>
              <a:ext cx="33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000" b="1">
                  <a:solidFill>
                    <a:schemeClr val="accent1"/>
                  </a:solidFill>
                </a:rPr>
                <a:t>I(f)</a:t>
              </a:r>
            </a:p>
          </p:txBody>
        </p:sp>
        <p:sp>
          <p:nvSpPr>
            <p:cNvPr id="7205" name="Text Box 39"/>
            <p:cNvSpPr txBox="1">
              <a:spLocks noChangeArrowheads="1"/>
            </p:cNvSpPr>
            <p:nvPr/>
          </p:nvSpPr>
          <p:spPr bwMode="auto">
            <a:xfrm>
              <a:off x="1599" y="1852"/>
              <a:ext cx="71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000" b="1">
                  <a:solidFill>
                    <a:srgbClr val="006600"/>
                  </a:solidFill>
                </a:rPr>
                <a:t>S(f)</a:t>
              </a:r>
              <a:r>
                <a:rPr lang="en-US" sz="2000" b="1" baseline="-4000">
                  <a:solidFill>
                    <a:srgbClr val="006600"/>
                  </a:solidFill>
                </a:rPr>
                <a:t>*</a:t>
              </a:r>
              <a:r>
                <a:rPr lang="en-US" sz="2000" b="1">
                  <a:solidFill>
                    <a:srgbClr val="006600"/>
                  </a:solidFill>
                </a:rPr>
                <a:t>S</a:t>
              </a:r>
              <a:r>
                <a:rPr lang="en-US" sz="2000" b="1" baseline="-25000">
                  <a:solidFill>
                    <a:srgbClr val="006600"/>
                  </a:solidFill>
                </a:rPr>
                <a:t>c</a:t>
              </a:r>
              <a:r>
                <a:rPr lang="en-US" sz="2000" b="1">
                  <a:solidFill>
                    <a:srgbClr val="006600"/>
                  </a:solidFill>
                </a:rPr>
                <a:t>(f)</a:t>
              </a:r>
            </a:p>
          </p:txBody>
        </p:sp>
        <p:grpSp>
          <p:nvGrpSpPr>
            <p:cNvPr id="7206" name="Group 45"/>
            <p:cNvGrpSpPr>
              <a:grpSpLocks/>
            </p:cNvGrpSpPr>
            <p:nvPr/>
          </p:nvGrpSpPr>
          <p:grpSpPr bwMode="auto">
            <a:xfrm>
              <a:off x="1869" y="2012"/>
              <a:ext cx="1654" cy="333"/>
              <a:chOff x="1878" y="2030"/>
              <a:chExt cx="1654" cy="333"/>
            </a:xfrm>
          </p:grpSpPr>
          <p:grpSp>
            <p:nvGrpSpPr>
              <p:cNvPr id="7219" name="Group 36"/>
              <p:cNvGrpSpPr>
                <a:grpSpLocks/>
              </p:cNvGrpSpPr>
              <p:nvPr/>
            </p:nvGrpSpPr>
            <p:grpSpPr bwMode="auto">
              <a:xfrm>
                <a:off x="1890" y="2030"/>
                <a:ext cx="1613" cy="333"/>
                <a:chOff x="3653" y="1929"/>
                <a:chExt cx="635" cy="333"/>
              </a:xfrm>
            </p:grpSpPr>
            <p:sp>
              <p:nvSpPr>
                <p:cNvPr id="7221" name="Arc 37"/>
                <p:cNvSpPr>
                  <a:spLocks/>
                </p:cNvSpPr>
                <p:nvPr/>
              </p:nvSpPr>
              <p:spPr bwMode="auto">
                <a:xfrm>
                  <a:off x="3959" y="1929"/>
                  <a:ext cx="329" cy="329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28575">
                  <a:solidFill>
                    <a:srgbClr val="0066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22" name="Arc 38"/>
                <p:cNvSpPr>
                  <a:spLocks/>
                </p:cNvSpPr>
                <p:nvPr/>
              </p:nvSpPr>
              <p:spPr bwMode="auto">
                <a:xfrm flipH="1">
                  <a:off x="3653" y="1933"/>
                  <a:ext cx="329" cy="329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28575">
                  <a:solidFill>
                    <a:srgbClr val="0066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7220" name="Line 41"/>
              <p:cNvSpPr>
                <a:spLocks noChangeShapeType="1"/>
              </p:cNvSpPr>
              <p:nvPr/>
            </p:nvSpPr>
            <p:spPr bwMode="auto">
              <a:xfrm>
                <a:off x="1878" y="2354"/>
                <a:ext cx="165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207" name="Text Box 46"/>
            <p:cNvSpPr txBox="1">
              <a:spLocks noChangeArrowheads="1"/>
            </p:cNvSpPr>
            <p:nvPr/>
          </p:nvSpPr>
          <p:spPr bwMode="auto">
            <a:xfrm>
              <a:off x="519" y="2352"/>
              <a:ext cx="75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1600" b="1">
                  <a:solidFill>
                    <a:srgbClr val="000000"/>
                  </a:solidFill>
                </a:rPr>
                <a:t>Info. Signal</a:t>
              </a:r>
            </a:p>
          </p:txBody>
        </p:sp>
        <p:sp>
          <p:nvSpPr>
            <p:cNvPr id="7208" name="Text Box 47"/>
            <p:cNvSpPr txBox="1">
              <a:spLocks noChangeArrowheads="1"/>
            </p:cNvSpPr>
            <p:nvPr/>
          </p:nvSpPr>
          <p:spPr bwMode="auto">
            <a:xfrm>
              <a:off x="2270" y="2347"/>
              <a:ext cx="93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1600" b="1">
                  <a:solidFill>
                    <a:srgbClr val="000000"/>
                  </a:solidFill>
                </a:rPr>
                <a:t>Receiver Input</a:t>
              </a:r>
            </a:p>
          </p:txBody>
        </p:sp>
        <p:grpSp>
          <p:nvGrpSpPr>
            <p:cNvPr id="7209" name="Group 53"/>
            <p:cNvGrpSpPr>
              <a:grpSpLocks/>
            </p:cNvGrpSpPr>
            <p:nvPr/>
          </p:nvGrpSpPr>
          <p:grpSpPr bwMode="auto">
            <a:xfrm>
              <a:off x="3750" y="2190"/>
              <a:ext cx="1613" cy="132"/>
              <a:chOff x="3653" y="1929"/>
              <a:chExt cx="635" cy="333"/>
            </a:xfrm>
          </p:grpSpPr>
          <p:sp>
            <p:nvSpPr>
              <p:cNvPr id="7217" name="Arc 54"/>
              <p:cNvSpPr>
                <a:spLocks/>
              </p:cNvSpPr>
              <p:nvPr/>
            </p:nvSpPr>
            <p:spPr bwMode="auto">
              <a:xfrm>
                <a:off x="3959" y="1929"/>
                <a:ext cx="329" cy="329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CC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18" name="Arc 55"/>
              <p:cNvSpPr>
                <a:spLocks/>
              </p:cNvSpPr>
              <p:nvPr/>
            </p:nvSpPr>
            <p:spPr bwMode="auto">
              <a:xfrm flipH="1">
                <a:off x="3653" y="1933"/>
                <a:ext cx="329" cy="329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CC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210" name="Line 56"/>
            <p:cNvSpPr>
              <a:spLocks noChangeShapeType="1"/>
            </p:cNvSpPr>
            <p:nvPr/>
          </p:nvSpPr>
          <p:spPr bwMode="auto">
            <a:xfrm>
              <a:off x="3738" y="2318"/>
              <a:ext cx="165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11" name="Text Box 57"/>
            <p:cNvSpPr txBox="1">
              <a:spLocks noChangeArrowheads="1"/>
            </p:cNvSpPr>
            <p:nvPr/>
          </p:nvSpPr>
          <p:spPr bwMode="auto">
            <a:xfrm>
              <a:off x="4139" y="2324"/>
              <a:ext cx="100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1600" b="1">
                  <a:solidFill>
                    <a:srgbClr val="000000"/>
                  </a:solidFill>
                </a:rPr>
                <a:t>Despread Signal</a:t>
              </a:r>
            </a:p>
          </p:txBody>
        </p:sp>
        <p:grpSp>
          <p:nvGrpSpPr>
            <p:cNvPr id="7212" name="Group 58"/>
            <p:cNvGrpSpPr>
              <a:grpSpLocks/>
            </p:cNvGrpSpPr>
            <p:nvPr/>
          </p:nvGrpSpPr>
          <p:grpSpPr bwMode="auto">
            <a:xfrm>
              <a:off x="4381" y="1889"/>
              <a:ext cx="333" cy="433"/>
              <a:chOff x="3653" y="1929"/>
              <a:chExt cx="635" cy="333"/>
            </a:xfrm>
          </p:grpSpPr>
          <p:sp>
            <p:nvSpPr>
              <p:cNvPr id="7215" name="Arc 59"/>
              <p:cNvSpPr>
                <a:spLocks/>
              </p:cNvSpPr>
              <p:nvPr/>
            </p:nvSpPr>
            <p:spPr bwMode="auto">
              <a:xfrm>
                <a:off x="3959" y="1929"/>
                <a:ext cx="329" cy="329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0033CC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16" name="Arc 60"/>
              <p:cNvSpPr>
                <a:spLocks/>
              </p:cNvSpPr>
              <p:nvPr/>
            </p:nvSpPr>
            <p:spPr bwMode="auto">
              <a:xfrm flipH="1">
                <a:off x="3653" y="1933"/>
                <a:ext cx="329" cy="329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0033CC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213" name="Text Box 61"/>
            <p:cNvSpPr txBox="1">
              <a:spLocks noChangeArrowheads="1"/>
            </p:cNvSpPr>
            <p:nvPr/>
          </p:nvSpPr>
          <p:spPr bwMode="auto">
            <a:xfrm>
              <a:off x="4735" y="1906"/>
              <a:ext cx="68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000" b="1">
                  <a:solidFill>
                    <a:srgbClr val="CC0000"/>
                  </a:solidFill>
                </a:rPr>
                <a:t>I(f)</a:t>
              </a:r>
              <a:r>
                <a:rPr lang="en-US" sz="2000" b="1" baseline="-4000">
                  <a:solidFill>
                    <a:srgbClr val="CC0000"/>
                  </a:solidFill>
                </a:rPr>
                <a:t>*</a:t>
              </a:r>
              <a:r>
                <a:rPr lang="en-US" sz="2000" b="1">
                  <a:solidFill>
                    <a:srgbClr val="CC0000"/>
                  </a:solidFill>
                </a:rPr>
                <a:t>S</a:t>
              </a:r>
              <a:r>
                <a:rPr lang="en-US" sz="2000" b="1" baseline="-25000">
                  <a:solidFill>
                    <a:srgbClr val="CC0000"/>
                  </a:solidFill>
                </a:rPr>
                <a:t>c</a:t>
              </a:r>
              <a:r>
                <a:rPr lang="en-US" sz="2000" b="1">
                  <a:solidFill>
                    <a:srgbClr val="CC0000"/>
                  </a:solidFill>
                </a:rPr>
                <a:t>(f)</a:t>
              </a:r>
            </a:p>
          </p:txBody>
        </p:sp>
        <p:sp>
          <p:nvSpPr>
            <p:cNvPr id="7214" name="Rectangle 62"/>
            <p:cNvSpPr>
              <a:spLocks noChangeArrowheads="1"/>
            </p:cNvSpPr>
            <p:nvPr/>
          </p:nvSpPr>
          <p:spPr bwMode="auto">
            <a:xfrm>
              <a:off x="4307" y="1856"/>
              <a:ext cx="466" cy="466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173" name="Text Box 65"/>
          <p:cNvSpPr txBox="1">
            <a:spLocks noChangeArrowheads="1"/>
          </p:cNvSpPr>
          <p:nvPr/>
        </p:nvSpPr>
        <p:spPr bwMode="auto">
          <a:xfrm>
            <a:off x="1314450" y="4932363"/>
            <a:ext cx="577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rgbClr val="0033CC"/>
                </a:solidFill>
              </a:rPr>
              <a:t>S(f)</a:t>
            </a:r>
          </a:p>
        </p:txBody>
      </p:sp>
      <p:sp>
        <p:nvSpPr>
          <p:cNvPr id="7174" name="Line 66"/>
          <p:cNvSpPr>
            <a:spLocks noChangeShapeType="1"/>
          </p:cNvSpPr>
          <p:nvPr/>
        </p:nvSpPr>
        <p:spPr bwMode="auto">
          <a:xfrm>
            <a:off x="731838" y="5942013"/>
            <a:ext cx="105886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7175" name="Group 67"/>
          <p:cNvGrpSpPr>
            <a:grpSpLocks/>
          </p:cNvGrpSpPr>
          <p:nvPr/>
        </p:nvGrpSpPr>
        <p:grpSpPr bwMode="auto">
          <a:xfrm>
            <a:off x="990600" y="5260975"/>
            <a:ext cx="528638" cy="687388"/>
            <a:chOff x="3653" y="1929"/>
            <a:chExt cx="635" cy="333"/>
          </a:xfrm>
        </p:grpSpPr>
        <p:sp>
          <p:nvSpPr>
            <p:cNvPr id="7197" name="Arc 68"/>
            <p:cNvSpPr>
              <a:spLocks/>
            </p:cNvSpPr>
            <p:nvPr/>
          </p:nvSpPr>
          <p:spPr bwMode="auto">
            <a:xfrm>
              <a:off x="3959" y="1929"/>
              <a:ext cx="329" cy="32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0033CC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8" name="Arc 69"/>
            <p:cNvSpPr>
              <a:spLocks/>
            </p:cNvSpPr>
            <p:nvPr/>
          </p:nvSpPr>
          <p:spPr bwMode="auto">
            <a:xfrm flipH="1">
              <a:off x="3653" y="1933"/>
              <a:ext cx="329" cy="32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0033CC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176" name="Text Box 70"/>
          <p:cNvSpPr txBox="1">
            <a:spLocks noChangeArrowheads="1"/>
          </p:cNvSpPr>
          <p:nvPr/>
        </p:nvSpPr>
        <p:spPr bwMode="auto">
          <a:xfrm>
            <a:off x="6772275" y="4795838"/>
            <a:ext cx="7381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rgbClr val="0033CC"/>
                </a:solidFill>
                <a:latin typeface="Symbol" pitchFamily="18" charset="2"/>
              </a:rPr>
              <a:t>a</a:t>
            </a:r>
            <a:r>
              <a:rPr lang="en-US" sz="2000" b="1">
                <a:solidFill>
                  <a:srgbClr val="0033CC"/>
                </a:solidFill>
              </a:rPr>
              <a:t>S(f)</a:t>
            </a:r>
          </a:p>
        </p:txBody>
      </p:sp>
      <p:sp>
        <p:nvSpPr>
          <p:cNvPr id="7177" name="Text Box 75"/>
          <p:cNvSpPr txBox="1">
            <a:spLocks noChangeArrowheads="1"/>
          </p:cNvSpPr>
          <p:nvPr/>
        </p:nvSpPr>
        <p:spPr bwMode="auto">
          <a:xfrm>
            <a:off x="2778125" y="4913313"/>
            <a:ext cx="2565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rgbClr val="006600"/>
                </a:solidFill>
              </a:rPr>
              <a:t>S(f)</a:t>
            </a:r>
            <a:r>
              <a:rPr lang="en-US" sz="2000" b="1" baseline="-4000">
                <a:solidFill>
                  <a:srgbClr val="006600"/>
                </a:solidFill>
              </a:rPr>
              <a:t>*</a:t>
            </a:r>
            <a:r>
              <a:rPr lang="en-US" sz="2000" b="1">
                <a:solidFill>
                  <a:srgbClr val="006600"/>
                </a:solidFill>
              </a:rPr>
              <a:t>S</a:t>
            </a:r>
            <a:r>
              <a:rPr lang="en-US" sz="2000" b="1" baseline="-25000">
                <a:solidFill>
                  <a:srgbClr val="006600"/>
                </a:solidFill>
              </a:rPr>
              <a:t>c</a:t>
            </a:r>
            <a:r>
              <a:rPr lang="en-US" sz="2000" b="1">
                <a:solidFill>
                  <a:srgbClr val="006600"/>
                </a:solidFill>
              </a:rPr>
              <a:t>(f)[</a:t>
            </a:r>
            <a:r>
              <a:rPr lang="en-US" sz="2000" b="1">
                <a:solidFill>
                  <a:srgbClr val="0033CC"/>
                </a:solidFill>
                <a:latin typeface="Symbol" pitchFamily="18" charset="2"/>
              </a:rPr>
              <a:t>ad</a:t>
            </a:r>
            <a:r>
              <a:rPr lang="en-US" sz="2000" b="1">
                <a:solidFill>
                  <a:srgbClr val="0033CC"/>
                </a:solidFill>
              </a:rPr>
              <a:t>(t)</a:t>
            </a:r>
            <a:r>
              <a:rPr lang="en-US" sz="2000" b="1">
                <a:solidFill>
                  <a:srgbClr val="006600"/>
                </a:solidFill>
              </a:rPr>
              <a:t>+</a:t>
            </a:r>
            <a:r>
              <a:rPr lang="en-US" sz="2000" b="1">
                <a:solidFill>
                  <a:srgbClr val="CC0000"/>
                </a:solidFill>
                <a:latin typeface="Symbol" pitchFamily="18" charset="2"/>
              </a:rPr>
              <a:t>b</a:t>
            </a:r>
            <a:r>
              <a:rPr lang="en-US" sz="2000" b="1">
                <a:solidFill>
                  <a:srgbClr val="CC0000"/>
                </a:solidFill>
              </a:rPr>
              <a:t>(t-</a:t>
            </a:r>
            <a:r>
              <a:rPr lang="en-US" sz="2000" b="1">
                <a:solidFill>
                  <a:srgbClr val="CC0000"/>
                </a:solidFill>
                <a:latin typeface="Symbol" pitchFamily="18" charset="2"/>
              </a:rPr>
              <a:t>t</a:t>
            </a:r>
            <a:r>
              <a:rPr lang="en-US" sz="2000" b="1">
                <a:solidFill>
                  <a:srgbClr val="CC0000"/>
                </a:solidFill>
              </a:rPr>
              <a:t>)]</a:t>
            </a:r>
          </a:p>
        </p:txBody>
      </p:sp>
      <p:grpSp>
        <p:nvGrpSpPr>
          <p:cNvPr id="7178" name="Group 76"/>
          <p:cNvGrpSpPr>
            <a:grpSpLocks/>
          </p:cNvGrpSpPr>
          <p:nvPr/>
        </p:nvGrpSpPr>
        <p:grpSpPr bwMode="auto">
          <a:xfrm>
            <a:off x="2786063" y="5421313"/>
            <a:ext cx="2625725" cy="528637"/>
            <a:chOff x="1878" y="2030"/>
            <a:chExt cx="1654" cy="333"/>
          </a:xfrm>
        </p:grpSpPr>
        <p:grpSp>
          <p:nvGrpSpPr>
            <p:cNvPr id="7193" name="Group 77"/>
            <p:cNvGrpSpPr>
              <a:grpSpLocks/>
            </p:cNvGrpSpPr>
            <p:nvPr/>
          </p:nvGrpSpPr>
          <p:grpSpPr bwMode="auto">
            <a:xfrm>
              <a:off x="1890" y="2030"/>
              <a:ext cx="1613" cy="333"/>
              <a:chOff x="3653" y="1929"/>
              <a:chExt cx="635" cy="333"/>
            </a:xfrm>
          </p:grpSpPr>
          <p:sp>
            <p:nvSpPr>
              <p:cNvPr id="7195" name="Arc 78"/>
              <p:cNvSpPr>
                <a:spLocks/>
              </p:cNvSpPr>
              <p:nvPr/>
            </p:nvSpPr>
            <p:spPr bwMode="auto">
              <a:xfrm>
                <a:off x="3959" y="1929"/>
                <a:ext cx="329" cy="329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0033CC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6" name="Arc 79"/>
              <p:cNvSpPr>
                <a:spLocks/>
              </p:cNvSpPr>
              <p:nvPr/>
            </p:nvSpPr>
            <p:spPr bwMode="auto">
              <a:xfrm flipH="1">
                <a:off x="3653" y="1933"/>
                <a:ext cx="329" cy="329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0033CC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194" name="Line 80"/>
            <p:cNvSpPr>
              <a:spLocks noChangeShapeType="1"/>
            </p:cNvSpPr>
            <p:nvPr/>
          </p:nvSpPr>
          <p:spPr bwMode="auto">
            <a:xfrm>
              <a:off x="1878" y="2354"/>
              <a:ext cx="1654" cy="0"/>
            </a:xfrm>
            <a:prstGeom prst="line">
              <a:avLst/>
            </a:prstGeom>
            <a:noFill/>
            <a:ln w="12700">
              <a:solidFill>
                <a:srgbClr val="0033CC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79" name="Text Box 81"/>
          <p:cNvSpPr txBox="1">
            <a:spLocks noChangeArrowheads="1"/>
          </p:cNvSpPr>
          <p:nvPr/>
        </p:nvSpPr>
        <p:spPr bwMode="auto">
          <a:xfrm>
            <a:off x="642938" y="5961063"/>
            <a:ext cx="1190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600" b="1">
                <a:solidFill>
                  <a:srgbClr val="000000"/>
                </a:solidFill>
              </a:rPr>
              <a:t>Info. Signal</a:t>
            </a:r>
          </a:p>
        </p:txBody>
      </p:sp>
      <p:sp>
        <p:nvSpPr>
          <p:cNvPr id="7180" name="Text Box 82"/>
          <p:cNvSpPr txBox="1">
            <a:spLocks noChangeArrowheads="1"/>
          </p:cNvSpPr>
          <p:nvPr/>
        </p:nvSpPr>
        <p:spPr bwMode="auto">
          <a:xfrm>
            <a:off x="3422650" y="5953125"/>
            <a:ext cx="14779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600" b="1">
                <a:solidFill>
                  <a:srgbClr val="000000"/>
                </a:solidFill>
              </a:rPr>
              <a:t>Receiver Input</a:t>
            </a:r>
          </a:p>
        </p:txBody>
      </p:sp>
      <p:grpSp>
        <p:nvGrpSpPr>
          <p:cNvPr id="7181" name="Group 83"/>
          <p:cNvGrpSpPr>
            <a:grpSpLocks/>
          </p:cNvGrpSpPr>
          <p:nvPr/>
        </p:nvGrpSpPr>
        <p:grpSpPr bwMode="auto">
          <a:xfrm>
            <a:off x="5772150" y="5703888"/>
            <a:ext cx="2560638" cy="209550"/>
            <a:chOff x="3653" y="1929"/>
            <a:chExt cx="635" cy="333"/>
          </a:xfrm>
        </p:grpSpPr>
        <p:sp>
          <p:nvSpPr>
            <p:cNvPr id="7191" name="Arc 84"/>
            <p:cNvSpPr>
              <a:spLocks/>
            </p:cNvSpPr>
            <p:nvPr/>
          </p:nvSpPr>
          <p:spPr bwMode="auto">
            <a:xfrm>
              <a:off x="3959" y="1929"/>
              <a:ext cx="329" cy="32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CC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2" name="Arc 85"/>
            <p:cNvSpPr>
              <a:spLocks/>
            </p:cNvSpPr>
            <p:nvPr/>
          </p:nvSpPr>
          <p:spPr bwMode="auto">
            <a:xfrm flipH="1">
              <a:off x="3653" y="1933"/>
              <a:ext cx="329" cy="32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CC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182" name="Line 86"/>
          <p:cNvSpPr>
            <a:spLocks noChangeShapeType="1"/>
          </p:cNvSpPr>
          <p:nvPr/>
        </p:nvSpPr>
        <p:spPr bwMode="auto">
          <a:xfrm>
            <a:off x="5753100" y="5907088"/>
            <a:ext cx="26257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3" name="Text Box 87"/>
          <p:cNvSpPr txBox="1">
            <a:spLocks noChangeArrowheads="1"/>
          </p:cNvSpPr>
          <p:nvPr/>
        </p:nvSpPr>
        <p:spPr bwMode="auto">
          <a:xfrm>
            <a:off x="6389688" y="5916613"/>
            <a:ext cx="16017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600" b="1">
                <a:solidFill>
                  <a:srgbClr val="000000"/>
                </a:solidFill>
              </a:rPr>
              <a:t>Despread Signal</a:t>
            </a:r>
          </a:p>
        </p:txBody>
      </p:sp>
      <p:grpSp>
        <p:nvGrpSpPr>
          <p:cNvPr id="7184" name="Group 88"/>
          <p:cNvGrpSpPr>
            <a:grpSpLocks/>
          </p:cNvGrpSpPr>
          <p:nvPr/>
        </p:nvGrpSpPr>
        <p:grpSpPr bwMode="auto">
          <a:xfrm>
            <a:off x="6773863" y="5226050"/>
            <a:ext cx="528637" cy="687388"/>
            <a:chOff x="3653" y="1929"/>
            <a:chExt cx="635" cy="333"/>
          </a:xfrm>
        </p:grpSpPr>
        <p:sp>
          <p:nvSpPr>
            <p:cNvPr id="7189" name="Arc 89"/>
            <p:cNvSpPr>
              <a:spLocks/>
            </p:cNvSpPr>
            <p:nvPr/>
          </p:nvSpPr>
          <p:spPr bwMode="auto">
            <a:xfrm>
              <a:off x="3959" y="1929"/>
              <a:ext cx="329" cy="32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0033CC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0" name="Arc 90"/>
            <p:cNvSpPr>
              <a:spLocks/>
            </p:cNvSpPr>
            <p:nvPr/>
          </p:nvSpPr>
          <p:spPr bwMode="auto">
            <a:xfrm flipH="1">
              <a:off x="3653" y="1933"/>
              <a:ext cx="329" cy="32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0033CC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185" name="Text Box 91"/>
          <p:cNvSpPr txBox="1">
            <a:spLocks noChangeArrowheads="1"/>
          </p:cNvSpPr>
          <p:nvPr/>
        </p:nvSpPr>
        <p:spPr bwMode="auto">
          <a:xfrm>
            <a:off x="7335838" y="5246688"/>
            <a:ext cx="9271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rgbClr val="CC0000"/>
                </a:solidFill>
                <a:latin typeface="Symbol" pitchFamily="18" charset="2"/>
              </a:rPr>
              <a:t>br</a:t>
            </a:r>
            <a:r>
              <a:rPr lang="en-US" sz="2000" b="1">
                <a:solidFill>
                  <a:srgbClr val="CC0000"/>
                </a:solidFill>
              </a:rPr>
              <a:t>S</a:t>
            </a:r>
            <a:r>
              <a:rPr lang="en-US" sz="2000" b="1">
                <a:solidFill>
                  <a:srgbClr val="CC0000"/>
                </a:solidFill>
                <a:latin typeface="Arial" charset="0"/>
              </a:rPr>
              <a:t>’</a:t>
            </a:r>
            <a:r>
              <a:rPr lang="en-US" sz="2000" b="1">
                <a:solidFill>
                  <a:srgbClr val="CC0000"/>
                </a:solidFill>
              </a:rPr>
              <a:t>(f)</a:t>
            </a:r>
          </a:p>
        </p:txBody>
      </p:sp>
      <p:grpSp>
        <p:nvGrpSpPr>
          <p:cNvPr id="7186" name="Group 95"/>
          <p:cNvGrpSpPr>
            <a:grpSpLocks/>
          </p:cNvGrpSpPr>
          <p:nvPr/>
        </p:nvGrpSpPr>
        <p:grpSpPr bwMode="auto">
          <a:xfrm>
            <a:off x="2825750" y="5326063"/>
            <a:ext cx="2560638" cy="630237"/>
            <a:chOff x="3653" y="1929"/>
            <a:chExt cx="635" cy="333"/>
          </a:xfrm>
        </p:grpSpPr>
        <p:sp>
          <p:nvSpPr>
            <p:cNvPr id="7187" name="Arc 96"/>
            <p:cNvSpPr>
              <a:spLocks/>
            </p:cNvSpPr>
            <p:nvPr/>
          </p:nvSpPr>
          <p:spPr bwMode="auto">
            <a:xfrm>
              <a:off x="3959" y="1929"/>
              <a:ext cx="329" cy="32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CC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8" name="Arc 97"/>
            <p:cNvSpPr>
              <a:spLocks/>
            </p:cNvSpPr>
            <p:nvPr/>
          </p:nvSpPr>
          <p:spPr bwMode="auto">
            <a:xfrm flipH="1">
              <a:off x="3653" y="1933"/>
              <a:ext cx="329" cy="32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CC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431139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Main Points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4625" y="1382713"/>
            <a:ext cx="8723313" cy="5099050"/>
          </a:xfrm>
        </p:spPr>
        <p:txBody>
          <a:bodyPr/>
          <a:lstStyle/>
          <a:p>
            <a:pPr lvl="1">
              <a:lnSpc>
                <a:spcPct val="40000"/>
              </a:lnSpc>
              <a:buFont typeface="Wingdings" pitchFamily="2" charset="2"/>
              <a:buNone/>
            </a:pPr>
            <a:endParaRPr lang="en-US" sz="2000" dirty="0" smtClean="0"/>
          </a:p>
          <a:p>
            <a:pPr>
              <a:lnSpc>
                <a:spcPct val="0"/>
              </a:lnSpc>
              <a:buFont typeface="Wingdings" pitchFamily="2" charset="2"/>
              <a:buNone/>
            </a:pPr>
            <a:endParaRPr lang="en-US" sz="2400" dirty="0" smtClean="0"/>
          </a:p>
          <a:p>
            <a:r>
              <a:rPr lang="en-US" sz="2800" dirty="0" smtClean="0"/>
              <a:t>OFDM efficiently implemented using IFFTs/FFTs</a:t>
            </a:r>
          </a:p>
          <a:p>
            <a:pPr lvl="1"/>
            <a:r>
              <a:rPr lang="en-US" sz="2400" dirty="0" smtClean="0"/>
              <a:t>Block size depends on data rate relative to delay spread </a:t>
            </a:r>
          </a:p>
          <a:p>
            <a:pPr lvl="4">
              <a:lnSpc>
                <a:spcPct val="50000"/>
              </a:lnSpc>
            </a:pPr>
            <a:endParaRPr lang="en-US" sz="1600" dirty="0" smtClean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n-US" sz="2800" dirty="0" smtClean="0"/>
              <a:t>OFDM challenges: </a:t>
            </a:r>
            <a:r>
              <a:rPr lang="en-US" sz="2400" dirty="0" smtClean="0"/>
              <a:t>PAPR; timing/frequency offset, MIMO</a:t>
            </a:r>
          </a:p>
          <a:p>
            <a:pPr>
              <a:lnSpc>
                <a:spcPct val="2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Subcarrier fading degrades OFDM performance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Compensate through </a:t>
            </a:r>
            <a:r>
              <a:rPr lang="en-US" sz="2400" dirty="0" err="1" smtClean="0"/>
              <a:t>precoding</a:t>
            </a:r>
            <a:r>
              <a:rPr lang="en-US" sz="2400" dirty="0" smtClean="0"/>
              <a:t> (channel inversion), coding across subcarriers, or adaptation</a:t>
            </a:r>
            <a:endParaRPr lang="en-US" dirty="0" smtClean="0"/>
          </a:p>
          <a:p>
            <a:pPr lvl="2">
              <a:lnSpc>
                <a:spcPct val="30000"/>
              </a:lnSpc>
            </a:pPr>
            <a:endParaRPr lang="en-US" sz="1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4G Cellular, </a:t>
            </a:r>
            <a:r>
              <a:rPr lang="en-US" sz="2800" dirty="0" err="1" smtClean="0"/>
              <a:t>Wimax</a:t>
            </a:r>
            <a:r>
              <a:rPr lang="en-US" sz="2800" dirty="0" smtClean="0"/>
              <a:t>, 802.11n all use OFDM+MIMO</a:t>
            </a:r>
          </a:p>
          <a:p>
            <a:pPr lvl="1">
              <a:lnSpc>
                <a:spcPct val="30000"/>
              </a:lnSpc>
            </a:pPr>
            <a:endParaRPr lang="en-US" sz="2400" dirty="0" smtClean="0"/>
          </a:p>
          <a:p>
            <a:pPr>
              <a:lnSpc>
                <a:spcPct val="100000"/>
              </a:lnSpc>
            </a:pPr>
            <a:r>
              <a:rPr lang="en-US" sz="2800" dirty="0" smtClean="0"/>
              <a:t>Spread spectrum increases signal bandwidth above that required for information transmission</a:t>
            </a:r>
          </a:p>
          <a:p>
            <a:pPr lvl="1">
              <a:lnSpc>
                <a:spcPct val="100000"/>
              </a:lnSpc>
            </a:pPr>
            <a:r>
              <a:rPr lang="en-US" sz="2400" dirty="0" smtClean="0"/>
              <a:t>Benefits: ISI/interference rejection, multiuser technique</a:t>
            </a:r>
          </a:p>
          <a:p>
            <a:pPr>
              <a:lnSpc>
                <a:spcPct val="60000"/>
              </a:lnSpc>
            </a:pPr>
            <a:endParaRPr lang="en-US" dirty="0" smtClean="0"/>
          </a:p>
          <a:p>
            <a:pPr lvl="4">
              <a:lnSpc>
                <a:spcPct val="20000"/>
              </a:lnSpc>
            </a:pPr>
            <a:endParaRPr lang="en-US" sz="1200" dirty="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ueRed">
  <a:themeElements>
    <a:clrScheme name="">
      <a:dk1>
        <a:srgbClr val="474747"/>
      </a:dk1>
      <a:lt1>
        <a:srgbClr val="FFFFFF"/>
      </a:lt1>
      <a:dk2>
        <a:srgbClr val="772655"/>
      </a:dk2>
      <a:lt2>
        <a:srgbClr val="00DFCA"/>
      </a:lt2>
      <a:accent1>
        <a:srgbClr val="DC0081"/>
      </a:accent1>
      <a:accent2>
        <a:srgbClr val="FAFD00"/>
      </a:accent2>
      <a:accent3>
        <a:srgbClr val="BDACB4"/>
      </a:accent3>
      <a:accent4>
        <a:srgbClr val="DADADA"/>
      </a:accent4>
      <a:accent5>
        <a:srgbClr val="EBAAC1"/>
      </a:accent5>
      <a:accent6>
        <a:srgbClr val="E3E500"/>
      </a:accent6>
      <a:hlink>
        <a:srgbClr val="FE9B03"/>
      </a:hlink>
      <a:folHlink>
        <a:srgbClr val="D989B8"/>
      </a:folHlink>
    </a:clrScheme>
    <a:fontScheme name="BlueRed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ueRed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Red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C:\MSOffice\Templates\BlueRed.pot</Template>
  <TotalTime>47745</TotalTime>
  <Words>462</Words>
  <Application>Microsoft Office PowerPoint</Application>
  <PresentationFormat>On-screen Show (4:3)</PresentationFormat>
  <Paragraphs>161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BlueRed</vt:lpstr>
      <vt:lpstr>EE359 – Lecture 19 Outline</vt:lpstr>
      <vt:lpstr> Review of Last Lecture</vt:lpstr>
      <vt:lpstr>FFT Implementation of OFDM</vt:lpstr>
      <vt:lpstr>OFDM Design Issues</vt:lpstr>
      <vt:lpstr> Intro. to Spread Spectrum</vt:lpstr>
      <vt:lpstr> Direct Sequence Spread Spectrum</vt:lpstr>
      <vt:lpstr>ISI and Interference Rejection</vt:lpstr>
      <vt:lpstr>Main Points</vt:lpstr>
    </vt:vector>
  </TitlesOfParts>
  <Company>Cal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Wireless Communications Research Overview</dc:title>
  <dc:creator>Andrea Goldsmith</dc:creator>
  <cp:lastModifiedBy>Jeffrey N. Denenberg</cp:lastModifiedBy>
  <cp:revision>133</cp:revision>
  <cp:lastPrinted>2000-03-17T02:49:38Z</cp:lastPrinted>
  <dcterms:created xsi:type="dcterms:W3CDTF">1999-01-27T20:08:30Z</dcterms:created>
  <dcterms:modified xsi:type="dcterms:W3CDTF">2013-06-15T16:02:56Z</dcterms:modified>
</cp:coreProperties>
</file>