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9"/>
  </p:handoutMasterIdLst>
  <p:sldIdLst>
    <p:sldId id="278" r:id="rId2"/>
    <p:sldId id="301" r:id="rId3"/>
    <p:sldId id="298" r:id="rId4"/>
    <p:sldId id="303" r:id="rId5"/>
    <p:sldId id="302" r:id="rId6"/>
    <p:sldId id="305" r:id="rId7"/>
    <p:sldId id="292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900"/>
    <a:srgbClr val="CC0099"/>
    <a:srgbClr val="990099"/>
    <a:srgbClr val="000066"/>
    <a:srgbClr val="000000"/>
    <a:srgbClr val="CC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891" autoAdjust="0"/>
  </p:normalViewPr>
  <p:slideViewPr>
    <p:cSldViewPr snapToGrid="0" snapToObjects="1">
      <p:cViewPr varScale="1">
        <p:scale>
          <a:sx n="72" d="100"/>
          <a:sy n="72" d="100"/>
        </p:scale>
        <p:origin x="-8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5" rIns="96650" bIns="4832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F39D97C9-7878-4072-9C69-8C437807F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18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33A4B-137B-4A7E-8415-B16267A330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1CD0C-08A0-4C10-9E75-3E63CB401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25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9E6F5-5F15-4324-8B40-35A16C9EDA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0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51DCF-558A-43A8-8BA2-449F8E37DB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0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92570-8217-42B8-B791-56790E404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2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6A559-8C2E-485E-BE49-ECA4DC6F9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EC43C-B50F-4985-A809-9A4A4644C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27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3A6A9-F925-4CAC-B62A-93BCBF8168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6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2EF2E-4953-410C-97A6-3AD6FCF23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9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971C-71A7-4215-8D52-E80C46312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79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F0C00-640F-463B-94E0-FD48512F4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68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80E2C4A-7D77-4BC0-8CF5-610AB8634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3 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86750" cy="4572000"/>
          </a:xfrm>
        </p:spPr>
        <p:txBody>
          <a:bodyPr/>
          <a:lstStyle/>
          <a:p>
            <a:pPr lvl="4">
              <a:lnSpc>
                <a:spcPct val="10000"/>
              </a:lnSpc>
              <a:buFont typeface="Wingdings" pitchFamily="2" charset="2"/>
              <a:buNone/>
            </a:pPr>
            <a:endParaRPr lang="en-US" sz="800" dirty="0" smtClean="0">
              <a:latin typeface="Arial" charset="0"/>
            </a:endParaRPr>
          </a:p>
          <a:p>
            <a:pPr>
              <a:lnSpc>
                <a:spcPct val="110000"/>
              </a:lnSpc>
            </a:pPr>
            <a:r>
              <a:rPr lang="en-US" dirty="0" smtClean="0"/>
              <a:t>Log Normal Shadowing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Combined Path Loss and Shadowing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Cell Coverage Area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Model Parameters from Measurements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 2 Review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47750"/>
            <a:ext cx="7848600" cy="5581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z="2800" smtClean="0"/>
          </a:p>
          <a:p>
            <a:r>
              <a:rPr lang="en-US" sz="2800" smtClean="0"/>
              <a:t>Ray Tracing Models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Free Space Model</a:t>
            </a:r>
          </a:p>
          <a:p>
            <a:pPr lvl="1"/>
            <a:r>
              <a:rPr lang="en-US" sz="2400" smtClean="0"/>
              <a:t>Power falloff with distance proportional to d</a:t>
            </a:r>
            <a:r>
              <a:rPr lang="en-US" sz="2400" baseline="30000" smtClean="0"/>
              <a:t>-2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Two Ray Model</a:t>
            </a:r>
          </a:p>
          <a:p>
            <a:pPr lvl="1"/>
            <a:r>
              <a:rPr lang="en-US" sz="2400" smtClean="0"/>
              <a:t>Power falloff with distance proportional to d</a:t>
            </a:r>
            <a:r>
              <a:rPr lang="en-US" sz="2400" baseline="30000" smtClean="0"/>
              <a:t>-4</a:t>
            </a:r>
            <a:endParaRPr lang="en-US" sz="2400" smtClean="0"/>
          </a:p>
          <a:p>
            <a:r>
              <a:rPr lang="en-US" sz="2800" smtClean="0"/>
              <a:t>General Ray Tracing</a:t>
            </a:r>
          </a:p>
          <a:p>
            <a:pPr lvl="1"/>
            <a:r>
              <a:rPr lang="en-US" sz="2400" smtClean="0"/>
              <a:t>Used for site-specific models</a:t>
            </a:r>
          </a:p>
          <a:p>
            <a:r>
              <a:rPr lang="en-US" sz="2800" smtClean="0"/>
              <a:t>Empirical Models</a:t>
            </a:r>
          </a:p>
          <a:p>
            <a:r>
              <a:rPr lang="en-US" sz="2800" smtClean="0"/>
              <a:t>Simplified Model: </a:t>
            </a:r>
            <a:r>
              <a:rPr lang="en-US" sz="2800" i="1" smtClean="0"/>
              <a:t>P</a:t>
            </a:r>
            <a:r>
              <a:rPr lang="en-US" sz="2800" i="1" baseline="-25000" smtClean="0"/>
              <a:t>r</a:t>
            </a:r>
            <a:r>
              <a:rPr lang="en-US" sz="2800" i="1" smtClean="0"/>
              <a:t>=P</a:t>
            </a:r>
            <a:r>
              <a:rPr lang="en-US" sz="2800" i="1" baseline="-25000" smtClean="0"/>
              <a:t>t</a:t>
            </a:r>
            <a:r>
              <a:rPr lang="en-US" sz="2800" i="1" smtClean="0"/>
              <a:t>K[d</a:t>
            </a:r>
            <a:r>
              <a:rPr lang="en-US" sz="2800" i="1" baseline="-25000" smtClean="0"/>
              <a:t>0</a:t>
            </a:r>
            <a:r>
              <a:rPr lang="en-US" sz="2800" i="1" smtClean="0"/>
              <a:t>/d]</a:t>
            </a:r>
            <a:r>
              <a:rPr lang="en-US" sz="2800" i="1" baseline="30000" smtClean="0">
                <a:latin typeface="Symbol" pitchFamily="18" charset="2"/>
              </a:rPr>
              <a:t>g</a:t>
            </a:r>
            <a:r>
              <a:rPr lang="en-US" sz="2800" i="1" smtClean="0">
                <a:latin typeface="Symbol" pitchFamily="18" charset="2"/>
              </a:rPr>
              <a:t>, 2</a:t>
            </a:r>
            <a:r>
              <a:rPr lang="en-US" sz="2800" i="1" smtClean="0">
                <a:latin typeface="Symbol" pitchFamily="18" charset="2"/>
                <a:sym typeface="Symbol" pitchFamily="18" charset="2"/>
              </a:rPr>
              <a:t>g8.</a:t>
            </a:r>
            <a:endParaRPr lang="en-US" sz="2800" i="1" smtClean="0">
              <a:latin typeface="Symbol" pitchFamily="18" charset="2"/>
            </a:endParaRPr>
          </a:p>
          <a:p>
            <a:pPr lvl="1"/>
            <a:r>
              <a:rPr lang="en-US" sz="2400" smtClean="0"/>
              <a:t>Captures main characteristics of path loss</a:t>
            </a:r>
          </a:p>
          <a:p>
            <a:pPr>
              <a:buFont typeface="Wingdings" pitchFamily="2" charset="2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Shadowing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3086100"/>
            <a:ext cx="8286750" cy="314325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Models attenuation from obstructions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Random due to random # and type of obstructions</a:t>
            </a:r>
          </a:p>
          <a:p>
            <a:pPr>
              <a:lnSpc>
                <a:spcPct val="100000"/>
              </a:lnSpc>
            </a:pPr>
            <a:r>
              <a:rPr lang="en-US" sz="2800" smtClean="0"/>
              <a:t>Typically follows a log-normal distribution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dB value of power is normally distributed</a:t>
            </a:r>
          </a:p>
          <a:p>
            <a:pPr lvl="1">
              <a:lnSpc>
                <a:spcPct val="100000"/>
              </a:lnSpc>
            </a:pPr>
            <a:r>
              <a:rPr lang="en-US" sz="2400" smtClean="0">
                <a:latin typeface="Symbol" pitchFamily="18" charset="2"/>
              </a:rPr>
              <a:t>m</a:t>
            </a:r>
            <a:r>
              <a:rPr lang="en-US" sz="2400" smtClean="0"/>
              <a:t>=0 (mean captured in path loss), 4&lt;</a:t>
            </a:r>
            <a:r>
              <a:rPr lang="en-US" sz="2400" smtClean="0">
                <a:latin typeface="Symbol" pitchFamily="18" charset="2"/>
              </a:rPr>
              <a:t>s</a:t>
            </a:r>
            <a:r>
              <a:rPr lang="en-US" sz="2400" smtClean="0"/>
              <a:t>&lt;12 (empirical)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LLN used to explain this model</a:t>
            </a:r>
          </a:p>
          <a:p>
            <a:pPr lvl="1">
              <a:lnSpc>
                <a:spcPct val="100000"/>
              </a:lnSpc>
            </a:pPr>
            <a:r>
              <a:rPr lang="en-US" sz="2400" smtClean="0"/>
              <a:t>Decorrelated over decorrelation distance X</a:t>
            </a:r>
            <a:r>
              <a:rPr lang="en-US" sz="2400" baseline="-25000" smtClean="0"/>
              <a:t>c</a:t>
            </a:r>
          </a:p>
        </p:txBody>
      </p:sp>
      <p:grpSp>
        <p:nvGrpSpPr>
          <p:cNvPr id="6148" name="Group 15"/>
          <p:cNvGrpSpPr>
            <a:grpSpLocks/>
          </p:cNvGrpSpPr>
          <p:nvPr/>
        </p:nvGrpSpPr>
        <p:grpSpPr bwMode="auto">
          <a:xfrm>
            <a:off x="2601913" y="1790700"/>
            <a:ext cx="3352800" cy="952500"/>
            <a:chOff x="2491" y="2148"/>
            <a:chExt cx="2112" cy="600"/>
          </a:xfrm>
        </p:grpSpPr>
        <p:grpSp>
          <p:nvGrpSpPr>
            <p:cNvPr id="6151" name="Group 5"/>
            <p:cNvGrpSpPr>
              <a:grpSpLocks/>
            </p:cNvGrpSpPr>
            <p:nvPr/>
          </p:nvGrpSpPr>
          <p:grpSpPr bwMode="auto">
            <a:xfrm>
              <a:off x="2491" y="2364"/>
              <a:ext cx="144" cy="297"/>
              <a:chOff x="805" y="3660"/>
              <a:chExt cx="144" cy="297"/>
            </a:xfrm>
          </p:grpSpPr>
          <p:sp>
            <p:nvSpPr>
              <p:cNvPr id="6159" name="Line 6"/>
              <p:cNvSpPr>
                <a:spLocks noChangeShapeType="1"/>
              </p:cNvSpPr>
              <p:nvPr/>
            </p:nvSpPr>
            <p:spPr bwMode="auto">
              <a:xfrm>
                <a:off x="876" y="3765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0" name="AutoShape 7"/>
              <p:cNvSpPr>
                <a:spLocks noChangeArrowheads="1"/>
              </p:cNvSpPr>
              <p:nvPr/>
            </p:nvSpPr>
            <p:spPr bwMode="auto">
              <a:xfrm>
                <a:off x="805" y="3660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2"/>
              </a:solidFill>
              <a:ln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152" name="Group 8"/>
            <p:cNvGrpSpPr>
              <a:grpSpLocks/>
            </p:cNvGrpSpPr>
            <p:nvPr/>
          </p:nvGrpSpPr>
          <p:grpSpPr bwMode="auto">
            <a:xfrm>
              <a:off x="4459" y="2376"/>
              <a:ext cx="144" cy="297"/>
              <a:chOff x="805" y="3660"/>
              <a:chExt cx="144" cy="297"/>
            </a:xfrm>
          </p:grpSpPr>
          <p:sp>
            <p:nvSpPr>
              <p:cNvPr id="6157" name="Line 9"/>
              <p:cNvSpPr>
                <a:spLocks noChangeShapeType="1"/>
              </p:cNvSpPr>
              <p:nvPr/>
            </p:nvSpPr>
            <p:spPr bwMode="auto">
              <a:xfrm>
                <a:off x="876" y="3765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8" name="AutoShape 10"/>
              <p:cNvSpPr>
                <a:spLocks noChangeArrowheads="1"/>
              </p:cNvSpPr>
              <p:nvPr/>
            </p:nvSpPr>
            <p:spPr bwMode="auto">
              <a:xfrm>
                <a:off x="805" y="3660"/>
                <a:ext cx="144" cy="14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2"/>
              </a:solidFill>
              <a:ln w="12700">
                <a:solidFill>
                  <a:schemeClr val="bg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53" name="Line 11"/>
            <p:cNvSpPr>
              <a:spLocks noChangeShapeType="1"/>
            </p:cNvSpPr>
            <p:nvPr/>
          </p:nvSpPr>
          <p:spPr bwMode="auto">
            <a:xfrm flipV="1">
              <a:off x="2712" y="2424"/>
              <a:ext cx="1704" cy="0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Rectangle 12" descr="Horizontal brick"/>
            <p:cNvSpPr>
              <a:spLocks noChangeArrowheads="1"/>
            </p:cNvSpPr>
            <p:nvPr/>
          </p:nvSpPr>
          <p:spPr bwMode="auto">
            <a:xfrm>
              <a:off x="3036" y="2148"/>
              <a:ext cx="156" cy="588"/>
            </a:xfrm>
            <a:prstGeom prst="rect">
              <a:avLst/>
            </a:prstGeom>
            <a:pattFill prst="horzBrick">
              <a:fgClr>
                <a:srgbClr val="000000"/>
              </a:fgClr>
              <a:bgClr>
                <a:srgbClr val="CC0000"/>
              </a:bgClr>
            </a:pattFill>
            <a:ln w="12700">
              <a:pattFill prst="horzBrick">
                <a:fgClr>
                  <a:schemeClr val="tx1"/>
                </a:fgClr>
                <a:bgClr>
                  <a:srgbClr val="FFFFFF"/>
                </a:bgClr>
              </a:patt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Rectangle 13" descr="Granite"/>
            <p:cNvSpPr>
              <a:spLocks noChangeArrowheads="1"/>
            </p:cNvSpPr>
            <p:nvPr/>
          </p:nvSpPr>
          <p:spPr bwMode="auto">
            <a:xfrm>
              <a:off x="3444" y="2160"/>
              <a:ext cx="180" cy="588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 w="12700">
              <a:pattFill prst="horzBrick">
                <a:fgClr>
                  <a:schemeClr val="tx1"/>
                </a:fgClr>
                <a:bgClr>
                  <a:srgbClr val="FFFFFF"/>
                </a:bgClr>
              </a:patt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Rectangle 14" descr="Sand"/>
            <p:cNvSpPr>
              <a:spLocks noChangeArrowheads="1"/>
            </p:cNvSpPr>
            <p:nvPr/>
          </p:nvSpPr>
          <p:spPr bwMode="auto">
            <a:xfrm>
              <a:off x="3840" y="2148"/>
              <a:ext cx="312" cy="58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12700">
              <a:pattFill prst="horzBrick">
                <a:fgClr>
                  <a:schemeClr val="tx1"/>
                </a:fgClr>
                <a:bgClr>
                  <a:srgbClr val="FFFFFF"/>
                </a:bgClr>
              </a:patt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9" name="Line 16"/>
          <p:cNvSpPr>
            <a:spLocks noChangeShapeType="1"/>
          </p:cNvSpPr>
          <p:nvPr/>
        </p:nvSpPr>
        <p:spPr bwMode="auto">
          <a:xfrm>
            <a:off x="4762500" y="2857500"/>
            <a:ext cx="4953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17"/>
          <p:cNvSpPr txBox="1">
            <a:spLocks noChangeArrowheads="1"/>
          </p:cNvSpPr>
          <p:nvPr/>
        </p:nvSpPr>
        <p:spPr bwMode="auto">
          <a:xfrm>
            <a:off x="5222875" y="2613025"/>
            <a:ext cx="495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X</a:t>
            </a:r>
            <a:r>
              <a:rPr lang="en-US" b="1" baseline="-25000">
                <a:solidFill>
                  <a:srgbClr val="000000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Combined Path Loss </a:t>
            </a:r>
            <a:br>
              <a:rPr lang="en-US" smtClean="0"/>
            </a:br>
            <a:r>
              <a:rPr lang="en-US" smtClean="0"/>
              <a:t>and Shadowing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" y="1714500"/>
            <a:ext cx="7848600" cy="4114800"/>
          </a:xfrm>
        </p:spPr>
        <p:txBody>
          <a:bodyPr/>
          <a:lstStyle/>
          <a:p>
            <a:r>
              <a:rPr lang="en-US" smtClean="0"/>
              <a:t>Linear Model: </a:t>
            </a:r>
            <a:r>
              <a:rPr lang="en-US" i="1" smtClean="0">
                <a:latin typeface="Symbol" pitchFamily="18" charset="2"/>
              </a:rPr>
              <a:t>y</a:t>
            </a:r>
            <a:r>
              <a:rPr lang="en-US" smtClean="0"/>
              <a:t> lognormal</a:t>
            </a:r>
          </a:p>
          <a:p>
            <a:endParaRPr lang="en-US" smtClean="0"/>
          </a:p>
          <a:p>
            <a:pPr>
              <a:lnSpc>
                <a:spcPct val="150000"/>
              </a:lnSpc>
            </a:pPr>
            <a:endParaRPr lang="en-US" smtClean="0"/>
          </a:p>
          <a:p>
            <a:pPr>
              <a:lnSpc>
                <a:spcPct val="70000"/>
              </a:lnSpc>
            </a:pPr>
            <a:endParaRPr lang="en-US" smtClean="0"/>
          </a:p>
          <a:p>
            <a:r>
              <a:rPr lang="en-US" smtClean="0"/>
              <a:t>dB Model</a:t>
            </a:r>
          </a:p>
        </p:txBody>
      </p:sp>
      <p:graphicFrame>
        <p:nvGraphicFramePr>
          <p:cNvPr id="1026" name="Object 0"/>
          <p:cNvGraphicFramePr>
            <a:graphicFrameLocks noChangeAspect="1"/>
          </p:cNvGraphicFramePr>
          <p:nvPr/>
        </p:nvGraphicFramePr>
        <p:xfrm>
          <a:off x="1263650" y="2406650"/>
          <a:ext cx="2711450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3" imgW="977476" imgH="482391" progId="Equation.3">
                  <p:embed/>
                </p:oleObj>
              </mc:Choice>
              <mc:Fallback>
                <p:oleObj name="Equation" r:id="rId3" imgW="977476" imgH="482391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650" y="2406650"/>
                        <a:ext cx="2711450" cy="122713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"/>
          <p:cNvGraphicFramePr>
            <a:graphicFrameLocks noChangeAspect="1"/>
          </p:cNvGraphicFramePr>
          <p:nvPr/>
        </p:nvGraphicFramePr>
        <p:xfrm>
          <a:off x="809625" y="4930775"/>
          <a:ext cx="6972300" cy="185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5" imgW="2628900" imgH="762000" progId="Equation.3">
                  <p:embed/>
                </p:oleObj>
              </mc:Choice>
              <mc:Fallback>
                <p:oleObj name="Equation" r:id="rId5" imgW="2628900" imgH="7620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4930775"/>
                        <a:ext cx="6972300" cy="18542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5273675" y="2895600"/>
            <a:ext cx="0" cy="1619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292725" y="4495800"/>
            <a:ext cx="26479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5788025" y="3038475"/>
            <a:ext cx="1588" cy="142875"/>
          </a:xfrm>
          <a:custGeom>
            <a:avLst/>
            <a:gdLst>
              <a:gd name="T0" fmla="*/ 0 w 1"/>
              <a:gd name="T1" fmla="*/ 2147483647 h 90"/>
              <a:gd name="T2" fmla="*/ 0 w 1"/>
              <a:gd name="T3" fmla="*/ 2147483647 h 90"/>
              <a:gd name="T4" fmla="*/ 0 w 1"/>
              <a:gd name="T5" fmla="*/ 2147483647 h 90"/>
              <a:gd name="T6" fmla="*/ 0 60000 65536"/>
              <a:gd name="T7" fmla="*/ 0 60000 65536"/>
              <a:gd name="T8" fmla="*/ 0 60000 65536"/>
              <a:gd name="T9" fmla="*/ 0 w 1"/>
              <a:gd name="T10" fmla="*/ 0 h 90"/>
              <a:gd name="T11" fmla="*/ 1 w 1"/>
              <a:gd name="T12" fmla="*/ 90 h 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" h="90">
                <a:moveTo>
                  <a:pt x="0" y="90"/>
                </a:moveTo>
                <a:cubicBezTo>
                  <a:pt x="0" y="90"/>
                  <a:pt x="0" y="0"/>
                  <a:pt x="0" y="6"/>
                </a:cubicBezTo>
                <a:cubicBezTo>
                  <a:pt x="0" y="12"/>
                  <a:pt x="0" y="90"/>
                  <a:pt x="0" y="90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4400550" y="3394075"/>
            <a:ext cx="8493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P</a:t>
            </a:r>
            <a:r>
              <a:rPr lang="en-US" b="1" baseline="-25000">
                <a:solidFill>
                  <a:srgbClr val="000000"/>
                </a:solidFill>
              </a:rPr>
              <a:t>r</a:t>
            </a:r>
            <a:r>
              <a:rPr lang="en-US" b="1">
                <a:solidFill>
                  <a:srgbClr val="000000"/>
                </a:solidFill>
              </a:rPr>
              <a:t>/P</a:t>
            </a:r>
            <a:r>
              <a:rPr lang="en-US" b="1" baseline="-25000">
                <a:solidFill>
                  <a:srgbClr val="000000"/>
                </a:solidFill>
              </a:rPr>
              <a:t>t </a:t>
            </a:r>
          </a:p>
          <a:p>
            <a:r>
              <a:rPr lang="en-US" b="1" baseline="-25000">
                <a:solidFill>
                  <a:srgbClr val="000000"/>
                </a:solidFill>
              </a:rPr>
              <a:t> </a:t>
            </a:r>
            <a:r>
              <a:rPr lang="en-US" b="1">
                <a:solidFill>
                  <a:srgbClr val="000000"/>
                </a:solidFill>
              </a:rPr>
              <a:t>(dB)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7962900" y="4251325"/>
            <a:ext cx="819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>
                <a:solidFill>
                  <a:srgbClr val="000000"/>
                </a:solidFill>
              </a:rPr>
              <a:t>log d</a:t>
            </a:r>
            <a:endParaRPr lang="en-US" b="1" baseline="-25000">
              <a:solidFill>
                <a:srgbClr val="000000"/>
              </a:solidFill>
            </a:endParaRPr>
          </a:p>
        </p:txBody>
      </p:sp>
      <p:sp>
        <p:nvSpPr>
          <p:cNvPr id="1035" name="Line 13"/>
          <p:cNvSpPr>
            <a:spLocks noChangeShapeType="1"/>
          </p:cNvSpPr>
          <p:nvPr/>
        </p:nvSpPr>
        <p:spPr bwMode="auto">
          <a:xfrm flipH="1">
            <a:off x="7426325" y="3905250"/>
            <a:ext cx="171450" cy="34290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" name="Text Box 14"/>
          <p:cNvSpPr txBox="1">
            <a:spLocks noChangeArrowheads="1"/>
          </p:cNvSpPr>
          <p:nvPr/>
        </p:nvSpPr>
        <p:spPr bwMode="auto">
          <a:xfrm>
            <a:off x="7486650" y="3662363"/>
            <a:ext cx="10477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solidFill>
                  <a:srgbClr val="0033CC"/>
                </a:solidFill>
              </a:rPr>
              <a:t>Very slow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597525" y="2805113"/>
            <a:ext cx="2152650" cy="1554162"/>
            <a:chOff x="3540" y="2811"/>
            <a:chExt cx="1356" cy="979"/>
          </a:xfrm>
        </p:grpSpPr>
        <p:sp>
          <p:nvSpPr>
            <p:cNvPr id="1043" name="Freeform 16"/>
            <p:cNvSpPr>
              <a:spLocks/>
            </p:cNvSpPr>
            <p:nvPr/>
          </p:nvSpPr>
          <p:spPr bwMode="auto">
            <a:xfrm>
              <a:off x="3540" y="2994"/>
              <a:ext cx="1356" cy="796"/>
            </a:xfrm>
            <a:custGeom>
              <a:avLst/>
              <a:gdLst>
                <a:gd name="T0" fmla="*/ 0 w 1356"/>
                <a:gd name="T1" fmla="*/ 18 h 796"/>
                <a:gd name="T2" fmla="*/ 144 w 1356"/>
                <a:gd name="T3" fmla="*/ 18 h 796"/>
                <a:gd name="T4" fmla="*/ 240 w 1356"/>
                <a:gd name="T5" fmla="*/ 126 h 796"/>
                <a:gd name="T6" fmla="*/ 252 w 1356"/>
                <a:gd name="T7" fmla="*/ 270 h 796"/>
                <a:gd name="T8" fmla="*/ 240 w 1356"/>
                <a:gd name="T9" fmla="*/ 438 h 796"/>
                <a:gd name="T10" fmla="*/ 288 w 1356"/>
                <a:gd name="T11" fmla="*/ 546 h 796"/>
                <a:gd name="T12" fmla="*/ 396 w 1356"/>
                <a:gd name="T13" fmla="*/ 582 h 796"/>
                <a:gd name="T14" fmla="*/ 504 w 1356"/>
                <a:gd name="T15" fmla="*/ 546 h 796"/>
                <a:gd name="T16" fmla="*/ 588 w 1356"/>
                <a:gd name="T17" fmla="*/ 462 h 796"/>
                <a:gd name="T18" fmla="*/ 780 w 1356"/>
                <a:gd name="T19" fmla="*/ 414 h 796"/>
                <a:gd name="T20" fmla="*/ 924 w 1356"/>
                <a:gd name="T21" fmla="*/ 474 h 796"/>
                <a:gd name="T22" fmla="*/ 1008 w 1356"/>
                <a:gd name="T23" fmla="*/ 594 h 796"/>
                <a:gd name="T24" fmla="*/ 1068 w 1356"/>
                <a:gd name="T25" fmla="*/ 714 h 796"/>
                <a:gd name="T26" fmla="*/ 1200 w 1356"/>
                <a:gd name="T27" fmla="*/ 786 h 796"/>
                <a:gd name="T28" fmla="*/ 1356 w 1356"/>
                <a:gd name="T29" fmla="*/ 774 h 79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356"/>
                <a:gd name="T46" fmla="*/ 0 h 796"/>
                <a:gd name="T47" fmla="*/ 1356 w 1356"/>
                <a:gd name="T48" fmla="*/ 796 h 79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356" h="796">
                  <a:moveTo>
                    <a:pt x="0" y="18"/>
                  </a:moveTo>
                  <a:cubicBezTo>
                    <a:pt x="52" y="9"/>
                    <a:pt x="104" y="0"/>
                    <a:pt x="144" y="18"/>
                  </a:cubicBezTo>
                  <a:cubicBezTo>
                    <a:pt x="184" y="36"/>
                    <a:pt x="222" y="84"/>
                    <a:pt x="240" y="126"/>
                  </a:cubicBezTo>
                  <a:cubicBezTo>
                    <a:pt x="258" y="168"/>
                    <a:pt x="252" y="218"/>
                    <a:pt x="252" y="270"/>
                  </a:cubicBezTo>
                  <a:cubicBezTo>
                    <a:pt x="252" y="322"/>
                    <a:pt x="234" y="392"/>
                    <a:pt x="240" y="438"/>
                  </a:cubicBezTo>
                  <a:cubicBezTo>
                    <a:pt x="246" y="484"/>
                    <a:pt x="262" y="522"/>
                    <a:pt x="288" y="546"/>
                  </a:cubicBezTo>
                  <a:cubicBezTo>
                    <a:pt x="314" y="570"/>
                    <a:pt x="360" y="582"/>
                    <a:pt x="396" y="582"/>
                  </a:cubicBezTo>
                  <a:cubicBezTo>
                    <a:pt x="432" y="582"/>
                    <a:pt x="472" y="566"/>
                    <a:pt x="504" y="546"/>
                  </a:cubicBezTo>
                  <a:cubicBezTo>
                    <a:pt x="536" y="526"/>
                    <a:pt x="542" y="484"/>
                    <a:pt x="588" y="462"/>
                  </a:cubicBezTo>
                  <a:cubicBezTo>
                    <a:pt x="634" y="440"/>
                    <a:pt x="724" y="412"/>
                    <a:pt x="780" y="414"/>
                  </a:cubicBezTo>
                  <a:cubicBezTo>
                    <a:pt x="836" y="416"/>
                    <a:pt x="886" y="444"/>
                    <a:pt x="924" y="474"/>
                  </a:cubicBezTo>
                  <a:cubicBezTo>
                    <a:pt x="962" y="504"/>
                    <a:pt x="984" y="554"/>
                    <a:pt x="1008" y="594"/>
                  </a:cubicBezTo>
                  <a:cubicBezTo>
                    <a:pt x="1032" y="634"/>
                    <a:pt x="1036" y="682"/>
                    <a:pt x="1068" y="714"/>
                  </a:cubicBezTo>
                  <a:cubicBezTo>
                    <a:pt x="1100" y="746"/>
                    <a:pt x="1152" y="776"/>
                    <a:pt x="1200" y="786"/>
                  </a:cubicBezTo>
                  <a:cubicBezTo>
                    <a:pt x="1248" y="796"/>
                    <a:pt x="1302" y="785"/>
                    <a:pt x="1356" y="774"/>
                  </a:cubicBezTo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17"/>
            <p:cNvSpPr>
              <a:spLocks noChangeShapeType="1"/>
            </p:cNvSpPr>
            <p:nvPr/>
          </p:nvSpPr>
          <p:spPr bwMode="auto">
            <a:xfrm flipH="1">
              <a:off x="3816" y="2916"/>
              <a:ext cx="108" cy="216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Text Box 18"/>
            <p:cNvSpPr txBox="1">
              <a:spLocks noChangeArrowheads="1"/>
            </p:cNvSpPr>
            <p:nvPr/>
          </p:nvSpPr>
          <p:spPr bwMode="auto">
            <a:xfrm>
              <a:off x="3902" y="2811"/>
              <a:ext cx="37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solidFill>
                    <a:srgbClr val="CC0000"/>
                  </a:solidFill>
                </a:rPr>
                <a:t>Slow</a:t>
              </a:r>
            </a:p>
          </p:txBody>
        </p:sp>
      </p:grpSp>
      <p:sp>
        <p:nvSpPr>
          <p:cNvPr id="1038" name="Line 23"/>
          <p:cNvSpPr>
            <a:spLocks noChangeShapeType="1"/>
          </p:cNvSpPr>
          <p:nvPr/>
        </p:nvSpPr>
        <p:spPr bwMode="auto">
          <a:xfrm>
            <a:off x="5257800" y="2990850"/>
            <a:ext cx="2533650" cy="146685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9" name="Line 24"/>
          <p:cNvSpPr>
            <a:spLocks noChangeShapeType="1"/>
          </p:cNvSpPr>
          <p:nvPr/>
        </p:nvSpPr>
        <p:spPr bwMode="auto">
          <a:xfrm>
            <a:off x="6902450" y="3925888"/>
            <a:ext cx="0" cy="39370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" name="Line 25"/>
          <p:cNvSpPr>
            <a:spLocks noChangeShapeType="1"/>
          </p:cNvSpPr>
          <p:nvPr/>
        </p:nvSpPr>
        <p:spPr bwMode="auto">
          <a:xfrm flipV="1">
            <a:off x="6902450" y="4286250"/>
            <a:ext cx="565150" cy="1905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Text Box 26"/>
          <p:cNvSpPr txBox="1">
            <a:spLocks noChangeArrowheads="1"/>
          </p:cNvSpPr>
          <p:nvPr/>
        </p:nvSpPr>
        <p:spPr bwMode="auto">
          <a:xfrm>
            <a:off x="4321175" y="2784475"/>
            <a:ext cx="95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</a:rPr>
              <a:t>10</a:t>
            </a:r>
            <a:r>
              <a:rPr lang="en-US" sz="2000" b="1">
                <a:solidFill>
                  <a:srgbClr val="0033CC"/>
                </a:solidFill>
                <a:latin typeface="Garamond" pitchFamily="18" charset="0"/>
              </a:rPr>
              <a:t>log</a:t>
            </a:r>
            <a:r>
              <a:rPr lang="en-US" sz="2000" b="1">
                <a:solidFill>
                  <a:srgbClr val="0033CC"/>
                </a:solidFill>
                <a:latin typeface="Symbol" pitchFamily="18" charset="2"/>
              </a:rPr>
              <a:t>K</a:t>
            </a:r>
          </a:p>
        </p:txBody>
      </p:sp>
      <p:sp>
        <p:nvSpPr>
          <p:cNvPr id="1042" name="Text Box 27"/>
          <p:cNvSpPr txBox="1">
            <a:spLocks noChangeArrowheads="1"/>
          </p:cNvSpPr>
          <p:nvPr/>
        </p:nvSpPr>
        <p:spPr bwMode="auto">
          <a:xfrm>
            <a:off x="6245225" y="3917950"/>
            <a:ext cx="627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33CC"/>
                </a:solidFill>
              </a:rPr>
              <a:t>-10</a:t>
            </a:r>
            <a:r>
              <a:rPr lang="en-US" sz="2000" b="1">
                <a:solidFill>
                  <a:srgbClr val="0033CC"/>
                </a:solidFill>
                <a:latin typeface="Symbol" pitchFamily="18" charset="2"/>
              </a:rPr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Outage Probability</a:t>
            </a:r>
            <a:br>
              <a:rPr lang="en-US" smtClean="0"/>
            </a:br>
            <a:r>
              <a:rPr lang="en-US" smtClean="0"/>
              <a:t>and Cell Coverage Area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90700"/>
            <a:ext cx="8572500" cy="4819650"/>
          </a:xfrm>
        </p:spPr>
        <p:txBody>
          <a:bodyPr/>
          <a:lstStyle/>
          <a:p>
            <a:r>
              <a:rPr lang="en-US" smtClean="0"/>
              <a:t>Path loss: circular cells</a:t>
            </a:r>
          </a:p>
          <a:p>
            <a:pPr>
              <a:lnSpc>
                <a:spcPct val="110000"/>
              </a:lnSpc>
            </a:pPr>
            <a:r>
              <a:rPr lang="en-US" smtClean="0"/>
              <a:t>Path loss+shadowing: amoeba cells</a:t>
            </a:r>
          </a:p>
          <a:p>
            <a:pPr lvl="1"/>
            <a:r>
              <a:rPr lang="en-US" smtClean="0"/>
              <a:t>Tradeoff between coverage and interference</a:t>
            </a:r>
          </a:p>
          <a:p>
            <a:r>
              <a:rPr lang="en-US" smtClean="0"/>
              <a:t>Outage probability</a:t>
            </a:r>
          </a:p>
          <a:p>
            <a:pPr lvl="1"/>
            <a:r>
              <a:rPr lang="en-US" smtClean="0"/>
              <a:t>Probability received power below given minimum</a:t>
            </a:r>
          </a:p>
          <a:p>
            <a:pPr>
              <a:lnSpc>
                <a:spcPct val="110000"/>
              </a:lnSpc>
            </a:pPr>
            <a:r>
              <a:rPr lang="en-US" smtClean="0"/>
              <a:t>Cell coverage area</a:t>
            </a:r>
          </a:p>
          <a:p>
            <a:pPr lvl="1"/>
            <a:r>
              <a:rPr lang="en-US" smtClean="0"/>
              <a:t>% of cell locations at desired power</a:t>
            </a:r>
          </a:p>
          <a:p>
            <a:pPr lvl="1"/>
            <a:r>
              <a:rPr lang="en-US" smtClean="0"/>
              <a:t>Increases as shadowing variance decreases</a:t>
            </a:r>
          </a:p>
          <a:p>
            <a:pPr lvl="1"/>
            <a:r>
              <a:rPr lang="en-US" smtClean="0"/>
              <a:t>Large % indicates interference to other cells</a:t>
            </a:r>
          </a:p>
        </p:txBody>
      </p:sp>
      <p:grpSp>
        <p:nvGrpSpPr>
          <p:cNvPr id="2053" name="Group 11"/>
          <p:cNvGrpSpPr>
            <a:grpSpLocks/>
          </p:cNvGrpSpPr>
          <p:nvPr/>
        </p:nvGrpSpPr>
        <p:grpSpPr bwMode="auto">
          <a:xfrm>
            <a:off x="7029450" y="1673225"/>
            <a:ext cx="1847850" cy="1470025"/>
            <a:chOff x="4044" y="1018"/>
            <a:chExt cx="1560" cy="1202"/>
          </a:xfrm>
        </p:grpSpPr>
        <p:sp>
          <p:nvSpPr>
            <p:cNvPr id="2054" name="Freeform 5"/>
            <p:cNvSpPr>
              <a:spLocks/>
            </p:cNvSpPr>
            <p:nvPr/>
          </p:nvSpPr>
          <p:spPr bwMode="auto">
            <a:xfrm>
              <a:off x="4044" y="1018"/>
              <a:ext cx="1560" cy="1202"/>
            </a:xfrm>
            <a:custGeom>
              <a:avLst/>
              <a:gdLst>
                <a:gd name="T0" fmla="*/ 972 w 1560"/>
                <a:gd name="T1" fmla="*/ 122 h 1202"/>
                <a:gd name="T2" fmla="*/ 996 w 1560"/>
                <a:gd name="T3" fmla="*/ 194 h 1202"/>
                <a:gd name="T4" fmla="*/ 1008 w 1560"/>
                <a:gd name="T5" fmla="*/ 230 h 1202"/>
                <a:gd name="T6" fmla="*/ 972 w 1560"/>
                <a:gd name="T7" fmla="*/ 362 h 1202"/>
                <a:gd name="T8" fmla="*/ 1272 w 1560"/>
                <a:gd name="T9" fmla="*/ 542 h 1202"/>
                <a:gd name="T10" fmla="*/ 1404 w 1560"/>
                <a:gd name="T11" fmla="*/ 602 h 1202"/>
                <a:gd name="T12" fmla="*/ 1476 w 1560"/>
                <a:gd name="T13" fmla="*/ 650 h 1202"/>
                <a:gd name="T14" fmla="*/ 1560 w 1560"/>
                <a:gd name="T15" fmla="*/ 794 h 1202"/>
                <a:gd name="T16" fmla="*/ 1536 w 1560"/>
                <a:gd name="T17" fmla="*/ 902 h 1202"/>
                <a:gd name="T18" fmla="*/ 1368 w 1560"/>
                <a:gd name="T19" fmla="*/ 1046 h 1202"/>
                <a:gd name="T20" fmla="*/ 1308 w 1560"/>
                <a:gd name="T21" fmla="*/ 1082 h 1202"/>
                <a:gd name="T22" fmla="*/ 1236 w 1560"/>
                <a:gd name="T23" fmla="*/ 1106 h 1202"/>
                <a:gd name="T24" fmla="*/ 756 w 1560"/>
                <a:gd name="T25" fmla="*/ 1094 h 1202"/>
                <a:gd name="T26" fmla="*/ 552 w 1560"/>
                <a:gd name="T27" fmla="*/ 1154 h 1202"/>
                <a:gd name="T28" fmla="*/ 288 w 1560"/>
                <a:gd name="T29" fmla="*/ 1202 h 1202"/>
                <a:gd name="T30" fmla="*/ 72 w 1560"/>
                <a:gd name="T31" fmla="*/ 1130 h 1202"/>
                <a:gd name="T32" fmla="*/ 0 w 1560"/>
                <a:gd name="T33" fmla="*/ 974 h 1202"/>
                <a:gd name="T34" fmla="*/ 24 w 1560"/>
                <a:gd name="T35" fmla="*/ 902 h 1202"/>
                <a:gd name="T36" fmla="*/ 132 w 1560"/>
                <a:gd name="T37" fmla="*/ 842 h 1202"/>
                <a:gd name="T38" fmla="*/ 264 w 1560"/>
                <a:gd name="T39" fmla="*/ 794 h 1202"/>
                <a:gd name="T40" fmla="*/ 336 w 1560"/>
                <a:gd name="T41" fmla="*/ 758 h 1202"/>
                <a:gd name="T42" fmla="*/ 372 w 1560"/>
                <a:gd name="T43" fmla="*/ 686 h 1202"/>
                <a:gd name="T44" fmla="*/ 420 w 1560"/>
                <a:gd name="T45" fmla="*/ 530 h 1202"/>
                <a:gd name="T46" fmla="*/ 432 w 1560"/>
                <a:gd name="T47" fmla="*/ 254 h 1202"/>
                <a:gd name="T48" fmla="*/ 504 w 1560"/>
                <a:gd name="T49" fmla="*/ 146 h 1202"/>
                <a:gd name="T50" fmla="*/ 660 w 1560"/>
                <a:gd name="T51" fmla="*/ 2 h 1202"/>
                <a:gd name="T52" fmla="*/ 864 w 1560"/>
                <a:gd name="T53" fmla="*/ 38 h 1202"/>
                <a:gd name="T54" fmla="*/ 936 w 1560"/>
                <a:gd name="T55" fmla="*/ 62 h 1202"/>
                <a:gd name="T56" fmla="*/ 948 w 1560"/>
                <a:gd name="T57" fmla="*/ 98 h 1202"/>
                <a:gd name="T58" fmla="*/ 972 w 1560"/>
                <a:gd name="T59" fmla="*/ 122 h 120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560"/>
                <a:gd name="T91" fmla="*/ 0 h 1202"/>
                <a:gd name="T92" fmla="*/ 1560 w 1560"/>
                <a:gd name="T93" fmla="*/ 1202 h 1202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560" h="1202">
                  <a:moveTo>
                    <a:pt x="972" y="122"/>
                  </a:moveTo>
                  <a:cubicBezTo>
                    <a:pt x="980" y="146"/>
                    <a:pt x="988" y="170"/>
                    <a:pt x="996" y="194"/>
                  </a:cubicBezTo>
                  <a:cubicBezTo>
                    <a:pt x="1000" y="206"/>
                    <a:pt x="1008" y="230"/>
                    <a:pt x="1008" y="230"/>
                  </a:cubicBezTo>
                  <a:cubicBezTo>
                    <a:pt x="981" y="338"/>
                    <a:pt x="994" y="295"/>
                    <a:pt x="972" y="362"/>
                  </a:cubicBezTo>
                  <a:cubicBezTo>
                    <a:pt x="1009" y="512"/>
                    <a:pt x="1138" y="527"/>
                    <a:pt x="1272" y="542"/>
                  </a:cubicBezTo>
                  <a:cubicBezTo>
                    <a:pt x="1321" y="554"/>
                    <a:pt x="1361" y="576"/>
                    <a:pt x="1404" y="602"/>
                  </a:cubicBezTo>
                  <a:cubicBezTo>
                    <a:pt x="1429" y="617"/>
                    <a:pt x="1476" y="650"/>
                    <a:pt x="1476" y="650"/>
                  </a:cubicBezTo>
                  <a:cubicBezTo>
                    <a:pt x="1509" y="700"/>
                    <a:pt x="1542" y="739"/>
                    <a:pt x="1560" y="794"/>
                  </a:cubicBezTo>
                  <a:cubicBezTo>
                    <a:pt x="1555" y="822"/>
                    <a:pt x="1551" y="872"/>
                    <a:pt x="1536" y="902"/>
                  </a:cubicBezTo>
                  <a:cubicBezTo>
                    <a:pt x="1502" y="970"/>
                    <a:pt x="1430" y="1008"/>
                    <a:pt x="1368" y="1046"/>
                  </a:cubicBezTo>
                  <a:cubicBezTo>
                    <a:pt x="1348" y="1058"/>
                    <a:pt x="1330" y="1075"/>
                    <a:pt x="1308" y="1082"/>
                  </a:cubicBezTo>
                  <a:cubicBezTo>
                    <a:pt x="1284" y="1090"/>
                    <a:pt x="1236" y="1106"/>
                    <a:pt x="1236" y="1106"/>
                  </a:cubicBezTo>
                  <a:cubicBezTo>
                    <a:pt x="924" y="1073"/>
                    <a:pt x="1084" y="1078"/>
                    <a:pt x="756" y="1094"/>
                  </a:cubicBezTo>
                  <a:cubicBezTo>
                    <a:pt x="686" y="1108"/>
                    <a:pt x="621" y="1137"/>
                    <a:pt x="552" y="1154"/>
                  </a:cubicBezTo>
                  <a:cubicBezTo>
                    <a:pt x="463" y="1176"/>
                    <a:pt x="380" y="1191"/>
                    <a:pt x="288" y="1202"/>
                  </a:cubicBezTo>
                  <a:cubicBezTo>
                    <a:pt x="214" y="1177"/>
                    <a:pt x="138" y="1174"/>
                    <a:pt x="72" y="1130"/>
                  </a:cubicBezTo>
                  <a:cubicBezTo>
                    <a:pt x="28" y="1065"/>
                    <a:pt x="18" y="1047"/>
                    <a:pt x="0" y="974"/>
                  </a:cubicBezTo>
                  <a:cubicBezTo>
                    <a:pt x="8" y="950"/>
                    <a:pt x="16" y="926"/>
                    <a:pt x="24" y="902"/>
                  </a:cubicBezTo>
                  <a:cubicBezTo>
                    <a:pt x="38" y="860"/>
                    <a:pt x="103" y="853"/>
                    <a:pt x="132" y="842"/>
                  </a:cubicBezTo>
                  <a:cubicBezTo>
                    <a:pt x="175" y="825"/>
                    <a:pt x="225" y="820"/>
                    <a:pt x="264" y="794"/>
                  </a:cubicBezTo>
                  <a:cubicBezTo>
                    <a:pt x="311" y="763"/>
                    <a:pt x="286" y="775"/>
                    <a:pt x="336" y="758"/>
                  </a:cubicBezTo>
                  <a:cubicBezTo>
                    <a:pt x="380" y="627"/>
                    <a:pt x="310" y="826"/>
                    <a:pt x="372" y="686"/>
                  </a:cubicBezTo>
                  <a:cubicBezTo>
                    <a:pt x="393" y="638"/>
                    <a:pt x="407" y="582"/>
                    <a:pt x="420" y="530"/>
                  </a:cubicBezTo>
                  <a:cubicBezTo>
                    <a:pt x="424" y="438"/>
                    <a:pt x="425" y="346"/>
                    <a:pt x="432" y="254"/>
                  </a:cubicBezTo>
                  <a:cubicBezTo>
                    <a:pt x="436" y="202"/>
                    <a:pt x="470" y="176"/>
                    <a:pt x="504" y="146"/>
                  </a:cubicBezTo>
                  <a:cubicBezTo>
                    <a:pt x="558" y="98"/>
                    <a:pt x="600" y="42"/>
                    <a:pt x="660" y="2"/>
                  </a:cubicBezTo>
                  <a:cubicBezTo>
                    <a:pt x="817" y="16"/>
                    <a:pt x="750" y="0"/>
                    <a:pt x="864" y="38"/>
                  </a:cubicBezTo>
                  <a:cubicBezTo>
                    <a:pt x="888" y="46"/>
                    <a:pt x="936" y="62"/>
                    <a:pt x="936" y="62"/>
                  </a:cubicBezTo>
                  <a:cubicBezTo>
                    <a:pt x="940" y="74"/>
                    <a:pt x="940" y="88"/>
                    <a:pt x="948" y="98"/>
                  </a:cubicBezTo>
                  <a:cubicBezTo>
                    <a:pt x="969" y="124"/>
                    <a:pt x="1004" y="122"/>
                    <a:pt x="972" y="122"/>
                  </a:cubicBezTo>
                  <a:close/>
                </a:path>
              </a:pathLst>
            </a:custGeom>
            <a:solidFill>
              <a:srgbClr val="CC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Oval 4"/>
            <p:cNvSpPr>
              <a:spLocks noChangeArrowheads="1"/>
            </p:cNvSpPr>
            <p:nvPr/>
          </p:nvSpPr>
          <p:spPr bwMode="auto">
            <a:xfrm>
              <a:off x="4284" y="1188"/>
              <a:ext cx="1068" cy="1008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AutoShape 6"/>
            <p:cNvSpPr>
              <a:spLocks noChangeArrowheads="1"/>
            </p:cNvSpPr>
            <p:nvPr/>
          </p:nvSpPr>
          <p:spPr bwMode="auto">
            <a:xfrm>
              <a:off x="4764" y="1548"/>
              <a:ext cx="96" cy="216"/>
            </a:xfrm>
            <a:prstGeom prst="can">
              <a:avLst>
                <a:gd name="adj" fmla="val 56250"/>
              </a:avLst>
            </a:prstGeom>
            <a:solidFill>
              <a:srgbClr val="0033CC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050" name="Object 1024"/>
          <p:cNvGraphicFramePr>
            <a:graphicFrameLocks noChangeAspect="1"/>
          </p:cNvGraphicFramePr>
          <p:nvPr/>
        </p:nvGraphicFramePr>
        <p:xfrm>
          <a:off x="8413750" y="1733550"/>
          <a:ext cx="3365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65028" imgH="228501" progId="Equation.3">
                  <p:embed/>
                </p:oleObj>
              </mc:Choice>
              <mc:Fallback>
                <p:oleObj name="Equation" r:id="rId3" imgW="165028" imgH="228501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0" y="1733550"/>
                        <a:ext cx="336550" cy="4667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Model Parameters from</a:t>
            </a:r>
            <a:br>
              <a:rPr lang="en-US" smtClean="0"/>
            </a:br>
            <a:r>
              <a:rPr lang="en-US" smtClean="0"/>
              <a:t>Empirical Measurements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2228850"/>
            <a:ext cx="8096250" cy="4629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Fit model to data</a:t>
            </a:r>
          </a:p>
          <a:p>
            <a:pPr>
              <a:lnSpc>
                <a:spcPct val="130000"/>
              </a:lnSpc>
            </a:pPr>
            <a:r>
              <a:rPr lang="en-US" smtClean="0"/>
              <a:t>Path loss (K,</a:t>
            </a:r>
            <a:r>
              <a:rPr lang="en-US" smtClean="0">
                <a:latin typeface="Symbol" pitchFamily="18" charset="2"/>
              </a:rPr>
              <a:t>g</a:t>
            </a:r>
            <a:r>
              <a:rPr lang="en-US" smtClean="0"/>
              <a:t>), d</a:t>
            </a:r>
            <a:r>
              <a:rPr lang="en-US" baseline="-25000" smtClean="0"/>
              <a:t>0</a:t>
            </a:r>
            <a:r>
              <a:rPr lang="en-US" smtClean="0"/>
              <a:t> known:</a:t>
            </a:r>
          </a:p>
          <a:p>
            <a:pPr lvl="1">
              <a:lnSpc>
                <a:spcPct val="60000"/>
              </a:lnSpc>
            </a:pPr>
            <a:r>
              <a:rPr lang="en-US" smtClean="0"/>
              <a:t>“Best fit” line through dB data</a:t>
            </a:r>
          </a:p>
          <a:p>
            <a:pPr lvl="1"/>
            <a:r>
              <a:rPr lang="en-US" smtClean="0"/>
              <a:t>K obtained from measurements at d</a:t>
            </a:r>
            <a:r>
              <a:rPr lang="en-US" baseline="-25000" smtClean="0"/>
              <a:t>0</a:t>
            </a:r>
            <a:r>
              <a:rPr lang="en-US" smtClean="0"/>
              <a:t>.</a:t>
            </a:r>
          </a:p>
          <a:p>
            <a:pPr lvl="1"/>
            <a:r>
              <a:rPr lang="en-US" smtClean="0"/>
              <a:t>Exponent is MMSE estimate based on data</a:t>
            </a:r>
          </a:p>
          <a:p>
            <a:pPr lvl="1"/>
            <a:r>
              <a:rPr lang="en-US" smtClean="0"/>
              <a:t>Captures mean due to shadowing</a:t>
            </a:r>
          </a:p>
          <a:p>
            <a:pPr lvl="1">
              <a:lnSpc>
                <a:spcPct val="60000"/>
              </a:lnSpc>
            </a:pPr>
            <a:endParaRPr lang="en-US" smtClean="0"/>
          </a:p>
          <a:p>
            <a:pPr>
              <a:lnSpc>
                <a:spcPct val="40000"/>
              </a:lnSpc>
            </a:pPr>
            <a:r>
              <a:rPr lang="en-US" smtClean="0"/>
              <a:t>Shadowing variance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Variance of data relative to path loss model </a:t>
            </a:r>
            <a:r>
              <a:rPr lang="en-US" smtClean="0">
                <a:solidFill>
                  <a:srgbClr val="CC0000"/>
                </a:solidFill>
              </a:rPr>
              <a:t>(straight line)</a:t>
            </a:r>
            <a:r>
              <a:rPr lang="en-US" smtClean="0"/>
              <a:t> with MMSE estimate for </a:t>
            </a:r>
            <a:r>
              <a:rPr lang="en-US" smtClean="0">
                <a:latin typeface="Symbol" pitchFamily="18" charset="2"/>
              </a:rPr>
              <a:t>g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5695950" y="1885950"/>
            <a:ext cx="0" cy="1047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5676900" y="2933700"/>
            <a:ext cx="18859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6324600" y="230505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6096000" y="23241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6096000" y="203835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5867400" y="21717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6781800" y="27051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6635750" y="2784475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6572250" y="25146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6381750" y="25908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727575" y="2185988"/>
            <a:ext cx="892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P</a:t>
            </a:r>
            <a:r>
              <a:rPr lang="en-US" sz="2000" b="1" baseline="-25000">
                <a:solidFill>
                  <a:srgbClr val="000000"/>
                </a:solidFill>
              </a:rPr>
              <a:t>r</a:t>
            </a:r>
            <a:r>
              <a:rPr lang="en-US" sz="2000" b="1">
                <a:solidFill>
                  <a:srgbClr val="000000"/>
                </a:solidFill>
              </a:rPr>
              <a:t>(dB)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7566025" y="2705100"/>
            <a:ext cx="8175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log(d)</a:t>
            </a:r>
          </a:p>
        </p:txBody>
      </p:sp>
      <p:sp>
        <p:nvSpPr>
          <p:cNvPr id="90128" name="Line 16"/>
          <p:cNvSpPr>
            <a:spLocks noChangeShapeType="1"/>
          </p:cNvSpPr>
          <p:nvPr/>
        </p:nvSpPr>
        <p:spPr bwMode="auto">
          <a:xfrm>
            <a:off x="5695950" y="1885950"/>
            <a:ext cx="1219200" cy="10668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711825" y="2382838"/>
            <a:ext cx="974725" cy="407987"/>
            <a:chOff x="3598" y="1501"/>
            <a:chExt cx="614" cy="257"/>
          </a:xfrm>
        </p:grpSpPr>
        <p:sp>
          <p:nvSpPr>
            <p:cNvPr id="7197" name="Line 18"/>
            <p:cNvSpPr>
              <a:spLocks noChangeShapeType="1"/>
            </p:cNvSpPr>
            <p:nvPr/>
          </p:nvSpPr>
          <p:spPr bwMode="auto">
            <a:xfrm>
              <a:off x="3940" y="1501"/>
              <a:ext cx="0" cy="248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19"/>
            <p:cNvSpPr>
              <a:spLocks noChangeShapeType="1"/>
            </p:cNvSpPr>
            <p:nvPr/>
          </p:nvSpPr>
          <p:spPr bwMode="auto">
            <a:xfrm>
              <a:off x="3940" y="1740"/>
              <a:ext cx="272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Text Box 20"/>
            <p:cNvSpPr txBox="1">
              <a:spLocks noChangeArrowheads="1"/>
            </p:cNvSpPr>
            <p:nvPr/>
          </p:nvSpPr>
          <p:spPr bwMode="auto">
            <a:xfrm>
              <a:off x="3598" y="1508"/>
              <a:ext cx="34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10</a:t>
              </a:r>
              <a:r>
                <a:rPr lang="en-US" sz="2000" b="1">
                  <a:solidFill>
                    <a:srgbClr val="000000"/>
                  </a:solidFill>
                  <a:latin typeface="Symbol" pitchFamily="18" charset="2"/>
                </a:rPr>
                <a:t>g</a:t>
              </a:r>
            </a:p>
          </p:txBody>
        </p:sp>
      </p:grpSp>
      <p:sp>
        <p:nvSpPr>
          <p:cNvPr id="7186" name="Oval 21"/>
          <p:cNvSpPr>
            <a:spLocks noChangeArrowheads="1"/>
          </p:cNvSpPr>
          <p:nvPr/>
        </p:nvSpPr>
        <p:spPr bwMode="auto">
          <a:xfrm>
            <a:off x="5854700" y="191770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187" name="Oval 22"/>
          <p:cNvSpPr>
            <a:spLocks noChangeArrowheads="1"/>
          </p:cNvSpPr>
          <p:nvPr/>
        </p:nvSpPr>
        <p:spPr bwMode="auto">
          <a:xfrm>
            <a:off x="6648450" y="2609850"/>
            <a:ext cx="88900" cy="88900"/>
          </a:xfrm>
          <a:prstGeom prst="ellipse">
            <a:avLst/>
          </a:prstGeom>
          <a:solidFill>
            <a:srgbClr val="0033CC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4803775" y="1671638"/>
            <a:ext cx="1395413" cy="1620837"/>
            <a:chOff x="3026" y="1053"/>
            <a:chExt cx="879" cy="1021"/>
          </a:xfrm>
        </p:grpSpPr>
        <p:sp>
          <p:nvSpPr>
            <p:cNvPr id="7194" name="Text Box 24"/>
            <p:cNvSpPr txBox="1">
              <a:spLocks noChangeArrowheads="1"/>
            </p:cNvSpPr>
            <p:nvPr/>
          </p:nvSpPr>
          <p:spPr bwMode="auto">
            <a:xfrm>
              <a:off x="3026" y="1053"/>
              <a:ext cx="58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K (dB)</a:t>
              </a:r>
            </a:p>
          </p:txBody>
        </p:sp>
        <p:sp>
          <p:nvSpPr>
            <p:cNvPr id="7195" name="Text Box 25"/>
            <p:cNvSpPr txBox="1">
              <a:spLocks noChangeArrowheads="1"/>
            </p:cNvSpPr>
            <p:nvPr/>
          </p:nvSpPr>
          <p:spPr bwMode="auto">
            <a:xfrm>
              <a:off x="3338" y="1824"/>
              <a:ext cx="56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2000" b="1">
                  <a:solidFill>
                    <a:srgbClr val="000000"/>
                  </a:solidFill>
                </a:rPr>
                <a:t>log(d</a:t>
              </a:r>
              <a:r>
                <a:rPr lang="en-US" sz="2000" b="1" baseline="-25000">
                  <a:solidFill>
                    <a:srgbClr val="000000"/>
                  </a:solidFill>
                </a:rPr>
                <a:t>0</a:t>
              </a:r>
              <a:r>
                <a:rPr lang="en-US" sz="2000" b="1">
                  <a:solidFill>
                    <a:srgbClr val="000000"/>
                  </a:solidFill>
                </a:rPr>
                <a:t>)</a:t>
              </a:r>
            </a:p>
          </p:txBody>
        </p:sp>
        <p:sp>
          <p:nvSpPr>
            <p:cNvPr id="7196" name="Oval 26"/>
            <p:cNvSpPr>
              <a:spLocks noChangeArrowheads="1"/>
            </p:cNvSpPr>
            <p:nvPr/>
          </p:nvSpPr>
          <p:spPr bwMode="auto">
            <a:xfrm>
              <a:off x="3564" y="1152"/>
              <a:ext cx="80" cy="80"/>
            </a:xfrm>
            <a:prstGeom prst="ellipse">
              <a:avLst/>
            </a:prstGeom>
            <a:solidFill>
              <a:srgbClr val="0033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772150" y="1828800"/>
            <a:ext cx="930275" cy="466725"/>
            <a:chOff x="3636" y="1152"/>
            <a:chExt cx="586" cy="294"/>
          </a:xfrm>
        </p:grpSpPr>
        <p:grpSp>
          <p:nvGrpSpPr>
            <p:cNvPr id="7190" name="Group 28"/>
            <p:cNvGrpSpPr>
              <a:grpSpLocks/>
            </p:cNvGrpSpPr>
            <p:nvPr/>
          </p:nvGrpSpPr>
          <p:grpSpPr bwMode="auto">
            <a:xfrm>
              <a:off x="3636" y="1196"/>
              <a:ext cx="574" cy="250"/>
              <a:chOff x="3636" y="1196"/>
              <a:chExt cx="574" cy="250"/>
            </a:xfrm>
          </p:grpSpPr>
          <p:sp>
            <p:nvSpPr>
              <p:cNvPr id="7192" name="Line 29"/>
              <p:cNvSpPr>
                <a:spLocks noChangeShapeType="1"/>
              </p:cNvSpPr>
              <p:nvPr/>
            </p:nvSpPr>
            <p:spPr bwMode="auto">
              <a:xfrm>
                <a:off x="3636" y="1344"/>
                <a:ext cx="312" cy="0"/>
              </a:xfrm>
              <a:prstGeom prst="line">
                <a:avLst/>
              </a:prstGeom>
              <a:noFill/>
              <a:ln w="28575">
                <a:solidFill>
                  <a:srgbClr val="009900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3" name="Text Box 30"/>
              <p:cNvSpPr txBox="1">
                <a:spLocks noChangeArrowheads="1"/>
              </p:cNvSpPr>
              <p:nvPr/>
            </p:nvSpPr>
            <p:spPr bwMode="auto">
              <a:xfrm>
                <a:off x="3926" y="1196"/>
                <a:ext cx="28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000" b="1">
                    <a:solidFill>
                      <a:srgbClr val="009900"/>
                    </a:solidFill>
                    <a:latin typeface="Symbol" pitchFamily="18" charset="2"/>
                  </a:rPr>
                  <a:t>s</a:t>
                </a:r>
                <a:r>
                  <a:rPr lang="en-US" sz="2000" b="1" baseline="-25000">
                    <a:solidFill>
                      <a:srgbClr val="009900"/>
                    </a:solidFill>
                    <a:latin typeface="Symbol" pitchFamily="18" charset="2"/>
                  </a:rPr>
                  <a:t>y</a:t>
                </a:r>
              </a:p>
            </p:txBody>
          </p:sp>
        </p:grpSp>
        <p:sp>
          <p:nvSpPr>
            <p:cNvPr id="7191" name="Text Box 31"/>
            <p:cNvSpPr txBox="1">
              <a:spLocks noChangeArrowheads="1"/>
            </p:cNvSpPr>
            <p:nvPr/>
          </p:nvSpPr>
          <p:spPr bwMode="auto">
            <a:xfrm>
              <a:off x="4034" y="115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800" b="1">
                  <a:solidFill>
                    <a:srgbClr val="009900"/>
                  </a:solidFill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" y="1524000"/>
            <a:ext cx="8362950" cy="5334000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z="2400" smtClean="0"/>
          </a:p>
          <a:p>
            <a:pPr>
              <a:lnSpc>
                <a:spcPct val="90000"/>
              </a:lnSpc>
            </a:pPr>
            <a:r>
              <a:rPr lang="en-US" sz="2800" smtClean="0"/>
              <a:t>Random attenuation due to shadowing modeled as log-normal (empirical parameters)</a:t>
            </a:r>
          </a:p>
          <a:p>
            <a:pPr lvl="2">
              <a:lnSpc>
                <a:spcPct val="40000"/>
              </a:lnSpc>
            </a:pPr>
            <a:endParaRPr lang="en-US" sz="2000" smtClean="0"/>
          </a:p>
          <a:p>
            <a:r>
              <a:rPr lang="en-US" sz="2800" smtClean="0"/>
              <a:t>Shadowing decorrelates over decorrelation distance</a:t>
            </a:r>
          </a:p>
          <a:p>
            <a:pPr lvl="2">
              <a:lnSpc>
                <a:spcPct val="40000"/>
              </a:lnSpc>
            </a:pPr>
            <a:endParaRPr lang="en-US" sz="2000" smtClean="0"/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80000"/>
              </a:lnSpc>
            </a:pPr>
            <a:r>
              <a:rPr lang="en-US" sz="2800" smtClean="0"/>
              <a:t>Combined path loss and shadowing leads to outage and amoeba-like cell shapes</a:t>
            </a:r>
          </a:p>
          <a:p>
            <a:pPr lvl="2">
              <a:lnSpc>
                <a:spcPct val="40000"/>
              </a:lnSpc>
            </a:pPr>
            <a:endParaRPr lang="en-US" sz="2000" smtClean="0"/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80000"/>
              </a:lnSpc>
            </a:pPr>
            <a:r>
              <a:rPr lang="en-US" sz="2800" smtClean="0"/>
              <a:t>Cellular coverage area dictates the percentage of locations within a cell that are not in outage</a:t>
            </a:r>
          </a:p>
          <a:p>
            <a:pPr lvl="2">
              <a:lnSpc>
                <a:spcPct val="20000"/>
              </a:lnSpc>
            </a:pPr>
            <a:endParaRPr lang="en-US" sz="2000" smtClean="0"/>
          </a:p>
          <a:p>
            <a:pPr>
              <a:lnSpc>
                <a:spcPct val="20000"/>
              </a:lnSpc>
            </a:pPr>
            <a:endParaRPr lang="en-US" sz="2800" smtClean="0"/>
          </a:p>
          <a:p>
            <a:pPr>
              <a:lnSpc>
                <a:spcPct val="80000"/>
              </a:lnSpc>
            </a:pPr>
            <a:r>
              <a:rPr lang="en-US" sz="2800" smtClean="0"/>
              <a:t>Path loss and shadowing parameters are obtained from empirical measurements</a:t>
            </a:r>
          </a:p>
          <a:p>
            <a:pPr lvl="3">
              <a:lnSpc>
                <a:spcPct val="50000"/>
              </a:lnSpc>
            </a:pPr>
            <a:endParaRPr 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50055</TotalTime>
  <Words>323</Words>
  <Application>Microsoft Office PowerPoint</Application>
  <PresentationFormat>On-screen Show (4:3)</PresentationFormat>
  <Paragraphs>81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BlueRed</vt:lpstr>
      <vt:lpstr>Equation</vt:lpstr>
      <vt:lpstr>EE359 – Lecture 3 Outline</vt:lpstr>
      <vt:lpstr>Lecture 2 Review</vt:lpstr>
      <vt:lpstr>Shadowing</vt:lpstr>
      <vt:lpstr>Combined Path Loss  and Shadowing</vt:lpstr>
      <vt:lpstr>Outage Probability and Cell Coverage Area</vt:lpstr>
      <vt:lpstr>Model Parameters from Empirical Measurements</vt:lpstr>
      <vt:lpstr>Main Points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67</cp:revision>
  <cp:lastPrinted>2000-03-17T02:49:38Z</cp:lastPrinted>
  <dcterms:created xsi:type="dcterms:W3CDTF">2012-10-01T16:40:11Z</dcterms:created>
  <dcterms:modified xsi:type="dcterms:W3CDTF">2013-06-15T15:24:28Z</dcterms:modified>
</cp:coreProperties>
</file>