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2"/>
  </p:handoutMasterIdLst>
  <p:sldIdLst>
    <p:sldId id="278" r:id="rId2"/>
    <p:sldId id="343" r:id="rId3"/>
    <p:sldId id="344" r:id="rId4"/>
    <p:sldId id="319" r:id="rId5"/>
    <p:sldId id="336" r:id="rId6"/>
    <p:sldId id="338" r:id="rId7"/>
    <p:sldId id="339" r:id="rId8"/>
    <p:sldId id="340" r:id="rId9"/>
    <p:sldId id="341" r:id="rId10"/>
    <p:sldId id="327" r:id="rId1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C0099"/>
    <a:srgbClr val="990099"/>
    <a:srgbClr val="000066"/>
    <a:srgbClr val="000000"/>
    <a:srgbClr val="CC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72" d="100"/>
          <a:sy n="72" d="100"/>
        </p:scale>
        <p:origin x="-8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10.wmf"/><Relationship Id="rId4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6" rIns="96652" bIns="48326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6" rIns="96652" bIns="48326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6" rIns="96652" bIns="48326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2" tIns="48326" rIns="96652" bIns="48326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7DEC1813-E8FB-426A-B3C9-A628DBF44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5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BE82D-0AAC-4810-A297-EDA87963D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896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F1649-1C19-4D2E-A8D5-A4A500CE5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5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9C034-5D31-432D-AFB4-C0A68A31E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24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38BEB-AF5D-445F-BE1A-81955CC99B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6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D4913-199E-4BE9-8156-8392EE019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CA3AA-FD4D-4ED1-8ABC-2E9097FCB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5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078AF-F740-4185-8232-28BFC064A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76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BF7CD-DCCF-482C-AF00-0B52960F3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6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95729-F7E0-4C08-9A99-8899914CCE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53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E9D66-3416-4349-8D1F-E75E970AB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09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0D6BA-25A4-4015-81DC-54477BC15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41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183EA53-40CA-40F8-8ECA-2AE0BE062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1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6 Outline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1683026"/>
            <a:ext cx="8515350" cy="4622524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dirty="0" smtClean="0"/>
              <a:t>Review </a:t>
            </a:r>
            <a:r>
              <a:rPr lang="en-US" dirty="0" smtClean="0"/>
              <a:t>of Last Lecture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Signal Envelope Distributions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Average Fade Duration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Markov Models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Wideband Multipath Channels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Scattering Function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Multipath Intensity Profile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Doppler Power Spectrum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848600" cy="964096"/>
          </a:xfrm>
        </p:spPr>
        <p:txBody>
          <a:bodyPr/>
          <a:lstStyle/>
          <a:p>
            <a:r>
              <a:rPr lang="en-US" dirty="0" smtClean="0"/>
              <a:t>Main Points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387" y="1678334"/>
            <a:ext cx="8496300" cy="4828484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Fading distribution depends on environment</a:t>
            </a:r>
          </a:p>
          <a:p>
            <a:pPr lvl="1">
              <a:lnSpc>
                <a:spcPct val="70000"/>
              </a:lnSpc>
            </a:pPr>
            <a:r>
              <a:rPr lang="en-US" sz="2000" dirty="0" smtClean="0"/>
              <a:t>Rayleigh, </a:t>
            </a:r>
            <a:r>
              <a:rPr lang="en-US" sz="2000" dirty="0" err="1" smtClean="0"/>
              <a:t>Ricean</a:t>
            </a:r>
            <a:r>
              <a:rPr lang="en-US" sz="2000" dirty="0" smtClean="0"/>
              <a:t>, and </a:t>
            </a:r>
            <a:r>
              <a:rPr lang="en-US" sz="2000" dirty="0" err="1" smtClean="0"/>
              <a:t>Nakagami</a:t>
            </a:r>
            <a:r>
              <a:rPr lang="en-US" sz="2000" dirty="0" smtClean="0"/>
              <a:t> all common </a:t>
            </a:r>
          </a:p>
          <a:p>
            <a:pPr lvl="2">
              <a:lnSpc>
                <a:spcPct val="30000"/>
              </a:lnSpc>
            </a:pPr>
            <a:endParaRPr lang="en-US" sz="1800" dirty="0" smtClean="0"/>
          </a:p>
          <a:p>
            <a:pPr>
              <a:lnSpc>
                <a:spcPct val="70000"/>
              </a:lnSpc>
            </a:pPr>
            <a:r>
              <a:rPr lang="en-US" sz="2400" dirty="0" smtClean="0"/>
              <a:t>Average fade duration determines how long a user is in continuous outage (e.g. for coding design)</a:t>
            </a:r>
          </a:p>
          <a:p>
            <a:pPr lvl="3">
              <a:lnSpc>
                <a:spcPct val="1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Markov model approximates fading dynamics.</a:t>
            </a:r>
          </a:p>
          <a:p>
            <a:pPr lvl="4">
              <a:lnSpc>
                <a:spcPct val="1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Scattering function characterizes </a:t>
            </a:r>
            <a:r>
              <a:rPr lang="en-US" sz="2400" dirty="0" err="1" smtClean="0"/>
              <a:t>rms</a:t>
            </a:r>
            <a:r>
              <a:rPr lang="en-US" sz="2400" dirty="0" smtClean="0"/>
              <a:t> delay and Doppler spread. Key parameters for system design. </a:t>
            </a:r>
          </a:p>
          <a:p>
            <a:pPr lvl="4">
              <a:lnSpc>
                <a:spcPct val="1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Delay spread defines maximum delay of significant multipath components. Inverse is coherence BW</a:t>
            </a:r>
          </a:p>
          <a:p>
            <a:pPr lvl="3">
              <a:lnSpc>
                <a:spcPct val="1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Doppler spread defines maximum nonzero </a:t>
            </a:r>
            <a:r>
              <a:rPr lang="en-US" sz="2400" dirty="0" err="1" smtClean="0"/>
              <a:t>doppler</a:t>
            </a:r>
            <a:r>
              <a:rPr lang="en-US" sz="2400" dirty="0" smtClean="0"/>
              <a:t>, its inverse is coherence time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10000"/>
              </a:lnSpc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8150" y="228600"/>
            <a:ext cx="8248650" cy="1143000"/>
          </a:xfrm>
        </p:spPr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205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42900" y="1643063"/>
            <a:ext cx="8496300" cy="4114800"/>
          </a:xfrm>
        </p:spPr>
        <p:txBody>
          <a:bodyPr/>
          <a:lstStyle/>
          <a:p>
            <a:pPr>
              <a:lnSpc>
                <a:spcPct val="0"/>
              </a:lnSpc>
              <a:defRPr/>
            </a:pPr>
            <a:endParaRPr lang="en-US" sz="2800" dirty="0" smtClean="0"/>
          </a:p>
          <a:p>
            <a:pPr marL="457200" lvl="1" indent="-457200">
              <a:lnSpc>
                <a:spcPct val="90000"/>
              </a:lnSpc>
              <a:buClr>
                <a:srgbClr val="0000CC"/>
              </a:buClr>
              <a:buSzPct val="75000"/>
              <a:defRPr/>
            </a:pPr>
            <a:r>
              <a:rPr lang="en-US" dirty="0" smtClean="0"/>
              <a:t>For </a:t>
            </a:r>
            <a:r>
              <a:rPr lang="en-US" dirty="0" err="1" smtClean="0">
                <a:latin typeface="Symbol" pitchFamily="18" charset="2"/>
              </a:rPr>
              <a:t>f</a:t>
            </a:r>
            <a:r>
              <a:rPr lang="en-US" baseline="-25000" dirty="0" err="1" smtClean="0"/>
              <a:t>n</a:t>
            </a:r>
            <a:r>
              <a:rPr lang="en-US" dirty="0" err="1" smtClean="0"/>
              <a:t>~U</a:t>
            </a:r>
            <a:r>
              <a:rPr lang="en-US" dirty="0" smtClean="0"/>
              <a:t>[0,2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dirty="0" smtClean="0"/>
              <a:t>],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(t),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(t) </a:t>
            </a:r>
            <a:r>
              <a:rPr lang="en-US" dirty="0" smtClean="0"/>
              <a:t>zero mean, WSS, with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457200" lvl="1" indent="-457200">
              <a:lnSpc>
                <a:spcPct val="90000"/>
              </a:lnSpc>
              <a:buClr>
                <a:srgbClr val="0000CC"/>
              </a:buClr>
              <a:buSzPct val="75000"/>
              <a:defRPr/>
            </a:pPr>
            <a:r>
              <a:rPr lang="en-US" sz="2800" dirty="0" smtClean="0"/>
              <a:t>Uniform </a:t>
            </a:r>
            <a:r>
              <a:rPr lang="en-US" sz="2800" dirty="0" err="1" smtClean="0"/>
              <a:t>AoAs</a:t>
            </a:r>
            <a:r>
              <a:rPr lang="en-US" sz="2800" dirty="0" smtClean="0"/>
              <a:t> in Narrowband Model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In-phase/quad comps have zero cross correlation and</a:t>
            </a:r>
            <a:endParaRPr lang="en-US" dirty="0" smtClean="0"/>
          </a:p>
          <a:p>
            <a:pPr lvl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lvl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					</a:t>
            </a:r>
          </a:p>
          <a:p>
            <a:pPr>
              <a:lnSpc>
                <a:spcPct val="0"/>
              </a:lnSpc>
              <a:defRPr/>
            </a:pPr>
            <a:endParaRPr lang="en-US" sz="2800" dirty="0" smtClean="0"/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PSD is maximum at the maximum Doppler frequency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 smtClean="0"/>
              <a:t>PSD used to generate simulation values</a:t>
            </a:r>
          </a:p>
        </p:txBody>
      </p:sp>
      <p:graphicFrame>
        <p:nvGraphicFramePr>
          <p:cNvPr id="1026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176812"/>
              </p:ext>
            </p:extLst>
          </p:nvPr>
        </p:nvGraphicFramePr>
        <p:xfrm>
          <a:off x="1238250" y="4441031"/>
          <a:ext cx="4440238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1790700" imgH="254000" progId="Equation.3">
                  <p:embed/>
                </p:oleObj>
              </mc:Choice>
              <mc:Fallback>
                <p:oleObj name="Equation" r:id="rId3" imgW="1790700" imgH="2540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4441031"/>
                        <a:ext cx="4440238" cy="63023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1029"/>
          <p:cNvSpPr txBox="1">
            <a:spLocks noChangeArrowheads="1"/>
          </p:cNvSpPr>
          <p:nvPr/>
        </p:nvSpPr>
        <p:spPr bwMode="auto">
          <a:xfrm>
            <a:off x="5678488" y="4402138"/>
            <a:ext cx="29956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2000" b="1" i="1" dirty="0" err="1">
                <a:solidFill>
                  <a:srgbClr val="CC0000"/>
                </a:solidFill>
              </a:rPr>
              <a:t>Decorrelates</a:t>
            </a:r>
            <a:r>
              <a:rPr lang="en-US" sz="2000" b="1" i="1" dirty="0">
                <a:solidFill>
                  <a:srgbClr val="CC0000"/>
                </a:solidFill>
              </a:rPr>
              <a:t> over roughly </a:t>
            </a:r>
          </a:p>
          <a:p>
            <a:pPr algn="ctr"/>
            <a:r>
              <a:rPr lang="en-US" sz="2000" b="1" i="1" dirty="0">
                <a:solidFill>
                  <a:srgbClr val="CC0000"/>
                </a:solidFill>
              </a:rPr>
              <a:t>half a wavelength</a:t>
            </a:r>
          </a:p>
        </p:txBody>
      </p:sp>
      <p:graphicFrame>
        <p:nvGraphicFramePr>
          <p:cNvPr id="1027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092974"/>
              </p:ext>
            </p:extLst>
          </p:nvPr>
        </p:nvGraphicFramePr>
        <p:xfrm>
          <a:off x="1059829" y="2288830"/>
          <a:ext cx="69723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3238500" imgH="266700" progId="Equation.3">
                  <p:embed/>
                </p:oleObj>
              </mc:Choice>
              <mc:Fallback>
                <p:oleObj name="Equation" r:id="rId5" imgW="3238500" imgH="266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9829" y="2288830"/>
                        <a:ext cx="6972300" cy="5730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0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731572"/>
              </p:ext>
            </p:extLst>
          </p:nvPr>
        </p:nvGraphicFramePr>
        <p:xfrm>
          <a:off x="807831" y="2855706"/>
          <a:ext cx="53228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7" imgW="2413000" imgH="266700" progId="Equation.3">
                  <p:embed/>
                </p:oleObj>
              </mc:Choice>
              <mc:Fallback>
                <p:oleObj name="Equation" r:id="rId7" imgW="2413000" imgH="2667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831" y="2855706"/>
                        <a:ext cx="5322888" cy="58896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Envelope Distribution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91500" cy="4114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smtClean="0"/>
              <a:t>CLT approx. leads to Rayleigh distribution (power is exponential)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When LOS component present, Ricean distribution is used</a:t>
            </a:r>
          </a:p>
          <a:p>
            <a:pPr>
              <a:lnSpc>
                <a:spcPct val="3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Measurements support Nakagami distribution in some environments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Similar to Ricean, but models “worse than Rayleigh”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Lends itself better to closed form BER expressions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5750"/>
            <a:ext cx="78486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Level crossing rate and Average Fade Duration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1828800"/>
            <a:ext cx="8439150" cy="5029200"/>
          </a:xfrm>
        </p:spPr>
        <p:txBody>
          <a:bodyPr/>
          <a:lstStyle/>
          <a:p>
            <a:r>
              <a:rPr lang="en-US" sz="2800" smtClean="0"/>
              <a:t>LCR: rate at which the signal crosses a fade value</a:t>
            </a:r>
          </a:p>
          <a:p>
            <a:r>
              <a:rPr lang="en-US" sz="2800" smtClean="0"/>
              <a:t>AFD: How long a signal stays below target R/SNR</a:t>
            </a:r>
          </a:p>
          <a:p>
            <a:pPr lvl="1"/>
            <a:r>
              <a:rPr lang="en-US" sz="2400" smtClean="0"/>
              <a:t>Derived from LCR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For Rayleigh fading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 lvl="1">
              <a:lnSpc>
                <a:spcPct val="90000"/>
              </a:lnSpc>
            </a:pPr>
            <a:r>
              <a:rPr lang="en-US" sz="2400" smtClean="0"/>
              <a:t>Depends on ratio of target to average level (</a:t>
            </a:r>
            <a:r>
              <a:rPr lang="en-US" sz="2400" i="1" smtClean="0">
                <a:latin typeface="Symbol" pitchFamily="18" charset="2"/>
              </a:rPr>
              <a:t>r</a:t>
            </a:r>
            <a:r>
              <a:rPr lang="en-US" sz="240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Inversely proportional to Doppler frequency</a:t>
            </a:r>
          </a:p>
        </p:txBody>
      </p:sp>
      <p:graphicFrame>
        <p:nvGraphicFramePr>
          <p:cNvPr id="2050" name="Object 1024"/>
          <p:cNvGraphicFramePr>
            <a:graphicFrameLocks noChangeAspect="1"/>
          </p:cNvGraphicFramePr>
          <p:nvPr/>
        </p:nvGraphicFramePr>
        <p:xfrm>
          <a:off x="2019300" y="4953000"/>
          <a:ext cx="43481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1497950" imgH="253890" progId="Equation.3">
                  <p:embed/>
                </p:oleObj>
              </mc:Choice>
              <mc:Fallback>
                <p:oleObj name="Equation" r:id="rId3" imgW="1497950" imgH="25389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4953000"/>
                        <a:ext cx="4348163" cy="7366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2133600" y="3390900"/>
            <a:ext cx="0" cy="990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2133600" y="3962400"/>
            <a:ext cx="432435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Freeform 7"/>
          <p:cNvSpPr>
            <a:spLocks/>
          </p:cNvSpPr>
          <p:nvPr/>
        </p:nvSpPr>
        <p:spPr bwMode="auto">
          <a:xfrm>
            <a:off x="2133600" y="3584575"/>
            <a:ext cx="4248150" cy="635000"/>
          </a:xfrm>
          <a:custGeom>
            <a:avLst/>
            <a:gdLst>
              <a:gd name="T0" fmla="*/ 0 w 2676"/>
              <a:gd name="T1" fmla="*/ 2147483647 h 400"/>
              <a:gd name="T2" fmla="*/ 2147483647 w 2676"/>
              <a:gd name="T3" fmla="*/ 2147483647 h 400"/>
              <a:gd name="T4" fmla="*/ 2147483647 w 2676"/>
              <a:gd name="T5" fmla="*/ 2147483647 h 400"/>
              <a:gd name="T6" fmla="*/ 2147483647 w 2676"/>
              <a:gd name="T7" fmla="*/ 2147483647 h 400"/>
              <a:gd name="T8" fmla="*/ 2147483647 w 2676"/>
              <a:gd name="T9" fmla="*/ 2147483647 h 400"/>
              <a:gd name="T10" fmla="*/ 2147483647 w 2676"/>
              <a:gd name="T11" fmla="*/ 2147483647 h 400"/>
              <a:gd name="T12" fmla="*/ 2147483647 w 2676"/>
              <a:gd name="T13" fmla="*/ 2147483647 h 400"/>
              <a:gd name="T14" fmla="*/ 2147483647 w 2676"/>
              <a:gd name="T15" fmla="*/ 2147483647 h 400"/>
              <a:gd name="T16" fmla="*/ 2147483647 w 2676"/>
              <a:gd name="T17" fmla="*/ 2147483647 h 400"/>
              <a:gd name="T18" fmla="*/ 2147483647 w 2676"/>
              <a:gd name="T19" fmla="*/ 2147483647 h 400"/>
              <a:gd name="T20" fmla="*/ 2147483647 w 2676"/>
              <a:gd name="T21" fmla="*/ 2147483647 h 400"/>
              <a:gd name="T22" fmla="*/ 2147483647 w 2676"/>
              <a:gd name="T23" fmla="*/ 2147483647 h 400"/>
              <a:gd name="T24" fmla="*/ 2147483647 w 2676"/>
              <a:gd name="T25" fmla="*/ 2147483647 h 400"/>
              <a:gd name="T26" fmla="*/ 2147483647 w 2676"/>
              <a:gd name="T27" fmla="*/ 2147483647 h 400"/>
              <a:gd name="T28" fmla="*/ 2147483647 w 2676"/>
              <a:gd name="T29" fmla="*/ 2147483647 h 400"/>
              <a:gd name="T30" fmla="*/ 2147483647 w 2676"/>
              <a:gd name="T31" fmla="*/ 2147483647 h 400"/>
              <a:gd name="T32" fmla="*/ 2147483647 w 2676"/>
              <a:gd name="T33" fmla="*/ 2147483647 h 400"/>
              <a:gd name="T34" fmla="*/ 2147483647 w 2676"/>
              <a:gd name="T35" fmla="*/ 2147483647 h 400"/>
              <a:gd name="T36" fmla="*/ 2147483647 w 2676"/>
              <a:gd name="T37" fmla="*/ 2147483647 h 400"/>
              <a:gd name="T38" fmla="*/ 2147483647 w 2676"/>
              <a:gd name="T39" fmla="*/ 2147483647 h 400"/>
              <a:gd name="T40" fmla="*/ 2147483647 w 2676"/>
              <a:gd name="T41" fmla="*/ 2147483647 h 400"/>
              <a:gd name="T42" fmla="*/ 2147483647 w 2676"/>
              <a:gd name="T43" fmla="*/ 2147483647 h 400"/>
              <a:gd name="T44" fmla="*/ 2147483647 w 2676"/>
              <a:gd name="T45" fmla="*/ 2147483647 h 400"/>
              <a:gd name="T46" fmla="*/ 2147483647 w 2676"/>
              <a:gd name="T47" fmla="*/ 2147483647 h 400"/>
              <a:gd name="T48" fmla="*/ 2147483647 w 2676"/>
              <a:gd name="T49" fmla="*/ 2147483647 h 400"/>
              <a:gd name="T50" fmla="*/ 2147483647 w 2676"/>
              <a:gd name="T51" fmla="*/ 2147483647 h 400"/>
              <a:gd name="T52" fmla="*/ 2147483647 w 2676"/>
              <a:gd name="T53" fmla="*/ 2147483647 h 400"/>
              <a:gd name="T54" fmla="*/ 2147483647 w 2676"/>
              <a:gd name="T55" fmla="*/ 2147483647 h 40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2676"/>
              <a:gd name="T85" fmla="*/ 0 h 400"/>
              <a:gd name="T86" fmla="*/ 2676 w 2676"/>
              <a:gd name="T87" fmla="*/ 400 h 40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2676" h="400">
                <a:moveTo>
                  <a:pt x="0" y="70"/>
                </a:moveTo>
                <a:cubicBezTo>
                  <a:pt x="42" y="62"/>
                  <a:pt x="84" y="54"/>
                  <a:pt x="120" y="70"/>
                </a:cubicBezTo>
                <a:cubicBezTo>
                  <a:pt x="156" y="86"/>
                  <a:pt x="188" y="130"/>
                  <a:pt x="216" y="166"/>
                </a:cubicBezTo>
                <a:cubicBezTo>
                  <a:pt x="244" y="202"/>
                  <a:pt x="248" y="248"/>
                  <a:pt x="288" y="286"/>
                </a:cubicBezTo>
                <a:cubicBezTo>
                  <a:pt x="328" y="324"/>
                  <a:pt x="390" y="388"/>
                  <a:pt x="456" y="394"/>
                </a:cubicBezTo>
                <a:cubicBezTo>
                  <a:pt x="522" y="400"/>
                  <a:pt x="634" y="362"/>
                  <a:pt x="684" y="322"/>
                </a:cubicBezTo>
                <a:cubicBezTo>
                  <a:pt x="734" y="282"/>
                  <a:pt x="726" y="198"/>
                  <a:pt x="756" y="154"/>
                </a:cubicBezTo>
                <a:cubicBezTo>
                  <a:pt x="786" y="110"/>
                  <a:pt x="818" y="58"/>
                  <a:pt x="864" y="58"/>
                </a:cubicBezTo>
                <a:cubicBezTo>
                  <a:pt x="910" y="58"/>
                  <a:pt x="992" y="116"/>
                  <a:pt x="1032" y="154"/>
                </a:cubicBezTo>
                <a:cubicBezTo>
                  <a:pt x="1072" y="192"/>
                  <a:pt x="1066" y="254"/>
                  <a:pt x="1104" y="286"/>
                </a:cubicBezTo>
                <a:cubicBezTo>
                  <a:pt x="1142" y="318"/>
                  <a:pt x="1220" y="348"/>
                  <a:pt x="1260" y="346"/>
                </a:cubicBezTo>
                <a:cubicBezTo>
                  <a:pt x="1300" y="344"/>
                  <a:pt x="1316" y="300"/>
                  <a:pt x="1344" y="274"/>
                </a:cubicBezTo>
                <a:cubicBezTo>
                  <a:pt x="1372" y="248"/>
                  <a:pt x="1398" y="212"/>
                  <a:pt x="1428" y="190"/>
                </a:cubicBezTo>
                <a:cubicBezTo>
                  <a:pt x="1458" y="168"/>
                  <a:pt x="1492" y="142"/>
                  <a:pt x="1524" y="142"/>
                </a:cubicBezTo>
                <a:cubicBezTo>
                  <a:pt x="1556" y="142"/>
                  <a:pt x="1592" y="184"/>
                  <a:pt x="1620" y="190"/>
                </a:cubicBezTo>
                <a:cubicBezTo>
                  <a:pt x="1648" y="196"/>
                  <a:pt x="1666" y="196"/>
                  <a:pt x="1692" y="178"/>
                </a:cubicBezTo>
                <a:cubicBezTo>
                  <a:pt x="1718" y="160"/>
                  <a:pt x="1750" y="110"/>
                  <a:pt x="1776" y="82"/>
                </a:cubicBezTo>
                <a:cubicBezTo>
                  <a:pt x="1802" y="54"/>
                  <a:pt x="1816" y="20"/>
                  <a:pt x="1848" y="10"/>
                </a:cubicBezTo>
                <a:cubicBezTo>
                  <a:pt x="1880" y="0"/>
                  <a:pt x="1942" y="6"/>
                  <a:pt x="1968" y="22"/>
                </a:cubicBezTo>
                <a:cubicBezTo>
                  <a:pt x="1994" y="38"/>
                  <a:pt x="1986" y="68"/>
                  <a:pt x="2004" y="106"/>
                </a:cubicBezTo>
                <a:cubicBezTo>
                  <a:pt x="2022" y="144"/>
                  <a:pt x="2040" y="214"/>
                  <a:pt x="2076" y="250"/>
                </a:cubicBezTo>
                <a:cubicBezTo>
                  <a:pt x="2112" y="286"/>
                  <a:pt x="2176" y="318"/>
                  <a:pt x="2220" y="322"/>
                </a:cubicBezTo>
                <a:cubicBezTo>
                  <a:pt x="2264" y="326"/>
                  <a:pt x="2314" y="300"/>
                  <a:pt x="2340" y="274"/>
                </a:cubicBezTo>
                <a:cubicBezTo>
                  <a:pt x="2366" y="248"/>
                  <a:pt x="2356" y="194"/>
                  <a:pt x="2376" y="166"/>
                </a:cubicBezTo>
                <a:cubicBezTo>
                  <a:pt x="2396" y="138"/>
                  <a:pt x="2426" y="110"/>
                  <a:pt x="2460" y="106"/>
                </a:cubicBezTo>
                <a:cubicBezTo>
                  <a:pt x="2494" y="102"/>
                  <a:pt x="2552" y="124"/>
                  <a:pt x="2580" y="142"/>
                </a:cubicBezTo>
                <a:cubicBezTo>
                  <a:pt x="2608" y="160"/>
                  <a:pt x="2612" y="188"/>
                  <a:pt x="2628" y="214"/>
                </a:cubicBezTo>
                <a:cubicBezTo>
                  <a:pt x="2644" y="240"/>
                  <a:pt x="2660" y="269"/>
                  <a:pt x="2676" y="298"/>
                </a:cubicBezTo>
              </a:path>
            </a:pathLst>
          </a:custGeom>
          <a:noFill/>
          <a:ln w="28575">
            <a:solidFill>
              <a:srgbClr val="0033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2495550" y="3867150"/>
            <a:ext cx="819150" cy="0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3810000" y="3886200"/>
            <a:ext cx="590550" cy="0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5372100" y="3886200"/>
            <a:ext cx="552450" cy="0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717675" y="37369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708275" y="34131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33CC"/>
                </a:solidFill>
              </a:rPr>
              <a:t>t</a:t>
            </a:r>
            <a:r>
              <a:rPr lang="en-US" b="1" baseline="-250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908425" y="34321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33CC"/>
                </a:solidFill>
              </a:rPr>
              <a:t>t</a:t>
            </a:r>
            <a:r>
              <a:rPr lang="en-US" b="1" baseline="-250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451475" y="34321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33CC"/>
                </a:solidFill>
              </a:rPr>
              <a:t>t</a:t>
            </a:r>
            <a:r>
              <a:rPr lang="en-US" b="1" baseline="-25000">
                <a:solidFill>
                  <a:srgbClr val="0033CC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Markov Models for Fading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476250" y="1962150"/>
            <a:ext cx="7848600" cy="4114800"/>
          </a:xfrm>
        </p:spPr>
        <p:txBody>
          <a:bodyPr/>
          <a:lstStyle/>
          <a:p>
            <a:r>
              <a:rPr lang="en-US" smtClean="0"/>
              <a:t>Model for fading dynamics</a:t>
            </a:r>
          </a:p>
          <a:p>
            <a:pPr lvl="1"/>
            <a:r>
              <a:rPr lang="en-US" smtClean="0"/>
              <a:t> Simplifies performance analysis</a:t>
            </a:r>
          </a:p>
          <a:p>
            <a:pPr lvl="2">
              <a:lnSpc>
                <a:spcPct val="4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Divides range of fading power into discrete regions R</a:t>
            </a:r>
            <a:r>
              <a:rPr lang="en-US" baseline="-25000" smtClean="0"/>
              <a:t>j</a:t>
            </a:r>
            <a:r>
              <a:rPr lang="en-US" smtClean="0"/>
              <a:t>={</a:t>
            </a:r>
            <a:r>
              <a:rPr lang="en-US" smtClean="0">
                <a:latin typeface="Symbol" pitchFamily="18" charset="2"/>
              </a:rPr>
              <a:t>g</a:t>
            </a:r>
            <a:r>
              <a:rPr lang="en-US" smtClean="0"/>
              <a:t>: A</a:t>
            </a:r>
            <a:r>
              <a:rPr lang="en-US" baseline="-25000" smtClean="0"/>
              <a:t>j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 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g</a:t>
            </a:r>
            <a:r>
              <a:rPr lang="en-US" smtClean="0">
                <a:sym typeface="Symbol" pitchFamily="18" charset="2"/>
              </a:rPr>
              <a:t> &lt; A</a:t>
            </a:r>
            <a:r>
              <a:rPr lang="en-US" baseline="-25000" smtClean="0">
                <a:sym typeface="Symbol" pitchFamily="18" charset="2"/>
              </a:rPr>
              <a:t>j+1</a:t>
            </a:r>
            <a:r>
              <a:rPr lang="en-US" smtClean="0">
                <a:sym typeface="Symbol" pitchFamily="18" charset="2"/>
              </a:rPr>
              <a:t>}</a:t>
            </a:r>
          </a:p>
          <a:p>
            <a:pPr lvl="1">
              <a:lnSpc>
                <a:spcPct val="100000"/>
              </a:lnSpc>
            </a:pPr>
            <a:r>
              <a:rPr lang="en-US" smtClean="0">
                <a:sym typeface="Symbol" pitchFamily="18" charset="2"/>
              </a:rPr>
              <a:t>A</a:t>
            </a:r>
            <a:r>
              <a:rPr lang="en-US" baseline="-25000" smtClean="0">
                <a:sym typeface="Symbol" pitchFamily="18" charset="2"/>
              </a:rPr>
              <a:t>j</a:t>
            </a:r>
            <a:r>
              <a:rPr lang="en-US" smtClean="0">
                <a:sym typeface="Symbol" pitchFamily="18" charset="2"/>
              </a:rPr>
              <a:t> s and # of regions are functions of model</a:t>
            </a:r>
          </a:p>
          <a:p>
            <a:pPr>
              <a:lnSpc>
                <a:spcPct val="100000"/>
              </a:lnSpc>
            </a:pPr>
            <a:r>
              <a:rPr lang="en-US" smtClean="0"/>
              <a:t>Transition probabilities (L</a:t>
            </a:r>
            <a:r>
              <a:rPr lang="en-US" baseline="-25000" smtClean="0"/>
              <a:t>j</a:t>
            </a:r>
            <a:r>
              <a:rPr lang="en-US" smtClean="0"/>
              <a:t> is LCR at A</a:t>
            </a:r>
            <a:r>
              <a:rPr lang="en-US" baseline="-25000" smtClean="0"/>
              <a:t>j</a:t>
            </a:r>
            <a:r>
              <a:rPr lang="en-US" smtClean="0"/>
              <a:t>):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63600" y="5486400"/>
          <a:ext cx="65595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3111500" imgH="469900" progId="Equation.3">
                  <p:embed/>
                </p:oleObj>
              </mc:Choice>
              <mc:Fallback>
                <p:oleObj name="Equation" r:id="rId3" imgW="3111500" imgH="4699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5486400"/>
                        <a:ext cx="6559550" cy="9906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77" name="Straight Connector 5"/>
          <p:cNvCxnSpPr>
            <a:cxnSpLocks noChangeShapeType="1"/>
          </p:cNvCxnSpPr>
          <p:nvPr/>
        </p:nvCxnSpPr>
        <p:spPr bwMode="auto">
          <a:xfrm rot="5400000">
            <a:off x="6440487" y="2401888"/>
            <a:ext cx="1196975" cy="19050"/>
          </a:xfrm>
          <a:prstGeom prst="line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8" name="Straight Connector 8"/>
          <p:cNvCxnSpPr>
            <a:cxnSpLocks noChangeShapeType="1"/>
          </p:cNvCxnSpPr>
          <p:nvPr/>
        </p:nvCxnSpPr>
        <p:spPr bwMode="auto">
          <a:xfrm>
            <a:off x="7038975" y="3001963"/>
            <a:ext cx="1143000" cy="19050"/>
          </a:xfrm>
          <a:prstGeom prst="line">
            <a:avLst/>
          </a:prstGeom>
          <a:noFill/>
          <a:ln w="127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9" name="Curved Connector 10"/>
          <p:cNvCxnSpPr>
            <a:cxnSpLocks noChangeShapeType="1"/>
          </p:cNvCxnSpPr>
          <p:nvPr/>
        </p:nvCxnSpPr>
        <p:spPr bwMode="auto">
          <a:xfrm>
            <a:off x="7015163" y="2543175"/>
            <a:ext cx="914400" cy="914400"/>
          </a:xfrm>
          <a:prstGeom prst="curved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0" name="Freeform 11"/>
          <p:cNvSpPr>
            <a:spLocks noChangeArrowheads="1"/>
          </p:cNvSpPr>
          <p:nvPr/>
        </p:nvSpPr>
        <p:spPr bwMode="auto">
          <a:xfrm>
            <a:off x="7048500" y="2133600"/>
            <a:ext cx="1131888" cy="728663"/>
          </a:xfrm>
          <a:custGeom>
            <a:avLst/>
            <a:gdLst>
              <a:gd name="T0" fmla="*/ 0 w 1130531"/>
              <a:gd name="T1" fmla="*/ 426519 h 728748"/>
              <a:gd name="T2" fmla="*/ 100232 w 1130531"/>
              <a:gd name="T3" fmla="*/ 260344 h 728748"/>
              <a:gd name="T4" fmla="*/ 150349 w 1130531"/>
              <a:gd name="T5" fmla="*/ 509607 h 728748"/>
              <a:gd name="T6" fmla="*/ 167054 w 1130531"/>
              <a:gd name="T7" fmla="*/ 592698 h 728748"/>
              <a:gd name="T8" fmla="*/ 200464 w 1130531"/>
              <a:gd name="T9" fmla="*/ 492989 h 728748"/>
              <a:gd name="T10" fmla="*/ 217170 w 1130531"/>
              <a:gd name="T11" fmla="*/ 276962 h 728748"/>
              <a:gd name="T12" fmla="*/ 217170 w 1130531"/>
              <a:gd name="T13" fmla="*/ 44314 h 728748"/>
              <a:gd name="T14" fmla="*/ 283991 w 1130531"/>
              <a:gd name="T15" fmla="*/ 11079 h 728748"/>
              <a:gd name="T16" fmla="*/ 367520 w 1130531"/>
              <a:gd name="T17" fmla="*/ 110783 h 728748"/>
              <a:gd name="T18" fmla="*/ 384224 w 1130531"/>
              <a:gd name="T19" fmla="*/ 492989 h 728748"/>
              <a:gd name="T20" fmla="*/ 400930 w 1130531"/>
              <a:gd name="T21" fmla="*/ 592698 h 728748"/>
              <a:gd name="T22" fmla="*/ 517868 w 1130531"/>
              <a:gd name="T23" fmla="*/ 625932 h 728748"/>
              <a:gd name="T24" fmla="*/ 601394 w 1130531"/>
              <a:gd name="T25" fmla="*/ 326814 h 728748"/>
              <a:gd name="T26" fmla="*/ 668216 w 1130531"/>
              <a:gd name="T27" fmla="*/ 360049 h 728748"/>
              <a:gd name="T28" fmla="*/ 651510 w 1130531"/>
              <a:gd name="T29" fmla="*/ 592698 h 728748"/>
              <a:gd name="T30" fmla="*/ 735038 w 1130531"/>
              <a:gd name="T31" fmla="*/ 725637 h 728748"/>
              <a:gd name="T32" fmla="*/ 785154 w 1130531"/>
              <a:gd name="T33" fmla="*/ 609315 h 728748"/>
              <a:gd name="T34" fmla="*/ 785154 w 1130531"/>
              <a:gd name="T35" fmla="*/ 293579 h 728748"/>
              <a:gd name="T36" fmla="*/ 968913 w 1130531"/>
              <a:gd name="T37" fmla="*/ 60931 h 728748"/>
              <a:gd name="T38" fmla="*/ 968913 w 1130531"/>
              <a:gd name="T39" fmla="*/ 293579 h 728748"/>
              <a:gd name="T40" fmla="*/ 1052441 w 1130531"/>
              <a:gd name="T41" fmla="*/ 492989 h 728748"/>
              <a:gd name="T42" fmla="*/ 1085852 w 1130531"/>
              <a:gd name="T43" fmla="*/ 559463 h 728748"/>
              <a:gd name="T44" fmla="*/ 1135969 w 1130531"/>
              <a:gd name="T45" fmla="*/ 592698 h 72874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130531"/>
              <a:gd name="T70" fmla="*/ 0 h 728748"/>
              <a:gd name="T71" fmla="*/ 1130531 w 1130531"/>
              <a:gd name="T72" fmla="*/ 728748 h 72874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130531" h="728748">
                <a:moveTo>
                  <a:pt x="0" y="426719"/>
                </a:moveTo>
                <a:cubicBezTo>
                  <a:pt x="37407" y="336664"/>
                  <a:pt x="74814" y="246609"/>
                  <a:pt x="99752" y="260464"/>
                </a:cubicBezTo>
                <a:cubicBezTo>
                  <a:pt x="124690" y="274319"/>
                  <a:pt x="149629" y="509846"/>
                  <a:pt x="149629" y="509846"/>
                </a:cubicBezTo>
                <a:cubicBezTo>
                  <a:pt x="160713" y="565264"/>
                  <a:pt x="157941" y="595745"/>
                  <a:pt x="166254" y="592974"/>
                </a:cubicBezTo>
                <a:cubicBezTo>
                  <a:pt x="174567" y="590203"/>
                  <a:pt x="191192" y="545868"/>
                  <a:pt x="199505" y="493221"/>
                </a:cubicBezTo>
                <a:cubicBezTo>
                  <a:pt x="207818" y="440574"/>
                  <a:pt x="213360" y="351904"/>
                  <a:pt x="216131" y="277090"/>
                </a:cubicBezTo>
                <a:cubicBezTo>
                  <a:pt x="218902" y="202276"/>
                  <a:pt x="205048" y="88669"/>
                  <a:pt x="216131" y="44334"/>
                </a:cubicBezTo>
                <a:cubicBezTo>
                  <a:pt x="227215" y="0"/>
                  <a:pt x="257694" y="0"/>
                  <a:pt x="282632" y="11083"/>
                </a:cubicBezTo>
                <a:cubicBezTo>
                  <a:pt x="307570" y="22166"/>
                  <a:pt x="349135" y="30479"/>
                  <a:pt x="365760" y="110835"/>
                </a:cubicBezTo>
                <a:cubicBezTo>
                  <a:pt x="382385" y="191191"/>
                  <a:pt x="376843" y="412864"/>
                  <a:pt x="382385" y="493221"/>
                </a:cubicBezTo>
                <a:cubicBezTo>
                  <a:pt x="387927" y="573578"/>
                  <a:pt x="376844" y="570807"/>
                  <a:pt x="399011" y="592974"/>
                </a:cubicBezTo>
                <a:cubicBezTo>
                  <a:pt x="421178" y="615141"/>
                  <a:pt x="482138" y="670559"/>
                  <a:pt x="515389" y="626224"/>
                </a:cubicBezTo>
                <a:cubicBezTo>
                  <a:pt x="548640" y="581889"/>
                  <a:pt x="573578" y="371300"/>
                  <a:pt x="598516" y="326966"/>
                </a:cubicBezTo>
                <a:cubicBezTo>
                  <a:pt x="623454" y="282632"/>
                  <a:pt x="656705" y="315882"/>
                  <a:pt x="665018" y="360217"/>
                </a:cubicBezTo>
                <a:cubicBezTo>
                  <a:pt x="673331" y="404552"/>
                  <a:pt x="637308" y="532014"/>
                  <a:pt x="648392" y="592974"/>
                </a:cubicBezTo>
                <a:cubicBezTo>
                  <a:pt x="659476" y="653934"/>
                  <a:pt x="709353" y="723206"/>
                  <a:pt x="731520" y="725977"/>
                </a:cubicBezTo>
                <a:cubicBezTo>
                  <a:pt x="753687" y="728748"/>
                  <a:pt x="773083" y="681643"/>
                  <a:pt x="781396" y="609599"/>
                </a:cubicBezTo>
                <a:cubicBezTo>
                  <a:pt x="789709" y="537555"/>
                  <a:pt x="750916" y="385155"/>
                  <a:pt x="781396" y="293715"/>
                </a:cubicBezTo>
                <a:cubicBezTo>
                  <a:pt x="811876" y="202275"/>
                  <a:pt x="933796" y="60959"/>
                  <a:pt x="964276" y="60959"/>
                </a:cubicBezTo>
                <a:cubicBezTo>
                  <a:pt x="994756" y="60959"/>
                  <a:pt x="950422" y="221671"/>
                  <a:pt x="964276" y="293715"/>
                </a:cubicBezTo>
                <a:cubicBezTo>
                  <a:pt x="978131" y="365759"/>
                  <a:pt x="1028007" y="448886"/>
                  <a:pt x="1047403" y="493221"/>
                </a:cubicBezTo>
                <a:cubicBezTo>
                  <a:pt x="1066799" y="537556"/>
                  <a:pt x="1066799" y="543098"/>
                  <a:pt x="1080654" y="559723"/>
                </a:cubicBezTo>
                <a:cubicBezTo>
                  <a:pt x="1094509" y="576349"/>
                  <a:pt x="1112520" y="584661"/>
                  <a:pt x="1130531" y="592974"/>
                </a:cubicBezTo>
              </a:path>
            </a:pathLst>
          </a:custGeom>
          <a:noFill/>
          <a:ln w="12700" algn="ctr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TextBox 12"/>
          <p:cNvSpPr txBox="1">
            <a:spLocks noChangeArrowheads="1"/>
          </p:cNvSpPr>
          <p:nvPr/>
        </p:nvSpPr>
        <p:spPr bwMode="auto">
          <a:xfrm>
            <a:off x="6567488" y="2843213"/>
            <a:ext cx="466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>
                <a:solidFill>
                  <a:srgbClr val="FF0000"/>
                </a:solidFill>
              </a:rPr>
              <a:t>A0</a:t>
            </a:r>
          </a:p>
        </p:txBody>
      </p:sp>
      <p:sp>
        <p:nvSpPr>
          <p:cNvPr id="3082" name="TextBox 13"/>
          <p:cNvSpPr txBox="1">
            <a:spLocks noChangeArrowheads="1"/>
          </p:cNvSpPr>
          <p:nvPr/>
        </p:nvSpPr>
        <p:spPr bwMode="auto">
          <a:xfrm>
            <a:off x="6569075" y="2479675"/>
            <a:ext cx="468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>
                <a:solidFill>
                  <a:srgbClr val="FF0000"/>
                </a:solidFill>
              </a:rPr>
              <a:t>A1</a:t>
            </a:r>
          </a:p>
        </p:txBody>
      </p:sp>
      <p:sp>
        <p:nvSpPr>
          <p:cNvPr id="3083" name="TextBox 14"/>
          <p:cNvSpPr txBox="1">
            <a:spLocks noChangeArrowheads="1"/>
          </p:cNvSpPr>
          <p:nvPr/>
        </p:nvSpPr>
        <p:spPr bwMode="auto">
          <a:xfrm>
            <a:off x="6605588" y="2051050"/>
            <a:ext cx="466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>
                <a:solidFill>
                  <a:srgbClr val="FF0000"/>
                </a:solidFill>
              </a:rPr>
              <a:t>A2</a:t>
            </a:r>
          </a:p>
        </p:txBody>
      </p:sp>
      <p:cxnSp>
        <p:nvCxnSpPr>
          <p:cNvPr id="3084" name="Straight Connector 15"/>
          <p:cNvCxnSpPr>
            <a:cxnSpLocks noChangeShapeType="1"/>
          </p:cNvCxnSpPr>
          <p:nvPr/>
        </p:nvCxnSpPr>
        <p:spPr bwMode="auto">
          <a:xfrm>
            <a:off x="7042150" y="2622550"/>
            <a:ext cx="1143000" cy="19050"/>
          </a:xfrm>
          <a:prstGeom prst="line">
            <a:avLst/>
          </a:prstGeom>
          <a:noFill/>
          <a:ln w="127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5" name="Straight Connector 16"/>
          <p:cNvCxnSpPr>
            <a:cxnSpLocks noChangeShapeType="1"/>
          </p:cNvCxnSpPr>
          <p:nvPr/>
        </p:nvCxnSpPr>
        <p:spPr bwMode="auto">
          <a:xfrm>
            <a:off x="7061200" y="2193925"/>
            <a:ext cx="1143000" cy="19050"/>
          </a:xfrm>
          <a:prstGeom prst="line">
            <a:avLst/>
          </a:prstGeom>
          <a:noFill/>
          <a:ln w="127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6" name="Right Brace 17"/>
          <p:cNvSpPr>
            <a:spLocks/>
          </p:cNvSpPr>
          <p:nvPr/>
        </p:nvSpPr>
        <p:spPr bwMode="auto">
          <a:xfrm>
            <a:off x="8296275" y="2660650"/>
            <a:ext cx="133350" cy="398463"/>
          </a:xfrm>
          <a:prstGeom prst="rightBrace">
            <a:avLst>
              <a:gd name="adj1" fmla="val 8300"/>
              <a:gd name="adj2" fmla="val 50000"/>
            </a:avLst>
          </a:prstGeom>
          <a:noFill/>
          <a:ln w="12700" algn="ctr">
            <a:solidFill>
              <a:srgbClr val="4016C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4016C6"/>
              </a:solidFill>
            </a:endParaRPr>
          </a:p>
        </p:txBody>
      </p:sp>
      <p:sp>
        <p:nvSpPr>
          <p:cNvPr id="3087" name="Right Brace 18"/>
          <p:cNvSpPr>
            <a:spLocks/>
          </p:cNvSpPr>
          <p:nvPr/>
        </p:nvSpPr>
        <p:spPr bwMode="auto">
          <a:xfrm>
            <a:off x="8299450" y="2214563"/>
            <a:ext cx="131763" cy="398462"/>
          </a:xfrm>
          <a:prstGeom prst="rightBrace">
            <a:avLst>
              <a:gd name="adj1" fmla="val 8400"/>
              <a:gd name="adj2" fmla="val 50000"/>
            </a:avLst>
          </a:prstGeom>
          <a:noFill/>
          <a:ln w="12700" algn="ctr">
            <a:solidFill>
              <a:srgbClr val="4016C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4016C6"/>
              </a:solidFill>
            </a:endParaRP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366125" y="2679700"/>
            <a:ext cx="452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>
                <a:solidFill>
                  <a:srgbClr val="4016C6"/>
                </a:solidFill>
              </a:rPr>
              <a:t>R0</a:t>
            </a:r>
          </a:p>
        </p:txBody>
      </p:sp>
      <p:sp>
        <p:nvSpPr>
          <p:cNvPr id="3089" name="TextBox 20"/>
          <p:cNvSpPr txBox="1">
            <a:spLocks noChangeArrowheads="1"/>
          </p:cNvSpPr>
          <p:nvPr/>
        </p:nvSpPr>
        <p:spPr bwMode="auto">
          <a:xfrm>
            <a:off x="8418513" y="2233613"/>
            <a:ext cx="454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>
                <a:solidFill>
                  <a:srgbClr val="4016C6"/>
                </a:solidFill>
              </a:rPr>
              <a:t>R1</a:t>
            </a:r>
          </a:p>
        </p:txBody>
      </p:sp>
      <p:sp>
        <p:nvSpPr>
          <p:cNvPr id="3090" name="Right Brace 21"/>
          <p:cNvSpPr>
            <a:spLocks/>
          </p:cNvSpPr>
          <p:nvPr/>
        </p:nvSpPr>
        <p:spPr bwMode="auto">
          <a:xfrm>
            <a:off x="8318500" y="1768475"/>
            <a:ext cx="133350" cy="398463"/>
          </a:xfrm>
          <a:prstGeom prst="rightBrace">
            <a:avLst>
              <a:gd name="adj1" fmla="val 8300"/>
              <a:gd name="adj2" fmla="val 50000"/>
            </a:avLst>
          </a:prstGeom>
          <a:noFill/>
          <a:ln w="12700" algn="ctr">
            <a:solidFill>
              <a:srgbClr val="4016C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4016C6"/>
              </a:solidFill>
            </a:endParaRPr>
          </a:p>
        </p:txBody>
      </p:sp>
      <p:sp>
        <p:nvSpPr>
          <p:cNvPr id="3091" name="TextBox 22"/>
          <p:cNvSpPr txBox="1">
            <a:spLocks noChangeArrowheads="1"/>
          </p:cNvSpPr>
          <p:nvPr/>
        </p:nvSpPr>
        <p:spPr bwMode="auto">
          <a:xfrm>
            <a:off x="8437563" y="1787525"/>
            <a:ext cx="454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>
                <a:solidFill>
                  <a:srgbClr val="4016C6"/>
                </a:solidFill>
              </a:rPr>
              <a:t>R2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Wideband Channels</a:t>
            </a:r>
          </a:p>
        </p:txBody>
      </p:sp>
      <p:sp>
        <p:nvSpPr>
          <p:cNvPr id="41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305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Individual multipath components resolvable</a:t>
            </a:r>
          </a:p>
          <a:p>
            <a:pPr>
              <a:lnSpc>
                <a:spcPct val="90000"/>
              </a:lnSpc>
            </a:pPr>
            <a:r>
              <a:rPr lang="en-US" smtClean="0"/>
              <a:t>True when time difference between components exceeds signal bandwidth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447800" y="4476750"/>
          <a:ext cx="1397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3" imgW="761669" imgH="228501" progId="Equation.3">
                  <p:embed/>
                </p:oleObj>
              </mc:Choice>
              <mc:Fallback>
                <p:oleObj name="Equation" r:id="rId3" imgW="761669" imgH="228501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76750"/>
                        <a:ext cx="1397000" cy="4191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5810250" y="4476750"/>
          <a:ext cx="1397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5" imgW="761669" imgH="228501" progId="Equation.3">
                  <p:embed/>
                </p:oleObj>
              </mc:Choice>
              <mc:Fallback>
                <p:oleObj name="Equation" r:id="rId5" imgW="761669" imgH="228501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4476750"/>
                        <a:ext cx="1397000" cy="4191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4" name="Group 6"/>
          <p:cNvGrpSpPr>
            <a:grpSpLocks/>
          </p:cNvGrpSpPr>
          <p:nvPr/>
        </p:nvGrpSpPr>
        <p:grpSpPr bwMode="auto">
          <a:xfrm>
            <a:off x="1276350" y="4914900"/>
            <a:ext cx="1825625" cy="1273175"/>
            <a:chOff x="864" y="3096"/>
            <a:chExt cx="1150" cy="802"/>
          </a:xfrm>
        </p:grpSpPr>
        <p:grpSp>
          <p:nvGrpSpPr>
            <p:cNvPr id="4123" name="Group 7"/>
            <p:cNvGrpSpPr>
              <a:grpSpLocks/>
            </p:cNvGrpSpPr>
            <p:nvPr/>
          </p:nvGrpSpPr>
          <p:grpSpPr bwMode="auto">
            <a:xfrm>
              <a:off x="1200" y="3096"/>
              <a:ext cx="312" cy="576"/>
              <a:chOff x="876" y="3204"/>
              <a:chExt cx="312" cy="576"/>
            </a:xfrm>
          </p:grpSpPr>
          <p:sp>
            <p:nvSpPr>
              <p:cNvPr id="4126" name="Rectangle 8"/>
              <p:cNvSpPr>
                <a:spLocks noChangeArrowheads="1"/>
              </p:cNvSpPr>
              <p:nvPr/>
            </p:nvSpPr>
            <p:spPr bwMode="auto">
              <a:xfrm>
                <a:off x="876" y="3204"/>
                <a:ext cx="156" cy="576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7" name="Rectangle 9"/>
              <p:cNvSpPr>
                <a:spLocks noChangeArrowheads="1"/>
              </p:cNvSpPr>
              <p:nvPr/>
            </p:nvSpPr>
            <p:spPr bwMode="auto">
              <a:xfrm>
                <a:off x="948" y="3204"/>
                <a:ext cx="156" cy="576"/>
              </a:xfrm>
              <a:prstGeom prst="rect">
                <a:avLst/>
              </a:prstGeom>
              <a:solidFill>
                <a:srgbClr val="4016C6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8" name="Rectangle 10"/>
              <p:cNvSpPr>
                <a:spLocks noChangeArrowheads="1"/>
              </p:cNvSpPr>
              <p:nvPr/>
            </p:nvSpPr>
            <p:spPr bwMode="auto">
              <a:xfrm>
                <a:off x="1032" y="3204"/>
                <a:ext cx="156" cy="576"/>
              </a:xfrm>
              <a:prstGeom prst="rect">
                <a:avLst/>
              </a:prstGeom>
              <a:solidFill>
                <a:srgbClr val="009900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24" name="Line 11"/>
            <p:cNvSpPr>
              <a:spLocks noChangeShapeType="1"/>
            </p:cNvSpPr>
            <p:nvPr/>
          </p:nvSpPr>
          <p:spPr bwMode="auto">
            <a:xfrm>
              <a:off x="864" y="3672"/>
              <a:ext cx="100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Text Box 12"/>
            <p:cNvSpPr txBox="1">
              <a:spLocks noChangeArrowheads="1"/>
            </p:cNvSpPr>
            <p:nvPr/>
          </p:nvSpPr>
          <p:spPr bwMode="auto">
            <a:xfrm>
              <a:off x="1814" y="3610"/>
              <a:ext cx="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000000"/>
                  </a:solidFill>
                  <a:latin typeface="Symbol" pitchFamily="18" charset="2"/>
                </a:rPr>
                <a:t>t</a:t>
              </a:r>
            </a:p>
          </p:txBody>
        </p:sp>
      </p:grpSp>
      <p:grpSp>
        <p:nvGrpSpPr>
          <p:cNvPr id="4105" name="Group 13"/>
          <p:cNvGrpSpPr>
            <a:grpSpLocks/>
          </p:cNvGrpSpPr>
          <p:nvPr/>
        </p:nvGrpSpPr>
        <p:grpSpPr bwMode="auto">
          <a:xfrm>
            <a:off x="5200650" y="4914900"/>
            <a:ext cx="2892425" cy="1254125"/>
            <a:chOff x="3336" y="3144"/>
            <a:chExt cx="1822" cy="790"/>
          </a:xfrm>
        </p:grpSpPr>
        <p:sp>
          <p:nvSpPr>
            <p:cNvPr id="4116" name="Rectangle 14"/>
            <p:cNvSpPr>
              <a:spLocks noChangeArrowheads="1"/>
            </p:cNvSpPr>
            <p:nvPr/>
          </p:nvSpPr>
          <p:spPr bwMode="auto">
            <a:xfrm>
              <a:off x="3492" y="3144"/>
              <a:ext cx="156" cy="57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Rectangle 15"/>
            <p:cNvSpPr>
              <a:spLocks noChangeArrowheads="1"/>
            </p:cNvSpPr>
            <p:nvPr/>
          </p:nvSpPr>
          <p:spPr bwMode="auto">
            <a:xfrm>
              <a:off x="4104" y="3144"/>
              <a:ext cx="156" cy="576"/>
            </a:xfrm>
            <a:prstGeom prst="rect">
              <a:avLst/>
            </a:prstGeom>
            <a:solidFill>
              <a:srgbClr val="4016C6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8" name="Rectangle 16"/>
            <p:cNvSpPr>
              <a:spLocks noChangeArrowheads="1"/>
            </p:cNvSpPr>
            <p:nvPr/>
          </p:nvSpPr>
          <p:spPr bwMode="auto">
            <a:xfrm>
              <a:off x="4620" y="3144"/>
              <a:ext cx="156" cy="576"/>
            </a:xfrm>
            <a:prstGeom prst="rect">
              <a:avLst/>
            </a:prstGeom>
            <a:solidFill>
              <a:srgbClr val="0099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9" name="Line 17"/>
            <p:cNvSpPr>
              <a:spLocks noChangeShapeType="1"/>
            </p:cNvSpPr>
            <p:nvPr/>
          </p:nvSpPr>
          <p:spPr bwMode="auto">
            <a:xfrm flipV="1">
              <a:off x="3336" y="3720"/>
              <a:ext cx="16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Text Box 18"/>
            <p:cNvSpPr txBox="1">
              <a:spLocks noChangeArrowheads="1"/>
            </p:cNvSpPr>
            <p:nvPr/>
          </p:nvSpPr>
          <p:spPr bwMode="auto">
            <a:xfrm>
              <a:off x="4958" y="3646"/>
              <a:ext cx="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000000"/>
                  </a:solidFill>
                  <a:latin typeface="Symbol" pitchFamily="18" charset="2"/>
                </a:rPr>
                <a:t>t</a:t>
              </a:r>
            </a:p>
          </p:txBody>
        </p:sp>
        <p:sp>
          <p:nvSpPr>
            <p:cNvPr id="4121" name="Line 19"/>
            <p:cNvSpPr>
              <a:spLocks noChangeShapeType="1"/>
            </p:cNvSpPr>
            <p:nvPr/>
          </p:nvSpPr>
          <p:spPr bwMode="auto">
            <a:xfrm>
              <a:off x="3636" y="3384"/>
              <a:ext cx="4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4100" name="Object 20"/>
            <p:cNvGraphicFramePr>
              <a:graphicFrameLocks noChangeAspect="1"/>
            </p:cNvGraphicFramePr>
            <p:nvPr/>
          </p:nvGraphicFramePr>
          <p:xfrm>
            <a:off x="3737" y="3427"/>
            <a:ext cx="293" cy="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7" name="Equation" r:id="rId7" imgW="253780" imgH="215713" progId="Equation.3">
                    <p:embed/>
                  </p:oleObj>
                </mc:Choice>
                <mc:Fallback>
                  <p:oleObj name="Equation" r:id="rId7" imgW="253780" imgH="215713" progId="Equation.3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7" y="3427"/>
                          <a:ext cx="293" cy="250"/>
                        </a:xfrm>
                        <a:prstGeom prst="rect">
                          <a:avLst/>
                        </a:prstGeom>
                        <a:noFill/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22" name="Line 21"/>
            <p:cNvSpPr>
              <a:spLocks noChangeShapeType="1"/>
            </p:cNvSpPr>
            <p:nvPr/>
          </p:nvSpPr>
          <p:spPr bwMode="auto">
            <a:xfrm flipV="1">
              <a:off x="4260" y="3384"/>
              <a:ext cx="3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4101" name="Object 22"/>
            <p:cNvGraphicFramePr>
              <a:graphicFrameLocks noChangeAspect="1"/>
            </p:cNvGraphicFramePr>
            <p:nvPr/>
          </p:nvGraphicFramePr>
          <p:xfrm>
            <a:off x="4306" y="3427"/>
            <a:ext cx="307" cy="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8" name="Equation" r:id="rId9" imgW="266353" imgH="215619" progId="Equation.3">
                    <p:embed/>
                  </p:oleObj>
                </mc:Choice>
                <mc:Fallback>
                  <p:oleObj name="Equation" r:id="rId9" imgW="266353" imgH="215619" progId="Equation.3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06" y="3427"/>
                          <a:ext cx="307" cy="250"/>
                        </a:xfrm>
                        <a:prstGeom prst="rect">
                          <a:avLst/>
                        </a:prstGeom>
                        <a:noFill/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06" name="Text Box 23"/>
          <p:cNvSpPr txBox="1">
            <a:spLocks noChangeArrowheads="1"/>
          </p:cNvSpPr>
          <p:nvPr/>
        </p:nvSpPr>
        <p:spPr bwMode="auto">
          <a:xfrm>
            <a:off x="1127125" y="6042025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Narrowband</a:t>
            </a:r>
          </a:p>
        </p:txBody>
      </p:sp>
      <p:sp>
        <p:nvSpPr>
          <p:cNvPr id="4107" name="Text Box 24"/>
          <p:cNvSpPr txBox="1">
            <a:spLocks noChangeArrowheads="1"/>
          </p:cNvSpPr>
          <p:nvPr/>
        </p:nvSpPr>
        <p:spPr bwMode="auto">
          <a:xfrm>
            <a:off x="5603875" y="6042025"/>
            <a:ext cx="153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Wideband</a:t>
            </a:r>
          </a:p>
        </p:txBody>
      </p:sp>
      <p:sp>
        <p:nvSpPr>
          <p:cNvPr id="4108" name="Line 25"/>
          <p:cNvSpPr>
            <a:spLocks noChangeShapeType="1"/>
          </p:cNvSpPr>
          <p:nvPr/>
        </p:nvSpPr>
        <p:spPr bwMode="auto">
          <a:xfrm>
            <a:off x="3448050" y="3867150"/>
            <a:ext cx="19050" cy="2857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Line 26"/>
          <p:cNvSpPr>
            <a:spLocks noChangeShapeType="1"/>
          </p:cNvSpPr>
          <p:nvPr/>
        </p:nvSpPr>
        <p:spPr bwMode="auto">
          <a:xfrm>
            <a:off x="5124450" y="3848100"/>
            <a:ext cx="19050" cy="2857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Line 27"/>
          <p:cNvSpPr>
            <a:spLocks noChangeShapeType="1"/>
          </p:cNvSpPr>
          <p:nvPr/>
        </p:nvSpPr>
        <p:spPr bwMode="auto">
          <a:xfrm>
            <a:off x="3467100" y="3867150"/>
            <a:ext cx="1600200" cy="0"/>
          </a:xfrm>
          <a:prstGeom prst="line">
            <a:avLst/>
          </a:prstGeom>
          <a:noFill/>
          <a:ln w="12700">
            <a:solidFill>
              <a:srgbClr val="CC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Line 28"/>
          <p:cNvSpPr>
            <a:spLocks noChangeShapeType="1"/>
          </p:cNvSpPr>
          <p:nvPr/>
        </p:nvSpPr>
        <p:spPr bwMode="auto">
          <a:xfrm>
            <a:off x="3467100" y="3886200"/>
            <a:ext cx="819150" cy="285750"/>
          </a:xfrm>
          <a:prstGeom prst="line">
            <a:avLst/>
          </a:prstGeom>
          <a:noFill/>
          <a:ln w="12700">
            <a:solidFill>
              <a:srgbClr val="4016C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2" name="Line 29"/>
          <p:cNvSpPr>
            <a:spLocks noChangeShapeType="1"/>
          </p:cNvSpPr>
          <p:nvPr/>
        </p:nvSpPr>
        <p:spPr bwMode="auto">
          <a:xfrm flipH="1">
            <a:off x="4248150" y="3886200"/>
            <a:ext cx="819150" cy="285750"/>
          </a:xfrm>
          <a:prstGeom prst="line">
            <a:avLst/>
          </a:prstGeom>
          <a:noFill/>
          <a:ln w="12700">
            <a:solidFill>
              <a:srgbClr val="4016C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3" name="Line 30"/>
          <p:cNvSpPr>
            <a:spLocks noChangeShapeType="1"/>
          </p:cNvSpPr>
          <p:nvPr/>
        </p:nvSpPr>
        <p:spPr bwMode="auto">
          <a:xfrm flipV="1">
            <a:off x="3409950" y="3657600"/>
            <a:ext cx="533400" cy="20955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4" name="Line 31"/>
          <p:cNvSpPr>
            <a:spLocks noChangeShapeType="1"/>
          </p:cNvSpPr>
          <p:nvPr/>
        </p:nvSpPr>
        <p:spPr bwMode="auto">
          <a:xfrm>
            <a:off x="3962400" y="3657600"/>
            <a:ext cx="819150" cy="51435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5" name="Line 32"/>
          <p:cNvSpPr>
            <a:spLocks noChangeShapeType="1"/>
          </p:cNvSpPr>
          <p:nvPr/>
        </p:nvSpPr>
        <p:spPr bwMode="auto">
          <a:xfrm flipV="1">
            <a:off x="4781550" y="3848100"/>
            <a:ext cx="285750" cy="30480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Scattering Function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0" y="1524000"/>
            <a:ext cx="8172450" cy="4876800"/>
          </a:xfrm>
        </p:spPr>
        <p:txBody>
          <a:bodyPr/>
          <a:lstStyle/>
          <a:p>
            <a:r>
              <a:rPr lang="en-US" smtClean="0"/>
              <a:t>Fourier transform of c(</a:t>
            </a:r>
            <a:r>
              <a:rPr lang="en-US" smtClean="0">
                <a:latin typeface="Symbol" pitchFamily="18" charset="2"/>
              </a:rPr>
              <a:t>t,</a:t>
            </a:r>
            <a:r>
              <a:rPr lang="en-US" smtClean="0"/>
              <a:t>t) relative to t</a:t>
            </a:r>
          </a:p>
          <a:p>
            <a:pPr>
              <a:lnSpc>
                <a:spcPct val="100000"/>
              </a:lnSpc>
            </a:pPr>
            <a:r>
              <a:rPr lang="en-US" smtClean="0"/>
              <a:t>Typically characterize its statistics, since c(</a:t>
            </a:r>
            <a:r>
              <a:rPr lang="en-US" smtClean="0">
                <a:latin typeface="Symbol" pitchFamily="18" charset="2"/>
              </a:rPr>
              <a:t>t</a:t>
            </a:r>
            <a:r>
              <a:rPr lang="en-US" smtClean="0"/>
              <a:t>,t) is different in different environments</a:t>
            </a:r>
          </a:p>
          <a:p>
            <a:pPr>
              <a:lnSpc>
                <a:spcPct val="0"/>
              </a:lnSpc>
            </a:pPr>
            <a:endParaRPr lang="en-US" smtClean="0"/>
          </a:p>
          <a:p>
            <a:pPr>
              <a:lnSpc>
                <a:spcPct val="80000"/>
              </a:lnSpc>
            </a:pPr>
            <a:r>
              <a:rPr lang="en-US" smtClean="0"/>
              <a:t>Underlying process WSS and Gaussian, so only characterize mean (0) and correlation</a:t>
            </a:r>
          </a:p>
          <a:p>
            <a:pPr>
              <a:lnSpc>
                <a:spcPct val="90000"/>
              </a:lnSpc>
            </a:pPr>
            <a:r>
              <a:rPr lang="en-US" smtClean="0"/>
              <a:t>Autocorrelation is A</a:t>
            </a:r>
            <a:r>
              <a:rPr lang="en-US" baseline="-25000" smtClean="0"/>
              <a:t>c</a:t>
            </a:r>
            <a:r>
              <a:rPr lang="en-US" smtClean="0"/>
              <a:t>(</a:t>
            </a:r>
            <a:r>
              <a:rPr lang="en-US" smtClean="0">
                <a:latin typeface="Symbol" pitchFamily="18" charset="2"/>
              </a:rPr>
              <a:t>t</a:t>
            </a:r>
            <a:r>
              <a:rPr lang="en-US" baseline="-25000" smtClean="0"/>
              <a:t>1</a:t>
            </a:r>
            <a:r>
              <a:rPr lang="en-US" smtClean="0"/>
              <a:t>,</a:t>
            </a:r>
            <a:r>
              <a:rPr lang="en-US" smtClean="0">
                <a:latin typeface="Symbol" pitchFamily="18" charset="2"/>
              </a:rPr>
              <a:t>t</a:t>
            </a:r>
            <a:r>
              <a:rPr lang="en-US" baseline="-25000" smtClean="0"/>
              <a:t>2</a:t>
            </a:r>
            <a:r>
              <a:rPr lang="en-US" smtClean="0"/>
              <a:t>,</a:t>
            </a:r>
            <a:r>
              <a:rPr lang="en-US" smtClean="0">
                <a:latin typeface="Symbol" pitchFamily="18" charset="2"/>
              </a:rPr>
              <a:t>D</a:t>
            </a:r>
            <a:r>
              <a:rPr lang="en-US" smtClean="0"/>
              <a:t>t)=A</a:t>
            </a:r>
            <a:r>
              <a:rPr lang="en-US" baseline="-25000" smtClean="0"/>
              <a:t>c</a:t>
            </a:r>
            <a:r>
              <a:rPr lang="en-US" smtClean="0"/>
              <a:t>(</a:t>
            </a:r>
            <a:r>
              <a:rPr lang="en-US" smtClean="0">
                <a:latin typeface="Symbol" pitchFamily="18" charset="2"/>
              </a:rPr>
              <a:t>t</a:t>
            </a:r>
            <a:r>
              <a:rPr lang="en-US" smtClean="0"/>
              <a:t>,</a:t>
            </a:r>
            <a:r>
              <a:rPr lang="en-US" smtClean="0">
                <a:latin typeface="Symbol" pitchFamily="18" charset="2"/>
              </a:rPr>
              <a:t>D</a:t>
            </a:r>
            <a:r>
              <a:rPr lang="en-US" smtClean="0"/>
              <a:t>t)</a:t>
            </a:r>
          </a:p>
          <a:p>
            <a:pPr>
              <a:lnSpc>
                <a:spcPct val="90000"/>
              </a:lnSpc>
            </a:pPr>
            <a:r>
              <a:rPr lang="en-US" smtClean="0"/>
              <a:t>Statistical scattering function: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5403850" y="5353050"/>
            <a:ext cx="0" cy="9715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V="1">
            <a:off x="4876800" y="5580063"/>
            <a:ext cx="2379663" cy="9286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4911725" y="6300788"/>
            <a:ext cx="280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7858125" y="6010275"/>
            <a:ext cx="3619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solidFill>
                  <a:srgbClr val="0033CC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7340600" y="5353050"/>
            <a:ext cx="407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solidFill>
                  <a:srgbClr val="0033CC"/>
                </a:solidFill>
                <a:latin typeface="Symbol" pitchFamily="18" charset="2"/>
              </a:rPr>
              <a:t>r</a:t>
            </a:r>
          </a:p>
        </p:txBody>
      </p:sp>
      <p:sp>
        <p:nvSpPr>
          <p:cNvPr id="9225" name="Freeform 9"/>
          <p:cNvSpPr>
            <a:spLocks/>
          </p:cNvSpPr>
          <p:nvPr/>
        </p:nvSpPr>
        <p:spPr bwMode="auto">
          <a:xfrm>
            <a:off x="5429250" y="5727700"/>
            <a:ext cx="1809750" cy="558800"/>
          </a:xfrm>
          <a:custGeom>
            <a:avLst/>
            <a:gdLst>
              <a:gd name="T0" fmla="*/ 0 w 1140"/>
              <a:gd name="T1" fmla="*/ 2147483647 h 352"/>
              <a:gd name="T2" fmla="*/ 2147483647 w 1140"/>
              <a:gd name="T3" fmla="*/ 2147483647 h 352"/>
              <a:gd name="T4" fmla="*/ 2147483647 w 1140"/>
              <a:gd name="T5" fmla="*/ 2147483647 h 352"/>
              <a:gd name="T6" fmla="*/ 2147483647 w 1140"/>
              <a:gd name="T7" fmla="*/ 2147483647 h 352"/>
              <a:gd name="T8" fmla="*/ 2147483647 w 1140"/>
              <a:gd name="T9" fmla="*/ 2147483647 h 352"/>
              <a:gd name="T10" fmla="*/ 2147483647 w 1140"/>
              <a:gd name="T11" fmla="*/ 2147483647 h 3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40"/>
              <a:gd name="T19" fmla="*/ 0 h 352"/>
              <a:gd name="T20" fmla="*/ 1140 w 1140"/>
              <a:gd name="T21" fmla="*/ 352 h 3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40" h="352">
                <a:moveTo>
                  <a:pt x="0" y="4"/>
                </a:moveTo>
                <a:cubicBezTo>
                  <a:pt x="68" y="2"/>
                  <a:pt x="136" y="0"/>
                  <a:pt x="216" y="16"/>
                </a:cubicBezTo>
                <a:cubicBezTo>
                  <a:pt x="296" y="32"/>
                  <a:pt x="386" y="66"/>
                  <a:pt x="480" y="100"/>
                </a:cubicBezTo>
                <a:cubicBezTo>
                  <a:pt x="574" y="134"/>
                  <a:pt x="698" y="184"/>
                  <a:pt x="780" y="220"/>
                </a:cubicBezTo>
                <a:cubicBezTo>
                  <a:pt x="862" y="256"/>
                  <a:pt x="912" y="294"/>
                  <a:pt x="972" y="316"/>
                </a:cubicBezTo>
                <a:cubicBezTo>
                  <a:pt x="1032" y="338"/>
                  <a:pt x="1086" y="345"/>
                  <a:pt x="1140" y="352"/>
                </a:cubicBezTo>
              </a:path>
            </a:pathLst>
          </a:cu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641475" y="5468938"/>
            <a:ext cx="357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 i="1">
                <a:solidFill>
                  <a:srgbClr val="0000CC"/>
                </a:solidFill>
                <a:latin typeface="Garamond" pitchFamily="18" charset="0"/>
              </a:rPr>
              <a:t>s(</a:t>
            </a:r>
            <a:r>
              <a:rPr lang="en-US" sz="3200" b="1" i="1">
                <a:solidFill>
                  <a:srgbClr val="0000CC"/>
                </a:solidFill>
                <a:latin typeface="Symbol" pitchFamily="18" charset="2"/>
              </a:rPr>
              <a:t>t</a:t>
            </a:r>
            <a:r>
              <a:rPr lang="en-US" sz="3200" b="1" i="1">
                <a:solidFill>
                  <a:srgbClr val="0000CC"/>
                </a:solidFill>
                <a:latin typeface="Garamond" pitchFamily="18" charset="0"/>
              </a:rPr>
              <a:t>,</a:t>
            </a:r>
            <a:r>
              <a:rPr lang="en-US" sz="3200" b="1" i="1">
                <a:solidFill>
                  <a:srgbClr val="0000CC"/>
                </a:solidFill>
                <a:latin typeface="Symbol" pitchFamily="18" charset="2"/>
              </a:rPr>
              <a:t>r</a:t>
            </a:r>
            <a:r>
              <a:rPr lang="en-US" sz="3200" b="1" i="1">
                <a:solidFill>
                  <a:srgbClr val="0000CC"/>
                </a:solidFill>
                <a:latin typeface="Garamond" pitchFamily="18" charset="0"/>
              </a:rPr>
              <a:t>)=</a:t>
            </a:r>
            <a:r>
              <a:rPr lang="en-US" sz="3600" b="1" i="1">
                <a:solidFill>
                  <a:srgbClr val="0000CC"/>
                </a:solidFill>
                <a:latin typeface="Monotype Corsiva" pitchFamily="66" charset="0"/>
              </a:rPr>
              <a:t>F</a:t>
            </a:r>
            <a:r>
              <a:rPr lang="en-US" sz="3200" b="1" i="1" baseline="-25000">
                <a:solidFill>
                  <a:srgbClr val="0000CC"/>
                </a:solidFill>
                <a:latin typeface="Symbol" pitchFamily="18" charset="2"/>
              </a:rPr>
              <a:t>D</a:t>
            </a:r>
            <a:r>
              <a:rPr lang="en-US" sz="3200" b="1" i="1" baseline="-25000">
                <a:solidFill>
                  <a:srgbClr val="0000CC"/>
                </a:solidFill>
                <a:latin typeface="Garamond" pitchFamily="18" charset="0"/>
              </a:rPr>
              <a:t>t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[A</a:t>
            </a:r>
            <a:r>
              <a:rPr lang="en-US" sz="3200" b="1" baseline="-25000">
                <a:solidFill>
                  <a:srgbClr val="0000CC"/>
                </a:solidFill>
                <a:latin typeface="Garamond" pitchFamily="18" charset="0"/>
              </a:rPr>
              <a:t>c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(</a:t>
            </a:r>
            <a:r>
              <a:rPr lang="en-US" sz="3200" b="1">
                <a:solidFill>
                  <a:srgbClr val="0000CC"/>
                </a:solidFill>
                <a:latin typeface="Symbol" pitchFamily="18" charset="2"/>
              </a:rPr>
              <a:t>t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,</a:t>
            </a:r>
            <a:r>
              <a:rPr lang="en-US" sz="3200" b="1">
                <a:solidFill>
                  <a:srgbClr val="0000CC"/>
                </a:solidFill>
                <a:latin typeface="Symbol" pitchFamily="18" charset="2"/>
              </a:rPr>
              <a:t>D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t)]</a:t>
            </a:r>
            <a:endParaRPr lang="en-US" sz="3200" b="1" i="1">
              <a:solidFill>
                <a:srgbClr val="0000CC"/>
              </a:solidFill>
              <a:latin typeface="Garamond" pitchFamily="18" charset="0"/>
            </a:endParaRPr>
          </a:p>
        </p:txBody>
      </p:sp>
      <p:sp>
        <p:nvSpPr>
          <p:cNvPr id="9227" name="Freeform 11"/>
          <p:cNvSpPr>
            <a:spLocks/>
          </p:cNvSpPr>
          <p:nvPr/>
        </p:nvSpPr>
        <p:spPr bwMode="auto">
          <a:xfrm>
            <a:off x="5581650" y="5597525"/>
            <a:ext cx="1390650" cy="295275"/>
          </a:xfrm>
          <a:custGeom>
            <a:avLst/>
            <a:gdLst>
              <a:gd name="T0" fmla="*/ 0 w 876"/>
              <a:gd name="T1" fmla="*/ 2147483647 h 186"/>
              <a:gd name="T2" fmla="*/ 2147483647 w 876"/>
              <a:gd name="T3" fmla="*/ 2147483647 h 186"/>
              <a:gd name="T4" fmla="*/ 2147483647 w 876"/>
              <a:gd name="T5" fmla="*/ 2147483647 h 186"/>
              <a:gd name="T6" fmla="*/ 2147483647 w 876"/>
              <a:gd name="T7" fmla="*/ 2147483647 h 186"/>
              <a:gd name="T8" fmla="*/ 2147483647 w 876"/>
              <a:gd name="T9" fmla="*/ 2147483647 h 186"/>
              <a:gd name="T10" fmla="*/ 2147483647 w 876"/>
              <a:gd name="T11" fmla="*/ 2147483647 h 1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76"/>
              <a:gd name="T19" fmla="*/ 0 h 186"/>
              <a:gd name="T20" fmla="*/ 876 w 876"/>
              <a:gd name="T21" fmla="*/ 186 h 18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76" h="186">
                <a:moveTo>
                  <a:pt x="0" y="110"/>
                </a:moveTo>
                <a:cubicBezTo>
                  <a:pt x="141" y="128"/>
                  <a:pt x="282" y="146"/>
                  <a:pt x="372" y="158"/>
                </a:cubicBezTo>
                <a:cubicBezTo>
                  <a:pt x="462" y="170"/>
                  <a:pt x="498" y="186"/>
                  <a:pt x="540" y="182"/>
                </a:cubicBezTo>
                <a:cubicBezTo>
                  <a:pt x="582" y="178"/>
                  <a:pt x="586" y="162"/>
                  <a:pt x="624" y="134"/>
                </a:cubicBezTo>
                <a:cubicBezTo>
                  <a:pt x="662" y="106"/>
                  <a:pt x="726" y="28"/>
                  <a:pt x="768" y="14"/>
                </a:cubicBezTo>
                <a:cubicBezTo>
                  <a:pt x="810" y="0"/>
                  <a:pt x="843" y="25"/>
                  <a:pt x="876" y="50"/>
                </a:cubicBezTo>
              </a:path>
            </a:pathLst>
          </a:custGeom>
          <a:noFill/>
          <a:ln w="38100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Freeform 12"/>
          <p:cNvSpPr>
            <a:spLocks/>
          </p:cNvSpPr>
          <p:nvPr/>
        </p:nvSpPr>
        <p:spPr bwMode="auto">
          <a:xfrm>
            <a:off x="5391150" y="5753100"/>
            <a:ext cx="1771650" cy="387350"/>
          </a:xfrm>
          <a:custGeom>
            <a:avLst/>
            <a:gdLst>
              <a:gd name="T0" fmla="*/ 0 w 1116"/>
              <a:gd name="T1" fmla="*/ 0 h 244"/>
              <a:gd name="T2" fmla="*/ 2147483647 w 1116"/>
              <a:gd name="T3" fmla="*/ 2147483647 h 244"/>
              <a:gd name="T4" fmla="*/ 2147483647 w 1116"/>
              <a:gd name="T5" fmla="*/ 2147483647 h 244"/>
              <a:gd name="T6" fmla="*/ 2147483647 w 1116"/>
              <a:gd name="T7" fmla="*/ 2147483647 h 244"/>
              <a:gd name="T8" fmla="*/ 2147483647 w 1116"/>
              <a:gd name="T9" fmla="*/ 2147483647 h 244"/>
              <a:gd name="T10" fmla="*/ 2147483647 w 1116"/>
              <a:gd name="T11" fmla="*/ 2147483647 h 244"/>
              <a:gd name="T12" fmla="*/ 2147483647 w 1116"/>
              <a:gd name="T13" fmla="*/ 2147483647 h 2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16"/>
              <a:gd name="T22" fmla="*/ 0 h 244"/>
              <a:gd name="T23" fmla="*/ 1116 w 1116"/>
              <a:gd name="T24" fmla="*/ 244 h 2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16" h="244">
                <a:moveTo>
                  <a:pt x="0" y="0"/>
                </a:moveTo>
                <a:cubicBezTo>
                  <a:pt x="83" y="10"/>
                  <a:pt x="166" y="20"/>
                  <a:pt x="240" y="48"/>
                </a:cubicBezTo>
                <a:cubicBezTo>
                  <a:pt x="314" y="76"/>
                  <a:pt x="382" y="138"/>
                  <a:pt x="444" y="168"/>
                </a:cubicBezTo>
                <a:cubicBezTo>
                  <a:pt x="506" y="198"/>
                  <a:pt x="544" y="244"/>
                  <a:pt x="612" y="228"/>
                </a:cubicBezTo>
                <a:cubicBezTo>
                  <a:pt x="680" y="212"/>
                  <a:pt x="782" y="88"/>
                  <a:pt x="852" y="72"/>
                </a:cubicBezTo>
                <a:cubicBezTo>
                  <a:pt x="922" y="56"/>
                  <a:pt x="988" y="110"/>
                  <a:pt x="1032" y="132"/>
                </a:cubicBezTo>
                <a:cubicBezTo>
                  <a:pt x="1076" y="154"/>
                  <a:pt x="1096" y="179"/>
                  <a:pt x="1116" y="204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Multipath Intensity Profile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2286000"/>
            <a:ext cx="7848600" cy="4076700"/>
          </a:xfrm>
        </p:spPr>
        <p:txBody>
          <a:bodyPr/>
          <a:lstStyle/>
          <a:p>
            <a:r>
              <a:rPr lang="en-US" sz="2800" smtClean="0"/>
              <a:t>Defined as A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t</a:t>
            </a:r>
            <a:r>
              <a:rPr lang="en-US" sz="2800" smtClean="0"/>
              <a:t>,</a:t>
            </a:r>
            <a:r>
              <a:rPr lang="en-US" sz="2800" smtClean="0">
                <a:latin typeface="Symbol" pitchFamily="18" charset="2"/>
              </a:rPr>
              <a:t>D</a:t>
            </a:r>
            <a:r>
              <a:rPr lang="en-US" sz="2800" smtClean="0"/>
              <a:t>t=0)= A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t</a:t>
            </a:r>
            <a:r>
              <a:rPr lang="en-US" sz="280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Determines average (T</a:t>
            </a:r>
            <a:r>
              <a:rPr lang="en-US" sz="2400" baseline="-25000" smtClean="0"/>
              <a:t>M</a:t>
            </a:r>
            <a:r>
              <a:rPr lang="en-US" sz="2400" smtClean="0"/>
              <a:t> ) and rms (</a:t>
            </a:r>
            <a:r>
              <a:rPr lang="en-US" sz="2400" smtClean="0">
                <a:latin typeface="Symbol" pitchFamily="18" charset="2"/>
              </a:rPr>
              <a:t>s</a:t>
            </a:r>
            <a:r>
              <a:rPr lang="en-US" sz="2400" baseline="-25000" smtClean="0">
                <a:latin typeface="Symbol" pitchFamily="18" charset="2"/>
              </a:rPr>
              <a:t>t</a:t>
            </a:r>
            <a:r>
              <a:rPr lang="en-US" sz="2400" smtClean="0"/>
              <a:t>) delay spread 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Approximate max delay of significant m.p.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Coherence bandwidth B</a:t>
            </a:r>
            <a:r>
              <a:rPr lang="en-US" sz="2800" baseline="-25000" smtClean="0"/>
              <a:t>c</a:t>
            </a:r>
            <a:r>
              <a:rPr lang="en-US" sz="2800" smtClean="0"/>
              <a:t>=1/T</a:t>
            </a:r>
            <a:r>
              <a:rPr lang="en-US" sz="2800" baseline="-25000" smtClean="0"/>
              <a:t>M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Maximum frequency over which 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f)=F[A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t</a:t>
            </a:r>
            <a:r>
              <a:rPr lang="en-US" sz="2400" smtClean="0"/>
              <a:t>)]&gt;0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f)=0 implies signals separated in frequency by 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f will be uncorrelated after passing through channel</a:t>
            </a:r>
          </a:p>
        </p:txBody>
      </p:sp>
      <p:sp>
        <p:nvSpPr>
          <p:cNvPr id="5128" name="Line 5"/>
          <p:cNvSpPr>
            <a:spLocks noChangeShapeType="1"/>
          </p:cNvSpPr>
          <p:nvPr/>
        </p:nvSpPr>
        <p:spPr bwMode="auto">
          <a:xfrm>
            <a:off x="5794375" y="1714500"/>
            <a:ext cx="0" cy="1047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Line 7"/>
          <p:cNvSpPr>
            <a:spLocks noChangeShapeType="1"/>
          </p:cNvSpPr>
          <p:nvPr/>
        </p:nvSpPr>
        <p:spPr bwMode="auto">
          <a:xfrm>
            <a:off x="5816600" y="2738438"/>
            <a:ext cx="2616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Text Box 8"/>
          <p:cNvSpPr txBox="1">
            <a:spLocks noChangeArrowheads="1"/>
          </p:cNvSpPr>
          <p:nvPr/>
        </p:nvSpPr>
        <p:spPr bwMode="auto">
          <a:xfrm>
            <a:off x="8362950" y="2390775"/>
            <a:ext cx="3619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solidFill>
                  <a:srgbClr val="0033CC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5131" name="Freeform 10"/>
          <p:cNvSpPr>
            <a:spLocks/>
          </p:cNvSpPr>
          <p:nvPr/>
        </p:nvSpPr>
        <p:spPr bwMode="auto">
          <a:xfrm>
            <a:off x="5800725" y="1860550"/>
            <a:ext cx="2324100" cy="863600"/>
          </a:xfrm>
          <a:custGeom>
            <a:avLst/>
            <a:gdLst>
              <a:gd name="T0" fmla="*/ 0 w 1140"/>
              <a:gd name="T1" fmla="*/ 2147483647 h 352"/>
              <a:gd name="T2" fmla="*/ 2147483647 w 1140"/>
              <a:gd name="T3" fmla="*/ 2147483647 h 352"/>
              <a:gd name="T4" fmla="*/ 2147483647 w 1140"/>
              <a:gd name="T5" fmla="*/ 2147483647 h 352"/>
              <a:gd name="T6" fmla="*/ 2147483647 w 1140"/>
              <a:gd name="T7" fmla="*/ 2147483647 h 352"/>
              <a:gd name="T8" fmla="*/ 2147483647 w 1140"/>
              <a:gd name="T9" fmla="*/ 2147483647 h 352"/>
              <a:gd name="T10" fmla="*/ 2147483647 w 1140"/>
              <a:gd name="T11" fmla="*/ 2147483647 h 3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40"/>
              <a:gd name="T19" fmla="*/ 0 h 352"/>
              <a:gd name="T20" fmla="*/ 1140 w 1140"/>
              <a:gd name="T21" fmla="*/ 352 h 3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40" h="352">
                <a:moveTo>
                  <a:pt x="0" y="4"/>
                </a:moveTo>
                <a:cubicBezTo>
                  <a:pt x="68" y="2"/>
                  <a:pt x="136" y="0"/>
                  <a:pt x="216" y="16"/>
                </a:cubicBezTo>
                <a:cubicBezTo>
                  <a:pt x="296" y="32"/>
                  <a:pt x="386" y="66"/>
                  <a:pt x="480" y="100"/>
                </a:cubicBezTo>
                <a:cubicBezTo>
                  <a:pt x="574" y="134"/>
                  <a:pt x="698" y="184"/>
                  <a:pt x="780" y="220"/>
                </a:cubicBezTo>
                <a:cubicBezTo>
                  <a:pt x="862" y="256"/>
                  <a:pt x="912" y="294"/>
                  <a:pt x="972" y="316"/>
                </a:cubicBezTo>
                <a:cubicBezTo>
                  <a:pt x="1032" y="338"/>
                  <a:pt x="1086" y="345"/>
                  <a:pt x="1140" y="352"/>
                </a:cubicBezTo>
              </a:path>
            </a:pathLst>
          </a:cu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Text Box 13"/>
          <p:cNvSpPr txBox="1">
            <a:spLocks noChangeArrowheads="1"/>
          </p:cNvSpPr>
          <p:nvPr/>
        </p:nvSpPr>
        <p:spPr bwMode="auto">
          <a:xfrm>
            <a:off x="7004050" y="1662113"/>
            <a:ext cx="1044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A</a:t>
            </a:r>
            <a:r>
              <a:rPr lang="en-US" sz="3200" b="1" baseline="-25000">
                <a:solidFill>
                  <a:srgbClr val="0000CC"/>
                </a:solidFill>
                <a:latin typeface="Garamond" pitchFamily="18" charset="0"/>
              </a:rPr>
              <a:t>c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(</a:t>
            </a:r>
            <a:r>
              <a:rPr lang="en-US" sz="3200" b="1">
                <a:solidFill>
                  <a:srgbClr val="0000CC"/>
                </a:solidFill>
                <a:latin typeface="Symbol" pitchFamily="18" charset="2"/>
              </a:rPr>
              <a:t>t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)</a:t>
            </a:r>
          </a:p>
        </p:txBody>
      </p:sp>
      <p:sp>
        <p:nvSpPr>
          <p:cNvPr id="5133" name="Line 14"/>
          <p:cNvSpPr>
            <a:spLocks noChangeShapeType="1"/>
          </p:cNvSpPr>
          <p:nvPr/>
        </p:nvSpPr>
        <p:spPr bwMode="auto">
          <a:xfrm>
            <a:off x="5848350" y="2647950"/>
            <a:ext cx="19431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Text Box 15"/>
          <p:cNvSpPr txBox="1">
            <a:spLocks noChangeArrowheads="1"/>
          </p:cNvSpPr>
          <p:nvPr/>
        </p:nvSpPr>
        <p:spPr bwMode="auto">
          <a:xfrm>
            <a:off x="6346825" y="2205038"/>
            <a:ext cx="509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T</a:t>
            </a:r>
            <a:r>
              <a:rPr lang="en-US" sz="2000" b="1" baseline="-25000">
                <a:solidFill>
                  <a:srgbClr val="000000"/>
                </a:solidFill>
              </a:rPr>
              <a:t>M</a:t>
            </a:r>
          </a:p>
        </p:txBody>
      </p:sp>
      <p:graphicFrame>
        <p:nvGraphicFramePr>
          <p:cNvPr id="5122" name="Object 0"/>
          <p:cNvGraphicFramePr>
            <a:graphicFrameLocks noChangeAspect="1"/>
          </p:cNvGraphicFramePr>
          <p:nvPr/>
        </p:nvGraphicFramePr>
        <p:xfrm>
          <a:off x="1516063" y="5486400"/>
          <a:ext cx="138271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3" imgW="749300" imgH="228600" progId="Equation.3">
                  <p:embed/>
                </p:oleObj>
              </mc:Choice>
              <mc:Fallback>
                <p:oleObj name="Equation" r:id="rId3" imgW="749300" imgH="22860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063" y="5486400"/>
                        <a:ext cx="1382712" cy="4222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Rectangle 17"/>
          <p:cNvSpPr>
            <a:spLocks noChangeArrowheads="1"/>
          </p:cNvSpPr>
          <p:nvPr/>
        </p:nvSpPr>
        <p:spPr bwMode="auto">
          <a:xfrm>
            <a:off x="1125538" y="5870575"/>
            <a:ext cx="249237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Rectangle 18"/>
          <p:cNvSpPr>
            <a:spLocks noChangeArrowheads="1"/>
          </p:cNvSpPr>
          <p:nvPr/>
        </p:nvSpPr>
        <p:spPr bwMode="auto">
          <a:xfrm>
            <a:off x="2103438" y="5870575"/>
            <a:ext cx="249237" cy="762000"/>
          </a:xfrm>
          <a:prstGeom prst="rect">
            <a:avLst/>
          </a:prstGeom>
          <a:solidFill>
            <a:srgbClr val="4016C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Rectangle 19"/>
          <p:cNvSpPr>
            <a:spLocks noChangeArrowheads="1"/>
          </p:cNvSpPr>
          <p:nvPr/>
        </p:nvSpPr>
        <p:spPr bwMode="auto">
          <a:xfrm>
            <a:off x="2927350" y="5870575"/>
            <a:ext cx="249238" cy="762000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20"/>
          <p:cNvSpPr>
            <a:spLocks noChangeShapeType="1"/>
          </p:cNvSpPr>
          <p:nvPr/>
        </p:nvSpPr>
        <p:spPr bwMode="auto">
          <a:xfrm flipV="1">
            <a:off x="876300" y="6632575"/>
            <a:ext cx="26273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Text Box 21"/>
          <p:cNvSpPr txBox="1">
            <a:spLocks noChangeArrowheads="1"/>
          </p:cNvSpPr>
          <p:nvPr/>
        </p:nvSpPr>
        <p:spPr bwMode="auto">
          <a:xfrm>
            <a:off x="3487738" y="6400800"/>
            <a:ext cx="31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5140" name="Line 22"/>
          <p:cNvSpPr>
            <a:spLocks noChangeShapeType="1"/>
          </p:cNvSpPr>
          <p:nvPr/>
        </p:nvSpPr>
        <p:spPr bwMode="auto">
          <a:xfrm>
            <a:off x="1355725" y="6188075"/>
            <a:ext cx="7667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123" name="Object 1"/>
          <p:cNvGraphicFramePr>
            <a:graphicFrameLocks noChangeAspect="1"/>
          </p:cNvGraphicFramePr>
          <p:nvPr/>
        </p:nvGraphicFramePr>
        <p:xfrm>
          <a:off x="1517650" y="6245225"/>
          <a:ext cx="4683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5" imgW="253780" imgH="215713" progId="Equation.3">
                  <p:embed/>
                </p:oleObj>
              </mc:Choice>
              <mc:Fallback>
                <p:oleObj name="Equation" r:id="rId5" imgW="253780" imgH="215713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6245225"/>
                        <a:ext cx="468313" cy="3302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1" name="Line 24"/>
          <p:cNvSpPr>
            <a:spLocks noChangeShapeType="1"/>
          </p:cNvSpPr>
          <p:nvPr/>
        </p:nvSpPr>
        <p:spPr bwMode="auto">
          <a:xfrm flipV="1">
            <a:off x="2352675" y="6188075"/>
            <a:ext cx="5953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124" name="Object 2"/>
          <p:cNvGraphicFramePr>
            <a:graphicFrameLocks noChangeAspect="1"/>
          </p:cNvGraphicFramePr>
          <p:nvPr/>
        </p:nvGraphicFramePr>
        <p:xfrm>
          <a:off x="2425700" y="6245225"/>
          <a:ext cx="49053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7" imgW="266353" imgH="215619" progId="Equation.3">
                  <p:embed/>
                </p:oleObj>
              </mc:Choice>
              <mc:Fallback>
                <p:oleObj name="Equation" r:id="rId7" imgW="266353" imgH="215619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6245225"/>
                        <a:ext cx="490538" cy="3302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2" name="Line 26"/>
          <p:cNvSpPr>
            <a:spLocks noChangeShapeType="1"/>
          </p:cNvSpPr>
          <p:nvPr/>
        </p:nvSpPr>
        <p:spPr bwMode="auto">
          <a:xfrm flipV="1">
            <a:off x="5105400" y="6594475"/>
            <a:ext cx="26273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Text Box 27"/>
          <p:cNvSpPr txBox="1">
            <a:spLocks noChangeArrowheads="1"/>
          </p:cNvSpPr>
          <p:nvPr/>
        </p:nvSpPr>
        <p:spPr bwMode="auto">
          <a:xfrm>
            <a:off x="7754938" y="6383338"/>
            <a:ext cx="27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  <a:latin typeface="Garamond" pitchFamily="18" charset="0"/>
              </a:rPr>
              <a:t>f</a:t>
            </a:r>
          </a:p>
        </p:txBody>
      </p:sp>
      <p:grpSp>
        <p:nvGrpSpPr>
          <p:cNvPr id="5144" name="Group 28"/>
          <p:cNvGrpSpPr>
            <a:grpSpLocks/>
          </p:cNvGrpSpPr>
          <p:nvPr/>
        </p:nvGrpSpPr>
        <p:grpSpPr bwMode="auto">
          <a:xfrm>
            <a:off x="5543550" y="5889625"/>
            <a:ext cx="1905000" cy="723900"/>
            <a:chOff x="3612" y="2772"/>
            <a:chExt cx="1200" cy="456"/>
          </a:xfrm>
        </p:grpSpPr>
        <p:sp>
          <p:nvSpPr>
            <p:cNvPr id="5152" name="Arc 29"/>
            <p:cNvSpPr>
              <a:spLocks/>
            </p:cNvSpPr>
            <p:nvPr/>
          </p:nvSpPr>
          <p:spPr bwMode="auto">
            <a:xfrm>
              <a:off x="4212" y="2772"/>
              <a:ext cx="600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Arc 30"/>
            <p:cNvSpPr>
              <a:spLocks/>
            </p:cNvSpPr>
            <p:nvPr/>
          </p:nvSpPr>
          <p:spPr bwMode="auto">
            <a:xfrm flipH="1">
              <a:off x="3612" y="2772"/>
              <a:ext cx="600" cy="4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45" name="Group 31"/>
          <p:cNvGrpSpPr>
            <a:grpSpLocks/>
          </p:cNvGrpSpPr>
          <p:nvPr/>
        </p:nvGrpSpPr>
        <p:grpSpPr bwMode="auto">
          <a:xfrm>
            <a:off x="5981700" y="5889625"/>
            <a:ext cx="1066800" cy="723900"/>
            <a:chOff x="3612" y="2772"/>
            <a:chExt cx="1200" cy="456"/>
          </a:xfrm>
        </p:grpSpPr>
        <p:sp>
          <p:nvSpPr>
            <p:cNvPr id="5150" name="Arc 32"/>
            <p:cNvSpPr>
              <a:spLocks/>
            </p:cNvSpPr>
            <p:nvPr/>
          </p:nvSpPr>
          <p:spPr bwMode="auto">
            <a:xfrm>
              <a:off x="4212" y="2772"/>
              <a:ext cx="600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1" name="Arc 33"/>
            <p:cNvSpPr>
              <a:spLocks/>
            </p:cNvSpPr>
            <p:nvPr/>
          </p:nvSpPr>
          <p:spPr bwMode="auto">
            <a:xfrm flipH="1">
              <a:off x="3612" y="2772"/>
              <a:ext cx="600" cy="4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5125" name="Object 3"/>
          <p:cNvGraphicFramePr>
            <a:graphicFrameLocks noChangeAspect="1"/>
          </p:cNvGraphicFramePr>
          <p:nvPr/>
        </p:nvGraphicFramePr>
        <p:xfrm>
          <a:off x="5911850" y="5429250"/>
          <a:ext cx="11255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9" imgW="609600" imgH="228600" progId="Equation.3">
                  <p:embed/>
                </p:oleObj>
              </mc:Choice>
              <mc:Fallback>
                <p:oleObj name="Equation" r:id="rId9" imgW="609600" imgH="22860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5429250"/>
                        <a:ext cx="1125538" cy="4222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6" name="Text Box 35"/>
          <p:cNvSpPr txBox="1">
            <a:spLocks noChangeArrowheads="1"/>
          </p:cNvSpPr>
          <p:nvPr/>
        </p:nvSpPr>
        <p:spPr bwMode="auto">
          <a:xfrm>
            <a:off x="6137275" y="6121400"/>
            <a:ext cx="800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33CC"/>
                </a:solidFill>
              </a:rPr>
              <a:t>A</a:t>
            </a:r>
            <a:r>
              <a:rPr lang="en-US" b="1" baseline="-25000">
                <a:solidFill>
                  <a:srgbClr val="0033CC"/>
                </a:solidFill>
              </a:rPr>
              <a:t>c</a:t>
            </a:r>
            <a:r>
              <a:rPr lang="en-US" b="1">
                <a:solidFill>
                  <a:srgbClr val="0033CC"/>
                </a:solidFill>
              </a:rPr>
              <a:t>(f)</a:t>
            </a:r>
          </a:p>
        </p:txBody>
      </p:sp>
      <p:sp>
        <p:nvSpPr>
          <p:cNvPr id="5147" name="AutoShape 36"/>
          <p:cNvSpPr>
            <a:spLocks noChangeArrowheads="1"/>
          </p:cNvSpPr>
          <p:nvPr/>
        </p:nvSpPr>
        <p:spPr bwMode="auto">
          <a:xfrm>
            <a:off x="3886200" y="5851525"/>
            <a:ext cx="1047750" cy="457200"/>
          </a:xfrm>
          <a:prstGeom prst="leftRightArrow">
            <a:avLst>
              <a:gd name="adj1" fmla="val 50000"/>
              <a:gd name="adj2" fmla="val 458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8" name="Text Box 37"/>
          <p:cNvSpPr txBox="1">
            <a:spLocks noChangeArrowheads="1"/>
          </p:cNvSpPr>
          <p:nvPr/>
        </p:nvSpPr>
        <p:spPr bwMode="auto">
          <a:xfrm>
            <a:off x="6461125" y="65182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149" name="Text Box 38"/>
          <p:cNvSpPr txBox="1">
            <a:spLocks noChangeArrowheads="1"/>
          </p:cNvSpPr>
          <p:nvPr/>
        </p:nvSpPr>
        <p:spPr bwMode="auto">
          <a:xfrm>
            <a:off x="6861175" y="65024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 err="1">
                <a:solidFill>
                  <a:srgbClr val="000000"/>
                </a:solidFill>
              </a:rPr>
              <a:t>Bc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Doppler Power Spectrum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2781300"/>
            <a:ext cx="7848600" cy="4076700"/>
          </a:xfrm>
        </p:spPr>
        <p:txBody>
          <a:bodyPr/>
          <a:lstStyle/>
          <a:p>
            <a:r>
              <a:rPr lang="en-US" sz="2800" smtClean="0"/>
              <a:t>S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r</a:t>
            </a:r>
            <a:r>
              <a:rPr lang="en-US" sz="2800" smtClean="0"/>
              <a:t>)=F[A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t=0</a:t>
            </a:r>
            <a:r>
              <a:rPr lang="en-US" sz="2800" smtClean="0"/>
              <a:t>,</a:t>
            </a:r>
            <a:r>
              <a:rPr lang="en-US" sz="2800" smtClean="0">
                <a:latin typeface="Symbol" pitchFamily="18" charset="2"/>
              </a:rPr>
              <a:t>D</a:t>
            </a:r>
            <a:r>
              <a:rPr lang="en-US" sz="2800" smtClean="0"/>
              <a:t>t)]= F[A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D</a:t>
            </a:r>
            <a:r>
              <a:rPr lang="en-US" sz="2800" smtClean="0"/>
              <a:t>t)]</a:t>
            </a:r>
          </a:p>
          <a:p>
            <a:pPr>
              <a:lnSpc>
                <a:spcPct val="3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Doppler spread B</a:t>
            </a:r>
            <a:r>
              <a:rPr lang="en-US" sz="2800" baseline="-25000" smtClean="0"/>
              <a:t>d</a:t>
            </a:r>
            <a:r>
              <a:rPr lang="en-US" sz="2800" smtClean="0"/>
              <a:t> is maximum doppler for which S</a:t>
            </a:r>
            <a:r>
              <a:rPr lang="en-US" sz="2800" baseline="-25000" smtClean="0"/>
              <a:t>c 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r</a:t>
            </a:r>
            <a:r>
              <a:rPr lang="en-US" sz="2800" smtClean="0"/>
              <a:t>)=&gt;0.</a:t>
            </a:r>
          </a:p>
          <a:p>
            <a:pPr lvl="1">
              <a:lnSpc>
                <a:spcPct val="10000"/>
              </a:lnSpc>
            </a:pPr>
            <a:endParaRPr lang="en-US" sz="2400" smtClean="0"/>
          </a:p>
          <a:p>
            <a:pPr>
              <a:lnSpc>
                <a:spcPct val="100000"/>
              </a:lnSpc>
            </a:pPr>
            <a:r>
              <a:rPr lang="en-US" sz="2800" smtClean="0"/>
              <a:t>Coherence time T</a:t>
            </a:r>
            <a:r>
              <a:rPr lang="en-US" sz="2800" baseline="-25000" smtClean="0"/>
              <a:t>c</a:t>
            </a:r>
            <a:r>
              <a:rPr lang="en-US" sz="2800" smtClean="0"/>
              <a:t>=1/B</a:t>
            </a:r>
            <a:r>
              <a:rPr lang="en-US" sz="2800" baseline="-25000" smtClean="0"/>
              <a:t>d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Maximum time over which 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t)&gt;0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t)=0 implies signals separated in time by 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t will be uncorrelated after passing through channel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5908675" y="1790700"/>
            <a:ext cx="0" cy="1047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5930900" y="2814638"/>
            <a:ext cx="2616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8477250" y="2466975"/>
            <a:ext cx="407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solidFill>
                  <a:srgbClr val="0033CC"/>
                </a:solidFill>
                <a:latin typeface="Symbol" pitchFamily="18" charset="2"/>
              </a:rPr>
              <a:t>r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7118350" y="1738313"/>
            <a:ext cx="10302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S</a:t>
            </a:r>
            <a:r>
              <a:rPr lang="en-US" sz="3200" b="1" baseline="-25000">
                <a:solidFill>
                  <a:srgbClr val="0000CC"/>
                </a:solidFill>
                <a:latin typeface="Garamond" pitchFamily="18" charset="0"/>
              </a:rPr>
              <a:t>c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(</a:t>
            </a:r>
            <a:r>
              <a:rPr lang="en-US" sz="3200" b="1">
                <a:solidFill>
                  <a:srgbClr val="0000CC"/>
                </a:solidFill>
                <a:latin typeface="Symbol" pitchFamily="18" charset="2"/>
              </a:rPr>
              <a:t>r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)</a:t>
            </a:r>
          </a:p>
        </p:txBody>
      </p:sp>
      <p:sp>
        <p:nvSpPr>
          <p:cNvPr id="10248" name="Text Box 10"/>
          <p:cNvSpPr txBox="1">
            <a:spLocks noChangeArrowheads="1"/>
          </p:cNvSpPr>
          <p:nvPr/>
        </p:nvSpPr>
        <p:spPr bwMode="auto">
          <a:xfrm>
            <a:off x="7985125" y="2776538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B</a:t>
            </a:r>
            <a:r>
              <a:rPr lang="en-US" sz="2000" b="1" baseline="-250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0249" name="Freeform 11"/>
          <p:cNvSpPr>
            <a:spLocks/>
          </p:cNvSpPr>
          <p:nvPr/>
        </p:nvSpPr>
        <p:spPr bwMode="auto">
          <a:xfrm>
            <a:off x="5905500" y="1981200"/>
            <a:ext cx="2228850" cy="838200"/>
          </a:xfrm>
          <a:custGeom>
            <a:avLst/>
            <a:gdLst>
              <a:gd name="T0" fmla="*/ 0 w 1404"/>
              <a:gd name="T1" fmla="*/ 0 h 528"/>
              <a:gd name="T2" fmla="*/ 2147483647 w 1404"/>
              <a:gd name="T3" fmla="*/ 2147483647 h 528"/>
              <a:gd name="T4" fmla="*/ 2147483647 w 1404"/>
              <a:gd name="T5" fmla="*/ 2147483647 h 528"/>
              <a:gd name="T6" fmla="*/ 2147483647 w 1404"/>
              <a:gd name="T7" fmla="*/ 2147483647 h 528"/>
              <a:gd name="T8" fmla="*/ 2147483647 w 1404"/>
              <a:gd name="T9" fmla="*/ 2147483647 h 528"/>
              <a:gd name="T10" fmla="*/ 2147483647 w 1404"/>
              <a:gd name="T11" fmla="*/ 2147483647 h 528"/>
              <a:gd name="T12" fmla="*/ 2147483647 w 1404"/>
              <a:gd name="T13" fmla="*/ 2147483647 h 528"/>
              <a:gd name="T14" fmla="*/ 2147483647 w 1404"/>
              <a:gd name="T15" fmla="*/ 2147483647 h 528"/>
              <a:gd name="T16" fmla="*/ 2147483647 w 1404"/>
              <a:gd name="T17" fmla="*/ 2147483647 h 528"/>
              <a:gd name="T18" fmla="*/ 2147483647 w 1404"/>
              <a:gd name="T19" fmla="*/ 2147483647 h 528"/>
              <a:gd name="T20" fmla="*/ 2147483647 w 1404"/>
              <a:gd name="T21" fmla="*/ 2147483647 h 52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404"/>
              <a:gd name="T34" fmla="*/ 0 h 528"/>
              <a:gd name="T35" fmla="*/ 1404 w 1404"/>
              <a:gd name="T36" fmla="*/ 528 h 52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404" h="528">
                <a:moveTo>
                  <a:pt x="0" y="0"/>
                </a:moveTo>
                <a:cubicBezTo>
                  <a:pt x="58" y="8"/>
                  <a:pt x="116" y="16"/>
                  <a:pt x="168" y="48"/>
                </a:cubicBezTo>
                <a:cubicBezTo>
                  <a:pt x="220" y="80"/>
                  <a:pt x="272" y="146"/>
                  <a:pt x="312" y="192"/>
                </a:cubicBezTo>
                <a:cubicBezTo>
                  <a:pt x="352" y="238"/>
                  <a:pt x="356" y="278"/>
                  <a:pt x="408" y="324"/>
                </a:cubicBezTo>
                <a:cubicBezTo>
                  <a:pt x="460" y="370"/>
                  <a:pt x="548" y="436"/>
                  <a:pt x="624" y="468"/>
                </a:cubicBezTo>
                <a:cubicBezTo>
                  <a:pt x="700" y="500"/>
                  <a:pt x="800" y="528"/>
                  <a:pt x="864" y="516"/>
                </a:cubicBezTo>
                <a:cubicBezTo>
                  <a:pt x="928" y="504"/>
                  <a:pt x="968" y="436"/>
                  <a:pt x="1008" y="396"/>
                </a:cubicBezTo>
                <a:cubicBezTo>
                  <a:pt x="1048" y="356"/>
                  <a:pt x="1066" y="298"/>
                  <a:pt x="1104" y="276"/>
                </a:cubicBezTo>
                <a:cubicBezTo>
                  <a:pt x="1142" y="254"/>
                  <a:pt x="1198" y="242"/>
                  <a:pt x="1236" y="264"/>
                </a:cubicBezTo>
                <a:cubicBezTo>
                  <a:pt x="1274" y="286"/>
                  <a:pt x="1304" y="366"/>
                  <a:pt x="1332" y="408"/>
                </a:cubicBezTo>
                <a:cubicBezTo>
                  <a:pt x="1360" y="450"/>
                  <a:pt x="1382" y="483"/>
                  <a:pt x="1404" y="516"/>
                </a:cubicBezTo>
              </a:path>
            </a:pathLst>
          </a:cu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44147</TotalTime>
  <Words>485</Words>
  <Application>Microsoft Office PowerPoint</Application>
  <PresentationFormat>On-screen Show (4:3)</PresentationFormat>
  <Paragraphs>115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BlueRed</vt:lpstr>
      <vt:lpstr>Equation</vt:lpstr>
      <vt:lpstr>EE359 – Lecture 6 Outline</vt:lpstr>
      <vt:lpstr>Review of Last Lecture</vt:lpstr>
      <vt:lpstr>Signal Envelope Distribution</vt:lpstr>
      <vt:lpstr>Level crossing rate and Average Fade Duration</vt:lpstr>
      <vt:lpstr>Markov Models for Fading</vt:lpstr>
      <vt:lpstr>Wideband Channels</vt:lpstr>
      <vt:lpstr>Scattering Function</vt:lpstr>
      <vt:lpstr>Multipath Intensity Profile</vt:lpstr>
      <vt:lpstr>Doppler Power Spectrum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73</cp:revision>
  <cp:lastPrinted>2000-03-17T02:49:38Z</cp:lastPrinted>
  <dcterms:created xsi:type="dcterms:W3CDTF">2012-10-10T05:09:18Z</dcterms:created>
  <dcterms:modified xsi:type="dcterms:W3CDTF">2013-06-15T15:31:33Z</dcterms:modified>
</cp:coreProperties>
</file>