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4"/>
  </p:handoutMasterIdLst>
  <p:sldIdLst>
    <p:sldId id="317" r:id="rId2"/>
    <p:sldId id="360" r:id="rId3"/>
    <p:sldId id="368" r:id="rId4"/>
    <p:sldId id="370" r:id="rId5"/>
    <p:sldId id="371" r:id="rId6"/>
    <p:sldId id="358" r:id="rId7"/>
    <p:sldId id="359" r:id="rId8"/>
    <p:sldId id="373" r:id="rId9"/>
    <p:sldId id="374" r:id="rId10"/>
    <p:sldId id="375" r:id="rId11"/>
    <p:sldId id="376" r:id="rId12"/>
    <p:sldId id="372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CC33"/>
    <a:srgbClr val="009900"/>
    <a:srgbClr val="CC0099"/>
    <a:srgbClr val="990099"/>
    <a:srgbClr val="000066"/>
    <a:srgbClr val="CC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 snapToObjects="1">
      <p:cViewPr varScale="1">
        <p:scale>
          <a:sx n="72" d="100"/>
          <a:sy n="72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6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C69C8D0C-4B81-4F16-8424-17BC06765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7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7D5D0-8520-4981-B1D2-0BF3F5019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4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2692D-492B-45EF-A06D-5017B4494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0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6BFAD-B324-4910-B347-DDD3244E5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0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76DC3-CCCF-44F6-A40E-691E677F33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4BE5F-DEA9-4871-810C-ACA73607D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37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5B630-7890-4D39-8B48-6E4818E4C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97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672E7-E7C8-41AE-9735-B29021AC8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0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FED9F-4A30-4B8E-AD8F-D522F62BF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0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9280-3357-447C-B638-6D6E1CD34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4004D-6C8C-4EA3-86B3-C71D7C066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9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3C083-7CA5-4E34-B2BF-EEB40802D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9BCD37-7F38-41C7-9A9E-C36F22BE9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7 Outline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657350"/>
            <a:ext cx="8515350" cy="455295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Multipath </a:t>
            </a:r>
            <a:r>
              <a:rPr lang="en-US" dirty="0" smtClean="0"/>
              <a:t>Intensity Profile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Doppler Power Spectrum</a:t>
            </a:r>
            <a:endParaRPr lang="en-US" sz="2400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Shannon Capacity</a:t>
            </a:r>
          </a:p>
          <a:p>
            <a:pPr>
              <a:lnSpc>
                <a:spcPct val="70000"/>
              </a:lnSpc>
            </a:pPr>
            <a:r>
              <a:rPr lang="en-US" sz="2800" dirty="0" smtClean="0"/>
              <a:t>Capacity of Flat-Fading Channels</a:t>
            </a:r>
          </a:p>
          <a:p>
            <a:pPr lvl="1"/>
            <a:r>
              <a:rPr lang="en-US" sz="2400" dirty="0" smtClean="0"/>
              <a:t>Fading Statistics Known</a:t>
            </a:r>
          </a:p>
          <a:p>
            <a:pPr lvl="1"/>
            <a:r>
              <a:rPr lang="en-US" sz="2400" dirty="0" smtClean="0"/>
              <a:t>Fading Known at RX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Channel Inversion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790700"/>
            <a:ext cx="7848600" cy="4800600"/>
          </a:xfrm>
        </p:spPr>
        <p:txBody>
          <a:bodyPr/>
          <a:lstStyle/>
          <a:p>
            <a:r>
              <a:rPr lang="en-US" smtClean="0"/>
              <a:t>Fading inverted to maintain constant SNR</a:t>
            </a:r>
          </a:p>
          <a:p>
            <a:r>
              <a:rPr lang="en-US" smtClean="0"/>
              <a:t>Simplifies design (fixed rate)</a:t>
            </a:r>
          </a:p>
          <a:p>
            <a:r>
              <a:rPr lang="en-US" smtClean="0"/>
              <a:t>Greatly reduces capacity</a:t>
            </a:r>
          </a:p>
          <a:p>
            <a:pPr lvl="1"/>
            <a:r>
              <a:rPr lang="en-US" smtClean="0"/>
              <a:t>Capacity is zero in Rayleigh fading</a:t>
            </a:r>
          </a:p>
          <a:p>
            <a:r>
              <a:rPr lang="en-US" smtClean="0"/>
              <a:t>Truncated inversion</a:t>
            </a:r>
          </a:p>
          <a:p>
            <a:pPr lvl="1"/>
            <a:r>
              <a:rPr lang="en-US" smtClean="0"/>
              <a:t>Invert channel above cutoff fade depth</a:t>
            </a:r>
          </a:p>
          <a:p>
            <a:pPr lvl="1"/>
            <a:r>
              <a:rPr lang="en-US" smtClean="0"/>
              <a:t>Constant SNR (fixed rate) above cutoff</a:t>
            </a:r>
          </a:p>
          <a:p>
            <a:pPr lvl="1"/>
            <a:r>
              <a:rPr lang="en-US" smtClean="0"/>
              <a:t>Cutoff greatly increases capacity</a:t>
            </a:r>
          </a:p>
          <a:p>
            <a:pPr lvl="2"/>
            <a:r>
              <a:rPr lang="en-US" smtClean="0"/>
              <a:t>Close to optimal</a:t>
            </a:r>
          </a:p>
        </p:txBody>
      </p:sp>
    </p:spTree>
    <p:extLst>
      <p:ext uri="{BB962C8B-B14F-4D97-AF65-F5344CB8AC3E}">
        <p14:creationId xmlns:p14="http://schemas.microsoft.com/office/powerpoint/2010/main" val="316564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Capacity in Flat-Fading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0" y="3132138"/>
            <a:ext cx="4819650" cy="372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3100"/>
            <a:ext cx="4724400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800100" y="1771650"/>
            <a:ext cx="3524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3200" b="1" kern="0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Rayleigh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257800" y="2789238"/>
            <a:ext cx="3524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3200" b="1" kern="0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Log-Normal</a:t>
            </a:r>
          </a:p>
        </p:txBody>
      </p:sp>
    </p:spTree>
    <p:extLst>
      <p:ext uri="{BB962C8B-B14F-4D97-AF65-F5344CB8AC3E}">
        <p14:creationId xmlns:p14="http://schemas.microsoft.com/office/powerpoint/2010/main" val="987546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603512"/>
            <a:ext cx="8496300" cy="5102088"/>
          </a:xfrm>
        </p:spPr>
        <p:txBody>
          <a:bodyPr/>
          <a:lstStyle/>
          <a:p>
            <a:pPr marL="0">
              <a:lnSpc>
                <a:spcPct val="100000"/>
              </a:lnSpc>
            </a:pPr>
            <a:r>
              <a:rPr lang="en-US" sz="2800" dirty="0" smtClean="0"/>
              <a:t>Delay spread defines maximum delay of significant multipath components. Inverse is coherence BW</a:t>
            </a:r>
          </a:p>
          <a:p>
            <a:pPr marL="0">
              <a:lnSpc>
                <a:spcPct val="100000"/>
              </a:lnSpc>
            </a:pPr>
            <a:r>
              <a:rPr lang="en-US" sz="2800" dirty="0" smtClean="0"/>
              <a:t>Doppler spread defines maximum nonzero </a:t>
            </a:r>
            <a:r>
              <a:rPr lang="en-US" sz="2800" dirty="0" err="1" smtClean="0"/>
              <a:t>doppler</a:t>
            </a:r>
            <a:r>
              <a:rPr lang="en-US" sz="2800" dirty="0" smtClean="0"/>
              <a:t>, its inverse is coherence time</a:t>
            </a:r>
            <a:endParaRPr lang="en-US" sz="1600" dirty="0" smtClean="0"/>
          </a:p>
          <a:p>
            <a:pPr marL="0">
              <a:lnSpc>
                <a:spcPct val="100000"/>
              </a:lnSpc>
            </a:pPr>
            <a:r>
              <a:rPr lang="en-US" sz="2800" dirty="0" smtClean="0"/>
              <a:t>Fundamental channel capacity defines maximum data rate that can be supported on a channel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Capacity in fading depends what is known at TX &amp; RX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Capacity with RX CSI is average of AWGN capacity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Capacity with TX/RX knowledge: variable-rate variable-power transmission (water filling) optimal</a:t>
            </a:r>
          </a:p>
          <a:p>
            <a:pPr lvl="1">
              <a:lnSpc>
                <a:spcPct val="70000"/>
              </a:lnSpc>
            </a:pPr>
            <a:r>
              <a:rPr lang="en-US" sz="2400" dirty="0" smtClean="0"/>
              <a:t>Almost same capacity as with RX knowledge only</a:t>
            </a:r>
          </a:p>
          <a:p>
            <a:pPr lvl="1"/>
            <a:r>
              <a:rPr lang="en-US" sz="2400" dirty="0" smtClean="0"/>
              <a:t>Channel inversion practical, but should truncate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950" y="1643270"/>
            <a:ext cx="8458200" cy="49033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Signal envelope distributions:</a:t>
            </a:r>
          </a:p>
          <a:p>
            <a:pPr lvl="1"/>
            <a:r>
              <a:rPr lang="en-US" sz="2400" dirty="0" smtClean="0"/>
              <a:t>CLT approx. </a:t>
            </a:r>
            <a:r>
              <a:rPr lang="en-US" sz="2400" dirty="0" smtClean="0">
                <a:sym typeface="Symbol" pitchFamily="18" charset="2"/>
              </a:rPr>
              <a:t></a:t>
            </a:r>
            <a:r>
              <a:rPr lang="en-US" sz="2400" dirty="0" smtClean="0"/>
              <a:t> Rayleigh distribution (power exponential)</a:t>
            </a:r>
            <a:endParaRPr lang="en-US" dirty="0" smtClean="0"/>
          </a:p>
          <a:p>
            <a:pPr lvl="1"/>
            <a:r>
              <a:rPr lang="en-US" sz="2400" dirty="0" smtClean="0"/>
              <a:t>When LOS present, </a:t>
            </a:r>
            <a:r>
              <a:rPr lang="en-US" sz="2400" dirty="0" err="1" smtClean="0"/>
              <a:t>Ricean</a:t>
            </a:r>
            <a:r>
              <a:rPr lang="en-US" sz="2400" dirty="0" smtClean="0"/>
              <a:t> distribution used</a:t>
            </a:r>
            <a:endParaRPr lang="en-US" dirty="0" smtClean="0"/>
          </a:p>
          <a:p>
            <a:pPr lvl="1"/>
            <a:r>
              <a:rPr lang="en-US" sz="2400" dirty="0" smtClean="0"/>
              <a:t>Measurements support </a:t>
            </a:r>
            <a:r>
              <a:rPr lang="en-US" sz="2400" dirty="0" err="1" smtClean="0"/>
              <a:t>Nakagami</a:t>
            </a:r>
            <a:r>
              <a:rPr lang="en-US" sz="2400" dirty="0" smtClean="0"/>
              <a:t> distribution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Average Fade Duration:</a:t>
            </a:r>
          </a:p>
          <a:p>
            <a:pPr lvl="1"/>
            <a:r>
              <a:rPr lang="en-US" sz="2400" dirty="0" smtClean="0"/>
              <a:t>Rayleigh fading AFD</a:t>
            </a:r>
          </a:p>
          <a:p>
            <a:pPr lvl="1"/>
            <a:endParaRPr lang="en-US" sz="2400" dirty="0" smtClean="0"/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r>
              <a:rPr lang="en-US" sz="2800" dirty="0" smtClean="0"/>
              <a:t>	</a:t>
            </a:r>
          </a:p>
          <a:p>
            <a:r>
              <a:rPr lang="en-US" dirty="0" smtClean="0"/>
              <a:t>Wideband Channels</a:t>
            </a:r>
          </a:p>
          <a:p>
            <a:pPr lvl="1"/>
            <a:r>
              <a:rPr lang="en-US" dirty="0" smtClean="0"/>
              <a:t>Individual multipath components resolvable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rue when time difference between multipath components exceeds signal bandwidth</a:t>
            </a:r>
          </a:p>
          <a:p>
            <a:pPr lvl="1">
              <a:lnSpc>
                <a:spcPct val="100000"/>
              </a:lnSpc>
            </a:pPr>
            <a:endParaRPr lang="en-US" sz="2400" baseline="-25000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110000"/>
              </a:lnSpc>
            </a:pPr>
            <a:endParaRPr lang="en-US" sz="2400" dirty="0" smtClean="0"/>
          </a:p>
          <a:p>
            <a:pPr lvl="1">
              <a:lnSpc>
                <a:spcPct val="10000"/>
              </a:lnSpc>
            </a:pPr>
            <a:endParaRPr lang="en-US" dirty="0" smtClean="0"/>
          </a:p>
        </p:txBody>
      </p:sp>
      <p:grpSp>
        <p:nvGrpSpPr>
          <p:cNvPr id="1029" name="Group 46"/>
          <p:cNvGrpSpPr>
            <a:grpSpLocks/>
          </p:cNvGrpSpPr>
          <p:nvPr/>
        </p:nvGrpSpPr>
        <p:grpSpPr bwMode="auto">
          <a:xfrm>
            <a:off x="4616450" y="3252065"/>
            <a:ext cx="3954463" cy="1020762"/>
            <a:chOff x="1706563" y="4273550"/>
            <a:chExt cx="4740275" cy="990600"/>
          </a:xfrm>
        </p:grpSpPr>
        <p:sp>
          <p:nvSpPr>
            <p:cNvPr id="1030" name="Line 5"/>
            <p:cNvSpPr>
              <a:spLocks noChangeShapeType="1"/>
            </p:cNvSpPr>
            <p:nvPr/>
          </p:nvSpPr>
          <p:spPr bwMode="auto">
            <a:xfrm>
              <a:off x="2122488" y="4273550"/>
              <a:ext cx="0" cy="990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" name="Line 6"/>
            <p:cNvSpPr>
              <a:spLocks noChangeShapeType="1"/>
            </p:cNvSpPr>
            <p:nvPr/>
          </p:nvSpPr>
          <p:spPr bwMode="auto">
            <a:xfrm>
              <a:off x="2122488" y="4845050"/>
              <a:ext cx="4324350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" name="Freeform 7"/>
            <p:cNvSpPr>
              <a:spLocks/>
            </p:cNvSpPr>
            <p:nvPr/>
          </p:nvSpPr>
          <p:spPr bwMode="auto">
            <a:xfrm>
              <a:off x="2122488" y="4467225"/>
              <a:ext cx="4248150" cy="635000"/>
            </a:xfrm>
            <a:custGeom>
              <a:avLst/>
              <a:gdLst>
                <a:gd name="T0" fmla="*/ 0 w 2676"/>
                <a:gd name="T1" fmla="*/ 2147483647 h 400"/>
                <a:gd name="T2" fmla="*/ 2147483647 w 2676"/>
                <a:gd name="T3" fmla="*/ 2147483647 h 400"/>
                <a:gd name="T4" fmla="*/ 2147483647 w 2676"/>
                <a:gd name="T5" fmla="*/ 2147483647 h 400"/>
                <a:gd name="T6" fmla="*/ 2147483647 w 2676"/>
                <a:gd name="T7" fmla="*/ 2147483647 h 400"/>
                <a:gd name="T8" fmla="*/ 2147483647 w 2676"/>
                <a:gd name="T9" fmla="*/ 2147483647 h 400"/>
                <a:gd name="T10" fmla="*/ 2147483647 w 2676"/>
                <a:gd name="T11" fmla="*/ 2147483647 h 400"/>
                <a:gd name="T12" fmla="*/ 2147483647 w 2676"/>
                <a:gd name="T13" fmla="*/ 2147483647 h 400"/>
                <a:gd name="T14" fmla="*/ 2147483647 w 2676"/>
                <a:gd name="T15" fmla="*/ 2147483647 h 400"/>
                <a:gd name="T16" fmla="*/ 2147483647 w 2676"/>
                <a:gd name="T17" fmla="*/ 2147483647 h 400"/>
                <a:gd name="T18" fmla="*/ 2147483647 w 2676"/>
                <a:gd name="T19" fmla="*/ 2147483647 h 400"/>
                <a:gd name="T20" fmla="*/ 2147483647 w 2676"/>
                <a:gd name="T21" fmla="*/ 2147483647 h 400"/>
                <a:gd name="T22" fmla="*/ 2147483647 w 2676"/>
                <a:gd name="T23" fmla="*/ 2147483647 h 400"/>
                <a:gd name="T24" fmla="*/ 2147483647 w 2676"/>
                <a:gd name="T25" fmla="*/ 2147483647 h 400"/>
                <a:gd name="T26" fmla="*/ 2147483647 w 2676"/>
                <a:gd name="T27" fmla="*/ 2147483647 h 400"/>
                <a:gd name="T28" fmla="*/ 2147483647 w 2676"/>
                <a:gd name="T29" fmla="*/ 2147483647 h 400"/>
                <a:gd name="T30" fmla="*/ 2147483647 w 2676"/>
                <a:gd name="T31" fmla="*/ 2147483647 h 400"/>
                <a:gd name="T32" fmla="*/ 2147483647 w 2676"/>
                <a:gd name="T33" fmla="*/ 2147483647 h 400"/>
                <a:gd name="T34" fmla="*/ 2147483647 w 2676"/>
                <a:gd name="T35" fmla="*/ 2147483647 h 400"/>
                <a:gd name="T36" fmla="*/ 2147483647 w 2676"/>
                <a:gd name="T37" fmla="*/ 2147483647 h 400"/>
                <a:gd name="T38" fmla="*/ 2147483647 w 2676"/>
                <a:gd name="T39" fmla="*/ 2147483647 h 400"/>
                <a:gd name="T40" fmla="*/ 2147483647 w 2676"/>
                <a:gd name="T41" fmla="*/ 2147483647 h 400"/>
                <a:gd name="T42" fmla="*/ 2147483647 w 2676"/>
                <a:gd name="T43" fmla="*/ 2147483647 h 400"/>
                <a:gd name="T44" fmla="*/ 2147483647 w 2676"/>
                <a:gd name="T45" fmla="*/ 2147483647 h 400"/>
                <a:gd name="T46" fmla="*/ 2147483647 w 2676"/>
                <a:gd name="T47" fmla="*/ 2147483647 h 400"/>
                <a:gd name="T48" fmla="*/ 2147483647 w 2676"/>
                <a:gd name="T49" fmla="*/ 2147483647 h 400"/>
                <a:gd name="T50" fmla="*/ 2147483647 w 2676"/>
                <a:gd name="T51" fmla="*/ 2147483647 h 400"/>
                <a:gd name="T52" fmla="*/ 2147483647 w 2676"/>
                <a:gd name="T53" fmla="*/ 2147483647 h 400"/>
                <a:gd name="T54" fmla="*/ 2147483647 w 2676"/>
                <a:gd name="T55" fmla="*/ 2147483647 h 40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676"/>
                <a:gd name="T85" fmla="*/ 0 h 400"/>
                <a:gd name="T86" fmla="*/ 2676 w 2676"/>
                <a:gd name="T87" fmla="*/ 400 h 40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676" h="400">
                  <a:moveTo>
                    <a:pt x="0" y="70"/>
                  </a:moveTo>
                  <a:cubicBezTo>
                    <a:pt x="42" y="62"/>
                    <a:pt x="84" y="54"/>
                    <a:pt x="120" y="70"/>
                  </a:cubicBezTo>
                  <a:cubicBezTo>
                    <a:pt x="156" y="86"/>
                    <a:pt x="188" y="130"/>
                    <a:pt x="216" y="166"/>
                  </a:cubicBezTo>
                  <a:cubicBezTo>
                    <a:pt x="244" y="202"/>
                    <a:pt x="248" y="248"/>
                    <a:pt x="288" y="286"/>
                  </a:cubicBezTo>
                  <a:cubicBezTo>
                    <a:pt x="328" y="324"/>
                    <a:pt x="390" y="388"/>
                    <a:pt x="456" y="394"/>
                  </a:cubicBezTo>
                  <a:cubicBezTo>
                    <a:pt x="522" y="400"/>
                    <a:pt x="634" y="362"/>
                    <a:pt x="684" y="322"/>
                  </a:cubicBezTo>
                  <a:cubicBezTo>
                    <a:pt x="734" y="282"/>
                    <a:pt x="726" y="198"/>
                    <a:pt x="756" y="154"/>
                  </a:cubicBezTo>
                  <a:cubicBezTo>
                    <a:pt x="786" y="110"/>
                    <a:pt x="818" y="58"/>
                    <a:pt x="864" y="58"/>
                  </a:cubicBezTo>
                  <a:cubicBezTo>
                    <a:pt x="910" y="58"/>
                    <a:pt x="992" y="116"/>
                    <a:pt x="1032" y="154"/>
                  </a:cubicBezTo>
                  <a:cubicBezTo>
                    <a:pt x="1072" y="192"/>
                    <a:pt x="1066" y="254"/>
                    <a:pt x="1104" y="286"/>
                  </a:cubicBezTo>
                  <a:cubicBezTo>
                    <a:pt x="1142" y="318"/>
                    <a:pt x="1220" y="348"/>
                    <a:pt x="1260" y="346"/>
                  </a:cubicBezTo>
                  <a:cubicBezTo>
                    <a:pt x="1300" y="344"/>
                    <a:pt x="1316" y="300"/>
                    <a:pt x="1344" y="274"/>
                  </a:cubicBezTo>
                  <a:cubicBezTo>
                    <a:pt x="1372" y="248"/>
                    <a:pt x="1398" y="212"/>
                    <a:pt x="1428" y="190"/>
                  </a:cubicBezTo>
                  <a:cubicBezTo>
                    <a:pt x="1458" y="168"/>
                    <a:pt x="1492" y="142"/>
                    <a:pt x="1524" y="142"/>
                  </a:cubicBezTo>
                  <a:cubicBezTo>
                    <a:pt x="1556" y="142"/>
                    <a:pt x="1592" y="184"/>
                    <a:pt x="1620" y="190"/>
                  </a:cubicBezTo>
                  <a:cubicBezTo>
                    <a:pt x="1648" y="196"/>
                    <a:pt x="1666" y="196"/>
                    <a:pt x="1692" y="178"/>
                  </a:cubicBezTo>
                  <a:cubicBezTo>
                    <a:pt x="1718" y="160"/>
                    <a:pt x="1750" y="110"/>
                    <a:pt x="1776" y="82"/>
                  </a:cubicBezTo>
                  <a:cubicBezTo>
                    <a:pt x="1802" y="54"/>
                    <a:pt x="1816" y="20"/>
                    <a:pt x="1848" y="10"/>
                  </a:cubicBezTo>
                  <a:cubicBezTo>
                    <a:pt x="1880" y="0"/>
                    <a:pt x="1942" y="6"/>
                    <a:pt x="1968" y="22"/>
                  </a:cubicBezTo>
                  <a:cubicBezTo>
                    <a:pt x="1994" y="38"/>
                    <a:pt x="1986" y="68"/>
                    <a:pt x="2004" y="106"/>
                  </a:cubicBezTo>
                  <a:cubicBezTo>
                    <a:pt x="2022" y="144"/>
                    <a:pt x="2040" y="214"/>
                    <a:pt x="2076" y="250"/>
                  </a:cubicBezTo>
                  <a:cubicBezTo>
                    <a:pt x="2112" y="286"/>
                    <a:pt x="2176" y="318"/>
                    <a:pt x="2220" y="322"/>
                  </a:cubicBezTo>
                  <a:cubicBezTo>
                    <a:pt x="2264" y="326"/>
                    <a:pt x="2314" y="300"/>
                    <a:pt x="2340" y="274"/>
                  </a:cubicBezTo>
                  <a:cubicBezTo>
                    <a:pt x="2366" y="248"/>
                    <a:pt x="2356" y="194"/>
                    <a:pt x="2376" y="166"/>
                  </a:cubicBezTo>
                  <a:cubicBezTo>
                    <a:pt x="2396" y="138"/>
                    <a:pt x="2426" y="110"/>
                    <a:pt x="2460" y="106"/>
                  </a:cubicBezTo>
                  <a:cubicBezTo>
                    <a:pt x="2494" y="102"/>
                    <a:pt x="2552" y="124"/>
                    <a:pt x="2580" y="142"/>
                  </a:cubicBezTo>
                  <a:cubicBezTo>
                    <a:pt x="2608" y="160"/>
                    <a:pt x="2612" y="188"/>
                    <a:pt x="2628" y="214"/>
                  </a:cubicBezTo>
                  <a:cubicBezTo>
                    <a:pt x="2644" y="240"/>
                    <a:pt x="2660" y="269"/>
                    <a:pt x="2676" y="298"/>
                  </a:cubicBezTo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Line 8"/>
            <p:cNvSpPr>
              <a:spLocks noChangeShapeType="1"/>
            </p:cNvSpPr>
            <p:nvPr/>
          </p:nvSpPr>
          <p:spPr bwMode="auto">
            <a:xfrm>
              <a:off x="2484438" y="4749800"/>
              <a:ext cx="819150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9"/>
            <p:cNvSpPr>
              <a:spLocks noChangeShapeType="1"/>
            </p:cNvSpPr>
            <p:nvPr/>
          </p:nvSpPr>
          <p:spPr bwMode="auto">
            <a:xfrm>
              <a:off x="3798888" y="4768850"/>
              <a:ext cx="590550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Line 10"/>
            <p:cNvSpPr>
              <a:spLocks noChangeShapeType="1"/>
            </p:cNvSpPr>
            <p:nvPr/>
          </p:nvSpPr>
          <p:spPr bwMode="auto">
            <a:xfrm>
              <a:off x="5360988" y="4768850"/>
              <a:ext cx="552450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Text Box 11"/>
            <p:cNvSpPr txBox="1">
              <a:spLocks noChangeArrowheads="1"/>
            </p:cNvSpPr>
            <p:nvPr/>
          </p:nvSpPr>
          <p:spPr bwMode="auto">
            <a:xfrm>
              <a:off x="1706563" y="4619625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CC0000"/>
                  </a:solidFill>
                </a:rPr>
                <a:t>R</a:t>
              </a:r>
            </a:p>
          </p:txBody>
        </p:sp>
        <p:sp>
          <p:nvSpPr>
            <p:cNvPr id="1037" name="Text Box 12"/>
            <p:cNvSpPr txBox="1">
              <a:spLocks noChangeArrowheads="1"/>
            </p:cNvSpPr>
            <p:nvPr/>
          </p:nvSpPr>
          <p:spPr bwMode="auto">
            <a:xfrm>
              <a:off x="2697163" y="42957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33CC"/>
                  </a:solidFill>
                </a:rPr>
                <a:t>t</a:t>
              </a:r>
              <a:r>
                <a:rPr lang="en-US" b="1" baseline="-25000">
                  <a:solidFill>
                    <a:srgbClr val="0033CC"/>
                  </a:solidFill>
                </a:rPr>
                <a:t>1</a:t>
              </a:r>
            </a:p>
          </p:txBody>
        </p:sp>
        <p:sp>
          <p:nvSpPr>
            <p:cNvPr id="1038" name="Text Box 13"/>
            <p:cNvSpPr txBox="1">
              <a:spLocks noChangeArrowheads="1"/>
            </p:cNvSpPr>
            <p:nvPr/>
          </p:nvSpPr>
          <p:spPr bwMode="auto">
            <a:xfrm>
              <a:off x="3897313" y="431482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33CC"/>
                  </a:solidFill>
                </a:rPr>
                <a:t>t</a:t>
              </a:r>
              <a:r>
                <a:rPr lang="en-US" b="1" baseline="-25000">
                  <a:solidFill>
                    <a:srgbClr val="0033CC"/>
                  </a:solidFill>
                </a:rPr>
                <a:t>2</a:t>
              </a:r>
            </a:p>
          </p:txBody>
        </p:sp>
        <p:sp>
          <p:nvSpPr>
            <p:cNvPr id="1039" name="Text Box 14"/>
            <p:cNvSpPr txBox="1">
              <a:spLocks noChangeArrowheads="1"/>
            </p:cNvSpPr>
            <p:nvPr/>
          </p:nvSpPr>
          <p:spPr bwMode="auto">
            <a:xfrm>
              <a:off x="5440363" y="431482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33CC"/>
                  </a:solidFill>
                </a:rPr>
                <a:t>t</a:t>
              </a:r>
              <a:r>
                <a:rPr lang="en-US" b="1" baseline="-25000">
                  <a:solidFill>
                    <a:srgbClr val="0033CC"/>
                  </a:solidFill>
                </a:rPr>
                <a:t>3</a:t>
              </a:r>
            </a:p>
          </p:txBody>
        </p:sp>
      </p:grpSp>
      <p:graphicFrame>
        <p:nvGraphicFramePr>
          <p:cNvPr id="1026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781633"/>
              </p:ext>
            </p:extLst>
          </p:nvPr>
        </p:nvGraphicFramePr>
        <p:xfrm>
          <a:off x="1096687" y="3981244"/>
          <a:ext cx="33607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1497950" imgH="253890" progId="Equation.3">
                  <p:embed/>
                </p:oleObj>
              </mc:Choice>
              <mc:Fallback>
                <p:oleObj name="Equation" r:id="rId3" imgW="1497950" imgH="25389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687" y="3981244"/>
                        <a:ext cx="3360737" cy="56991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5495148" y="4373563"/>
            <a:ext cx="1733550" cy="514350"/>
            <a:chOff x="5399898" y="4943475"/>
            <a:chExt cx="1733550" cy="514350"/>
          </a:xfrm>
        </p:grpSpPr>
        <p:sp>
          <p:nvSpPr>
            <p:cNvPr id="16" name="Line 25"/>
            <p:cNvSpPr>
              <a:spLocks noChangeShapeType="1"/>
            </p:cNvSpPr>
            <p:nvPr/>
          </p:nvSpPr>
          <p:spPr bwMode="auto">
            <a:xfrm>
              <a:off x="5437998" y="5153025"/>
              <a:ext cx="19050" cy="28575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>
              <a:off x="7114398" y="5133975"/>
              <a:ext cx="19050" cy="28575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>
              <a:off x="5457048" y="5153025"/>
              <a:ext cx="1600200" cy="0"/>
            </a:xfrm>
            <a:prstGeom prst="line">
              <a:avLst/>
            </a:prstGeom>
            <a:noFill/>
            <a:ln w="12700">
              <a:solidFill>
                <a:srgbClr val="CC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8"/>
            <p:cNvSpPr>
              <a:spLocks noChangeShapeType="1"/>
            </p:cNvSpPr>
            <p:nvPr/>
          </p:nvSpPr>
          <p:spPr bwMode="auto">
            <a:xfrm>
              <a:off x="5457048" y="5172075"/>
              <a:ext cx="819150" cy="285750"/>
            </a:xfrm>
            <a:prstGeom prst="line">
              <a:avLst/>
            </a:prstGeom>
            <a:noFill/>
            <a:ln w="12700">
              <a:solidFill>
                <a:srgbClr val="4016C6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9"/>
            <p:cNvSpPr>
              <a:spLocks noChangeShapeType="1"/>
            </p:cNvSpPr>
            <p:nvPr/>
          </p:nvSpPr>
          <p:spPr bwMode="auto">
            <a:xfrm flipH="1">
              <a:off x="6238098" y="5172075"/>
              <a:ext cx="819150" cy="285750"/>
            </a:xfrm>
            <a:prstGeom prst="line">
              <a:avLst/>
            </a:prstGeom>
            <a:noFill/>
            <a:ln w="12700">
              <a:solidFill>
                <a:srgbClr val="4016C6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30"/>
            <p:cNvSpPr>
              <a:spLocks noChangeShapeType="1"/>
            </p:cNvSpPr>
            <p:nvPr/>
          </p:nvSpPr>
          <p:spPr bwMode="auto">
            <a:xfrm flipV="1">
              <a:off x="5399898" y="4943475"/>
              <a:ext cx="533400" cy="20955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31"/>
            <p:cNvSpPr>
              <a:spLocks noChangeShapeType="1"/>
            </p:cNvSpPr>
            <p:nvPr/>
          </p:nvSpPr>
          <p:spPr bwMode="auto">
            <a:xfrm>
              <a:off x="5952348" y="4943475"/>
              <a:ext cx="819150" cy="51435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32"/>
            <p:cNvSpPr>
              <a:spLocks noChangeShapeType="1"/>
            </p:cNvSpPr>
            <p:nvPr/>
          </p:nvSpPr>
          <p:spPr bwMode="auto">
            <a:xfrm flipV="1">
              <a:off x="6771498" y="5133975"/>
              <a:ext cx="285750" cy="30480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Characterizing Wideband Channels</a:t>
            </a:r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757363"/>
            <a:ext cx="85534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Wideband channels introduce time-distortion (</a:t>
            </a:r>
            <a:r>
              <a:rPr lang="en-US" i="1" dirty="0" smtClean="0">
                <a:latin typeface="Symbol" pitchFamily="18" charset="2"/>
              </a:rPr>
              <a:t>t</a:t>
            </a:r>
            <a:r>
              <a:rPr lang="en-US" dirty="0" smtClean="0"/>
              <a:t>) and time-variation (Doppler, </a:t>
            </a:r>
            <a:r>
              <a:rPr lang="en-US" i="1" dirty="0" smtClean="0">
                <a:latin typeface="Symbol" pitchFamily="18" charset="2"/>
              </a:rPr>
              <a:t>r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W</a:t>
            </a:r>
            <a:r>
              <a:rPr lang="en-US" dirty="0" smtClean="0"/>
              <a:t>ideband channels c(</a:t>
            </a:r>
            <a:r>
              <a:rPr lang="en-US" dirty="0" err="1" smtClean="0">
                <a:latin typeface="Symbol" pitchFamily="18" charset="2"/>
              </a:rPr>
              <a:t>t,</a:t>
            </a:r>
            <a:r>
              <a:rPr lang="en-US" dirty="0" err="1" smtClean="0"/>
              <a:t>t</a:t>
            </a:r>
            <a:r>
              <a:rPr lang="en-US" dirty="0" smtClean="0"/>
              <a:t>) characterized by scattering function from A</a:t>
            </a:r>
            <a:r>
              <a:rPr lang="en-US" baseline="-25000" dirty="0" smtClean="0"/>
              <a:t>c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</a:rPr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Symbol" pitchFamily="18" charset="2"/>
              </a:rPr>
              <a:t>t</a:t>
            </a:r>
            <a:r>
              <a:rPr lang="en-US" baseline="-25000" dirty="0" smtClean="0"/>
              <a:t>2</a:t>
            </a:r>
            <a:r>
              <a:rPr lang="en-US" dirty="0" smtClean="0"/>
              <a:t>,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t)=A</a:t>
            </a:r>
            <a:r>
              <a:rPr lang="en-US" baseline="-25000" dirty="0" smtClean="0"/>
              <a:t>c</a:t>
            </a:r>
            <a:r>
              <a:rPr lang="en-US" dirty="0" smtClean="0"/>
              <a:t>(</a:t>
            </a:r>
            <a:r>
              <a:rPr lang="en-US" dirty="0" err="1" smtClean="0">
                <a:latin typeface="Symbol" pitchFamily="18" charset="2"/>
              </a:rPr>
              <a:t>t</a:t>
            </a:r>
            <a:r>
              <a:rPr lang="en-US" dirty="0" err="1" smtClean="0"/>
              <a:t>,</a:t>
            </a:r>
            <a:r>
              <a:rPr lang="en-US" dirty="0" err="1" smtClean="0">
                <a:latin typeface="Symbol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655916" y="2795587"/>
            <a:ext cx="2003425" cy="1482725"/>
            <a:chOff x="977983" y="2641600"/>
            <a:chExt cx="2303380" cy="1908175"/>
          </a:xfrm>
        </p:grpSpPr>
        <p:graphicFrame>
          <p:nvGraphicFramePr>
            <p:cNvPr id="2050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018566"/>
                </p:ext>
              </p:extLst>
            </p:nvPr>
          </p:nvGraphicFramePr>
          <p:xfrm>
            <a:off x="1627188" y="2641600"/>
            <a:ext cx="1397000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3" name="Equation" r:id="rId3" imgW="761669" imgH="228501" progId="Equation.3">
                    <p:embed/>
                  </p:oleObj>
                </mc:Choice>
                <mc:Fallback>
                  <p:oleObj name="Equation" r:id="rId3" imgW="761669" imgH="228501" progId="Equation.3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7188" y="2641600"/>
                          <a:ext cx="1397000" cy="419100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56" name="Group 6"/>
            <p:cNvGrpSpPr>
              <a:grpSpLocks/>
            </p:cNvGrpSpPr>
            <p:nvPr/>
          </p:nvGrpSpPr>
          <p:grpSpPr bwMode="auto">
            <a:xfrm>
              <a:off x="1455738" y="3079750"/>
              <a:ext cx="1825625" cy="1273175"/>
              <a:chOff x="864" y="3096"/>
              <a:chExt cx="1150" cy="802"/>
            </a:xfrm>
          </p:grpSpPr>
          <p:grpSp>
            <p:nvGrpSpPr>
              <p:cNvPr id="2075" name="Group 7"/>
              <p:cNvGrpSpPr>
                <a:grpSpLocks/>
              </p:cNvGrpSpPr>
              <p:nvPr/>
            </p:nvGrpSpPr>
            <p:grpSpPr bwMode="auto">
              <a:xfrm>
                <a:off x="1200" y="3096"/>
                <a:ext cx="312" cy="576"/>
                <a:chOff x="876" y="3204"/>
                <a:chExt cx="312" cy="576"/>
              </a:xfrm>
            </p:grpSpPr>
            <p:sp>
              <p:nvSpPr>
                <p:cNvPr id="2078" name="Rectangle 8"/>
                <p:cNvSpPr>
                  <a:spLocks noChangeArrowheads="1"/>
                </p:cNvSpPr>
                <p:nvPr/>
              </p:nvSpPr>
              <p:spPr bwMode="auto">
                <a:xfrm>
                  <a:off x="876" y="3204"/>
                  <a:ext cx="156" cy="57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9" name="Rectangle 9"/>
                <p:cNvSpPr>
                  <a:spLocks noChangeArrowheads="1"/>
                </p:cNvSpPr>
                <p:nvPr/>
              </p:nvSpPr>
              <p:spPr bwMode="auto">
                <a:xfrm>
                  <a:off x="948" y="3204"/>
                  <a:ext cx="156" cy="576"/>
                </a:xfrm>
                <a:prstGeom prst="rect">
                  <a:avLst/>
                </a:prstGeom>
                <a:solidFill>
                  <a:srgbClr val="4016C6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80" name="Rectangle 10"/>
                <p:cNvSpPr>
                  <a:spLocks noChangeArrowheads="1"/>
                </p:cNvSpPr>
                <p:nvPr/>
              </p:nvSpPr>
              <p:spPr bwMode="auto">
                <a:xfrm>
                  <a:off x="1032" y="3204"/>
                  <a:ext cx="156" cy="576"/>
                </a:xfrm>
                <a:prstGeom prst="rect">
                  <a:avLst/>
                </a:prstGeom>
                <a:solidFill>
                  <a:srgbClr val="009900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076" name="Line 11"/>
              <p:cNvSpPr>
                <a:spLocks noChangeShapeType="1"/>
              </p:cNvSpPr>
              <p:nvPr/>
            </p:nvSpPr>
            <p:spPr bwMode="auto">
              <a:xfrm>
                <a:off x="864" y="3672"/>
                <a:ext cx="100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Text Box 12"/>
              <p:cNvSpPr txBox="1">
                <a:spLocks noChangeArrowheads="1"/>
              </p:cNvSpPr>
              <p:nvPr/>
            </p:nvSpPr>
            <p:spPr bwMode="auto">
              <a:xfrm>
                <a:off x="1814" y="3610"/>
                <a:ext cx="2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b="1">
                    <a:solidFill>
                      <a:srgbClr val="000000"/>
                    </a:solidFill>
                    <a:latin typeface="Symbol" pitchFamily="18" charset="2"/>
                  </a:rPr>
                  <a:t>t</a:t>
                </a:r>
              </a:p>
            </p:txBody>
          </p:sp>
        </p:grpSp>
        <p:sp>
          <p:nvSpPr>
            <p:cNvPr id="2058" name="Text Box 23"/>
            <p:cNvSpPr txBox="1">
              <a:spLocks noChangeArrowheads="1"/>
            </p:cNvSpPr>
            <p:nvPr/>
          </p:nvSpPr>
          <p:spPr bwMode="auto">
            <a:xfrm>
              <a:off x="977983" y="4092575"/>
              <a:ext cx="1862141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 dirty="0">
                  <a:solidFill>
                    <a:srgbClr val="000000"/>
                  </a:solidFill>
                </a:rPr>
                <a:t>Narrowband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129105" y="2686445"/>
            <a:ext cx="2286000" cy="1636712"/>
            <a:chOff x="5380038" y="2641600"/>
            <a:chExt cx="2892425" cy="1889125"/>
          </a:xfrm>
        </p:grpSpPr>
        <p:graphicFrame>
          <p:nvGraphicFramePr>
            <p:cNvPr id="205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1878915"/>
                </p:ext>
              </p:extLst>
            </p:nvPr>
          </p:nvGraphicFramePr>
          <p:xfrm>
            <a:off x="5989638" y="2641600"/>
            <a:ext cx="1397000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4" name="Equation" r:id="rId5" imgW="761669" imgH="228501" progId="Equation.3">
                    <p:embed/>
                  </p:oleObj>
                </mc:Choice>
                <mc:Fallback>
                  <p:oleObj name="Equation" r:id="rId5" imgW="761669" imgH="228501" progId="Equation.3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89638" y="2641600"/>
                          <a:ext cx="1397000" cy="419100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57" name="Group 13"/>
            <p:cNvGrpSpPr>
              <a:grpSpLocks/>
            </p:cNvGrpSpPr>
            <p:nvPr/>
          </p:nvGrpSpPr>
          <p:grpSpPr bwMode="auto">
            <a:xfrm>
              <a:off x="5380038" y="3079750"/>
              <a:ext cx="2892425" cy="1254125"/>
              <a:chOff x="3336" y="3144"/>
              <a:chExt cx="1822" cy="790"/>
            </a:xfrm>
          </p:grpSpPr>
          <p:sp>
            <p:nvSpPr>
              <p:cNvPr id="2068" name="Rectangle 14"/>
              <p:cNvSpPr>
                <a:spLocks noChangeArrowheads="1"/>
              </p:cNvSpPr>
              <p:nvPr/>
            </p:nvSpPr>
            <p:spPr bwMode="auto">
              <a:xfrm>
                <a:off x="3492" y="3144"/>
                <a:ext cx="156" cy="576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" name="Rectangle 15"/>
              <p:cNvSpPr>
                <a:spLocks noChangeArrowheads="1"/>
              </p:cNvSpPr>
              <p:nvPr/>
            </p:nvSpPr>
            <p:spPr bwMode="auto">
              <a:xfrm>
                <a:off x="4104" y="3144"/>
                <a:ext cx="156" cy="576"/>
              </a:xfrm>
              <a:prstGeom prst="rect">
                <a:avLst/>
              </a:prstGeom>
              <a:solidFill>
                <a:srgbClr val="4016C6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" name="Rectangle 16"/>
              <p:cNvSpPr>
                <a:spLocks noChangeArrowheads="1"/>
              </p:cNvSpPr>
              <p:nvPr/>
            </p:nvSpPr>
            <p:spPr bwMode="auto">
              <a:xfrm>
                <a:off x="4620" y="3144"/>
                <a:ext cx="156" cy="576"/>
              </a:xfrm>
              <a:prstGeom prst="rect">
                <a:avLst/>
              </a:prstGeom>
              <a:solidFill>
                <a:srgbClr val="009900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" name="Line 17"/>
              <p:cNvSpPr>
                <a:spLocks noChangeShapeType="1"/>
              </p:cNvSpPr>
              <p:nvPr/>
            </p:nvSpPr>
            <p:spPr bwMode="auto">
              <a:xfrm flipV="1">
                <a:off x="3336" y="3720"/>
                <a:ext cx="164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Text Box 18"/>
              <p:cNvSpPr txBox="1">
                <a:spLocks noChangeArrowheads="1"/>
              </p:cNvSpPr>
              <p:nvPr/>
            </p:nvSpPr>
            <p:spPr bwMode="auto">
              <a:xfrm>
                <a:off x="4958" y="3646"/>
                <a:ext cx="2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b="1">
                    <a:solidFill>
                      <a:srgbClr val="000000"/>
                    </a:solidFill>
                    <a:latin typeface="Symbol" pitchFamily="18" charset="2"/>
                  </a:rPr>
                  <a:t>t</a:t>
                </a:r>
              </a:p>
            </p:txBody>
          </p:sp>
          <p:sp>
            <p:nvSpPr>
              <p:cNvPr id="2073" name="Line 19"/>
              <p:cNvSpPr>
                <a:spLocks noChangeShapeType="1"/>
              </p:cNvSpPr>
              <p:nvPr/>
            </p:nvSpPr>
            <p:spPr bwMode="auto">
              <a:xfrm>
                <a:off x="3636" y="3384"/>
                <a:ext cx="4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2052" name="Object 20"/>
              <p:cNvGraphicFramePr>
                <a:graphicFrameLocks noChangeAspect="1"/>
              </p:cNvGraphicFramePr>
              <p:nvPr/>
            </p:nvGraphicFramePr>
            <p:xfrm>
              <a:off x="3737" y="3427"/>
              <a:ext cx="293" cy="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15" name="Equation" r:id="rId7" imgW="253780" imgH="215713" progId="Equation.3">
                      <p:embed/>
                    </p:oleObj>
                  </mc:Choice>
                  <mc:Fallback>
                    <p:oleObj name="Equation" r:id="rId7" imgW="253780" imgH="215713" progId="Equation.3">
                      <p:embed/>
                      <p:pic>
                        <p:nvPicPr>
                          <p:cNvPr id="0" name="Picture 5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37" y="3427"/>
                            <a:ext cx="293" cy="250"/>
                          </a:xfrm>
                          <a:prstGeom prst="rect">
                            <a:avLst/>
                          </a:prstGeom>
                          <a:noFill/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74" name="Line 21"/>
              <p:cNvSpPr>
                <a:spLocks noChangeShapeType="1"/>
              </p:cNvSpPr>
              <p:nvPr/>
            </p:nvSpPr>
            <p:spPr bwMode="auto">
              <a:xfrm flipV="1">
                <a:off x="4260" y="3384"/>
                <a:ext cx="37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2053" name="Object 22"/>
              <p:cNvGraphicFramePr>
                <a:graphicFrameLocks noChangeAspect="1"/>
              </p:cNvGraphicFramePr>
              <p:nvPr/>
            </p:nvGraphicFramePr>
            <p:xfrm>
              <a:off x="4306" y="3427"/>
              <a:ext cx="307" cy="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16" name="Equation" r:id="rId9" imgW="266353" imgH="215619" progId="Equation.3">
                      <p:embed/>
                    </p:oleObj>
                  </mc:Choice>
                  <mc:Fallback>
                    <p:oleObj name="Equation" r:id="rId9" imgW="266353" imgH="215619" progId="Equation.3">
                      <p:embed/>
                      <p:pic>
                        <p:nvPicPr>
                          <p:cNvPr id="0" name="Picture 5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06" y="3427"/>
                            <a:ext cx="307" cy="250"/>
                          </a:xfrm>
                          <a:prstGeom prst="rect">
                            <a:avLst/>
                          </a:prstGeom>
                          <a:noFill/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059" name="Text Box 24"/>
            <p:cNvSpPr txBox="1">
              <a:spLocks noChangeArrowheads="1"/>
            </p:cNvSpPr>
            <p:nvPr/>
          </p:nvSpPr>
          <p:spPr bwMode="auto">
            <a:xfrm>
              <a:off x="5783263" y="4073525"/>
              <a:ext cx="1539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 dirty="0">
                  <a:solidFill>
                    <a:srgbClr val="000000"/>
                  </a:solidFill>
                </a:rPr>
                <a:t>Wideband</a:t>
              </a:r>
            </a:p>
          </p:txBody>
        </p:sp>
      </p:grpSp>
      <p:sp>
        <p:nvSpPr>
          <p:cNvPr id="35" name="Line 4"/>
          <p:cNvSpPr>
            <a:spLocks noChangeShapeType="1"/>
          </p:cNvSpPr>
          <p:nvPr/>
        </p:nvSpPr>
        <p:spPr bwMode="auto">
          <a:xfrm>
            <a:off x="5975350" y="5435600"/>
            <a:ext cx="0" cy="9715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 flipV="1">
            <a:off x="5448300" y="5662613"/>
            <a:ext cx="2379663" cy="9286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5483225" y="6383338"/>
            <a:ext cx="280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8429625" y="6092825"/>
            <a:ext cx="361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i="1" dirty="0">
                <a:solidFill>
                  <a:srgbClr val="0033CC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7912100" y="5435600"/>
            <a:ext cx="407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i="1" dirty="0">
                <a:solidFill>
                  <a:srgbClr val="0033CC"/>
                </a:solidFill>
                <a:latin typeface="Symbol" pitchFamily="18" charset="2"/>
              </a:rPr>
              <a:t>r</a:t>
            </a:r>
          </a:p>
        </p:txBody>
      </p:sp>
      <p:sp>
        <p:nvSpPr>
          <p:cNvPr id="40" name="Freeform 9"/>
          <p:cNvSpPr>
            <a:spLocks/>
          </p:cNvSpPr>
          <p:nvPr/>
        </p:nvSpPr>
        <p:spPr bwMode="auto">
          <a:xfrm>
            <a:off x="6000750" y="5810250"/>
            <a:ext cx="1809750" cy="558800"/>
          </a:xfrm>
          <a:custGeom>
            <a:avLst/>
            <a:gdLst>
              <a:gd name="T0" fmla="*/ 0 w 1140"/>
              <a:gd name="T1" fmla="*/ 2147483647 h 352"/>
              <a:gd name="T2" fmla="*/ 2147483647 w 1140"/>
              <a:gd name="T3" fmla="*/ 2147483647 h 352"/>
              <a:gd name="T4" fmla="*/ 2147483647 w 1140"/>
              <a:gd name="T5" fmla="*/ 2147483647 h 352"/>
              <a:gd name="T6" fmla="*/ 2147483647 w 1140"/>
              <a:gd name="T7" fmla="*/ 2147483647 h 352"/>
              <a:gd name="T8" fmla="*/ 2147483647 w 1140"/>
              <a:gd name="T9" fmla="*/ 2147483647 h 352"/>
              <a:gd name="T10" fmla="*/ 2147483647 w 1140"/>
              <a:gd name="T11" fmla="*/ 2147483647 h 3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40"/>
              <a:gd name="T19" fmla="*/ 0 h 352"/>
              <a:gd name="T20" fmla="*/ 1140 w 1140"/>
              <a:gd name="T21" fmla="*/ 352 h 3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40" h="352">
                <a:moveTo>
                  <a:pt x="0" y="4"/>
                </a:moveTo>
                <a:cubicBezTo>
                  <a:pt x="68" y="2"/>
                  <a:pt x="136" y="0"/>
                  <a:pt x="216" y="16"/>
                </a:cubicBezTo>
                <a:cubicBezTo>
                  <a:pt x="296" y="32"/>
                  <a:pt x="386" y="66"/>
                  <a:pt x="480" y="100"/>
                </a:cubicBezTo>
                <a:cubicBezTo>
                  <a:pt x="574" y="134"/>
                  <a:pt x="698" y="184"/>
                  <a:pt x="780" y="220"/>
                </a:cubicBezTo>
                <a:cubicBezTo>
                  <a:pt x="862" y="256"/>
                  <a:pt x="912" y="294"/>
                  <a:pt x="972" y="316"/>
                </a:cubicBezTo>
                <a:cubicBezTo>
                  <a:pt x="1032" y="338"/>
                  <a:pt x="1086" y="345"/>
                  <a:pt x="1140" y="352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10"/>
          <p:cNvSpPr txBox="1">
            <a:spLocks noChangeArrowheads="1"/>
          </p:cNvSpPr>
          <p:nvPr/>
        </p:nvSpPr>
        <p:spPr bwMode="auto">
          <a:xfrm>
            <a:off x="1051750" y="5492532"/>
            <a:ext cx="36134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 dirty="0">
                <a:solidFill>
                  <a:srgbClr val="0000CC"/>
                </a:solidFill>
                <a:latin typeface="Garamond" pitchFamily="18" charset="0"/>
              </a:rPr>
              <a:t>s(</a:t>
            </a:r>
            <a:r>
              <a:rPr lang="en-US" sz="3200" b="1" i="1" dirty="0" err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3200" b="1" i="1" dirty="0" err="1">
                <a:solidFill>
                  <a:srgbClr val="0000CC"/>
                </a:solidFill>
                <a:latin typeface="Garamond" pitchFamily="18" charset="0"/>
              </a:rPr>
              <a:t>,</a:t>
            </a:r>
            <a:r>
              <a:rPr lang="en-US" sz="3200" b="1" i="1" dirty="0" err="1">
                <a:solidFill>
                  <a:srgbClr val="0000CC"/>
                </a:solidFill>
                <a:latin typeface="Symbol" pitchFamily="18" charset="2"/>
              </a:rPr>
              <a:t>r</a:t>
            </a:r>
            <a:r>
              <a:rPr lang="en-US" sz="3200" b="1" i="1" dirty="0">
                <a:solidFill>
                  <a:srgbClr val="0000CC"/>
                </a:solidFill>
                <a:latin typeface="Garamond" pitchFamily="18" charset="0"/>
              </a:rPr>
              <a:t>)=</a:t>
            </a:r>
            <a:r>
              <a:rPr lang="en-US" sz="3600" b="1" i="1" dirty="0" err="1">
                <a:solidFill>
                  <a:srgbClr val="0000CC"/>
                </a:solidFill>
                <a:latin typeface="Monotype Corsiva" pitchFamily="66" charset="0"/>
              </a:rPr>
              <a:t>F</a:t>
            </a:r>
            <a:r>
              <a:rPr lang="en-US" sz="3200" b="1" i="1" baseline="-25000" dirty="0" err="1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3200" b="1" i="1" baseline="-25000" dirty="0" err="1">
                <a:solidFill>
                  <a:srgbClr val="0000CC"/>
                </a:solidFill>
                <a:latin typeface="Garamond" pitchFamily="18" charset="0"/>
              </a:rPr>
              <a:t>t</a:t>
            </a:r>
            <a:r>
              <a:rPr lang="en-US" sz="3200" b="1" dirty="0">
                <a:solidFill>
                  <a:srgbClr val="0000CC"/>
                </a:solidFill>
                <a:latin typeface="Garamond" pitchFamily="18" charset="0"/>
              </a:rPr>
              <a:t>[A</a:t>
            </a:r>
            <a:r>
              <a:rPr lang="en-US" sz="3200" b="1" baseline="-25000" dirty="0">
                <a:solidFill>
                  <a:srgbClr val="0000CC"/>
                </a:solidFill>
                <a:latin typeface="Garamond" pitchFamily="18" charset="0"/>
              </a:rPr>
              <a:t>c</a:t>
            </a:r>
            <a:r>
              <a:rPr lang="en-US" sz="3200" b="1" dirty="0">
                <a:solidFill>
                  <a:srgbClr val="0000CC"/>
                </a:solidFill>
                <a:latin typeface="Garamond" pitchFamily="18" charset="0"/>
              </a:rPr>
              <a:t>(</a:t>
            </a:r>
            <a:r>
              <a:rPr lang="en-US" sz="3200" b="1" i="1" dirty="0" err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3200" b="1" i="1" dirty="0" err="1">
                <a:solidFill>
                  <a:srgbClr val="0000CC"/>
                </a:solidFill>
                <a:latin typeface="Garamond" pitchFamily="18" charset="0"/>
              </a:rPr>
              <a:t>,</a:t>
            </a:r>
            <a:r>
              <a:rPr lang="en-US" sz="3200" b="1" i="1" dirty="0" err="1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3200" b="1" i="1" dirty="0" err="1">
                <a:solidFill>
                  <a:srgbClr val="0000CC"/>
                </a:solidFill>
                <a:latin typeface="Garamond" pitchFamily="18" charset="0"/>
              </a:rPr>
              <a:t>t</a:t>
            </a:r>
            <a:r>
              <a:rPr lang="en-US" sz="3200" b="1" dirty="0">
                <a:solidFill>
                  <a:srgbClr val="0000CC"/>
                </a:solidFill>
                <a:latin typeface="Garamond" pitchFamily="18" charset="0"/>
              </a:rPr>
              <a:t>)]</a:t>
            </a:r>
            <a:endParaRPr lang="en-US" sz="3200" b="1" i="1" dirty="0">
              <a:solidFill>
                <a:srgbClr val="0000CC"/>
              </a:solidFill>
              <a:latin typeface="Garamond" pitchFamily="18" charset="0"/>
            </a:endParaRPr>
          </a:p>
        </p:txBody>
      </p:sp>
      <p:sp>
        <p:nvSpPr>
          <p:cNvPr id="42" name="Freeform 11"/>
          <p:cNvSpPr>
            <a:spLocks/>
          </p:cNvSpPr>
          <p:nvPr/>
        </p:nvSpPr>
        <p:spPr bwMode="auto">
          <a:xfrm>
            <a:off x="6153150" y="5680075"/>
            <a:ext cx="1390650" cy="295275"/>
          </a:xfrm>
          <a:custGeom>
            <a:avLst/>
            <a:gdLst>
              <a:gd name="T0" fmla="*/ 0 w 876"/>
              <a:gd name="T1" fmla="*/ 2147483647 h 186"/>
              <a:gd name="T2" fmla="*/ 2147483647 w 876"/>
              <a:gd name="T3" fmla="*/ 2147483647 h 186"/>
              <a:gd name="T4" fmla="*/ 2147483647 w 876"/>
              <a:gd name="T5" fmla="*/ 2147483647 h 186"/>
              <a:gd name="T6" fmla="*/ 2147483647 w 876"/>
              <a:gd name="T7" fmla="*/ 2147483647 h 186"/>
              <a:gd name="T8" fmla="*/ 2147483647 w 876"/>
              <a:gd name="T9" fmla="*/ 2147483647 h 186"/>
              <a:gd name="T10" fmla="*/ 2147483647 w 876"/>
              <a:gd name="T11" fmla="*/ 2147483647 h 1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76"/>
              <a:gd name="T19" fmla="*/ 0 h 186"/>
              <a:gd name="T20" fmla="*/ 876 w 876"/>
              <a:gd name="T21" fmla="*/ 186 h 18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76" h="186">
                <a:moveTo>
                  <a:pt x="0" y="110"/>
                </a:moveTo>
                <a:cubicBezTo>
                  <a:pt x="141" y="128"/>
                  <a:pt x="282" y="146"/>
                  <a:pt x="372" y="158"/>
                </a:cubicBezTo>
                <a:cubicBezTo>
                  <a:pt x="462" y="170"/>
                  <a:pt x="498" y="186"/>
                  <a:pt x="540" y="182"/>
                </a:cubicBezTo>
                <a:cubicBezTo>
                  <a:pt x="582" y="178"/>
                  <a:pt x="586" y="162"/>
                  <a:pt x="624" y="134"/>
                </a:cubicBezTo>
                <a:cubicBezTo>
                  <a:pt x="662" y="106"/>
                  <a:pt x="726" y="28"/>
                  <a:pt x="768" y="14"/>
                </a:cubicBezTo>
                <a:cubicBezTo>
                  <a:pt x="810" y="0"/>
                  <a:pt x="843" y="25"/>
                  <a:pt x="876" y="50"/>
                </a:cubicBezTo>
              </a:path>
            </a:pathLst>
          </a:custGeom>
          <a:noFill/>
          <a:ln w="381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Freeform 12"/>
          <p:cNvSpPr>
            <a:spLocks/>
          </p:cNvSpPr>
          <p:nvPr/>
        </p:nvSpPr>
        <p:spPr bwMode="auto">
          <a:xfrm>
            <a:off x="5962650" y="5835650"/>
            <a:ext cx="1771650" cy="387350"/>
          </a:xfrm>
          <a:custGeom>
            <a:avLst/>
            <a:gdLst>
              <a:gd name="T0" fmla="*/ 0 w 1116"/>
              <a:gd name="T1" fmla="*/ 0 h 244"/>
              <a:gd name="T2" fmla="*/ 2147483647 w 1116"/>
              <a:gd name="T3" fmla="*/ 2147483647 h 244"/>
              <a:gd name="T4" fmla="*/ 2147483647 w 1116"/>
              <a:gd name="T5" fmla="*/ 2147483647 h 244"/>
              <a:gd name="T6" fmla="*/ 2147483647 w 1116"/>
              <a:gd name="T7" fmla="*/ 2147483647 h 244"/>
              <a:gd name="T8" fmla="*/ 2147483647 w 1116"/>
              <a:gd name="T9" fmla="*/ 2147483647 h 244"/>
              <a:gd name="T10" fmla="*/ 2147483647 w 1116"/>
              <a:gd name="T11" fmla="*/ 2147483647 h 244"/>
              <a:gd name="T12" fmla="*/ 2147483647 w 1116"/>
              <a:gd name="T13" fmla="*/ 2147483647 h 2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16"/>
              <a:gd name="T22" fmla="*/ 0 h 244"/>
              <a:gd name="T23" fmla="*/ 1116 w 1116"/>
              <a:gd name="T24" fmla="*/ 244 h 2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16" h="244">
                <a:moveTo>
                  <a:pt x="0" y="0"/>
                </a:moveTo>
                <a:cubicBezTo>
                  <a:pt x="83" y="10"/>
                  <a:pt x="166" y="20"/>
                  <a:pt x="240" y="48"/>
                </a:cubicBezTo>
                <a:cubicBezTo>
                  <a:pt x="314" y="76"/>
                  <a:pt x="382" y="138"/>
                  <a:pt x="444" y="168"/>
                </a:cubicBezTo>
                <a:cubicBezTo>
                  <a:pt x="506" y="198"/>
                  <a:pt x="544" y="244"/>
                  <a:pt x="612" y="228"/>
                </a:cubicBezTo>
                <a:cubicBezTo>
                  <a:pt x="680" y="212"/>
                  <a:pt x="782" y="88"/>
                  <a:pt x="852" y="72"/>
                </a:cubicBezTo>
                <a:cubicBezTo>
                  <a:pt x="922" y="56"/>
                  <a:pt x="988" y="110"/>
                  <a:pt x="1032" y="132"/>
                </a:cubicBezTo>
                <a:cubicBezTo>
                  <a:pt x="1076" y="154"/>
                  <a:pt x="1096" y="179"/>
                  <a:pt x="1116" y="204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1869" y="6242050"/>
            <a:ext cx="5238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Characterizes delay spread &amp; Doppler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Multipath Intensity Profile</a:t>
            </a:r>
          </a:p>
        </p:txBody>
      </p:sp>
      <p:sp>
        <p:nvSpPr>
          <p:cNvPr id="30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2286000"/>
            <a:ext cx="7848600" cy="4076700"/>
          </a:xfrm>
        </p:spPr>
        <p:txBody>
          <a:bodyPr/>
          <a:lstStyle/>
          <a:p>
            <a:r>
              <a:rPr lang="en-US" sz="2800" smtClean="0"/>
              <a:t>Defined as 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t</a:t>
            </a:r>
            <a:r>
              <a:rPr lang="en-US" sz="2800" smtClean="0"/>
              <a:t>,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t=0)= 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t</a:t>
            </a:r>
            <a:r>
              <a:rPr lang="en-US" sz="280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Determines average (T</a:t>
            </a:r>
            <a:r>
              <a:rPr lang="en-US" sz="2400" baseline="-25000" smtClean="0"/>
              <a:t>M</a:t>
            </a:r>
            <a:r>
              <a:rPr lang="en-US" sz="2400" smtClean="0"/>
              <a:t> ) and rms (</a:t>
            </a:r>
            <a:r>
              <a:rPr lang="en-US" sz="2400" smtClean="0">
                <a:latin typeface="Symbol" pitchFamily="18" charset="2"/>
              </a:rPr>
              <a:t>s</a:t>
            </a:r>
            <a:r>
              <a:rPr lang="en-US" sz="2400" baseline="-25000" smtClean="0">
                <a:latin typeface="Symbol" pitchFamily="18" charset="2"/>
              </a:rPr>
              <a:t>t</a:t>
            </a:r>
            <a:r>
              <a:rPr lang="en-US" sz="2400" smtClean="0"/>
              <a:t>) delay spread 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Approximate max delay of significant m.p.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Coherence bandwidth B</a:t>
            </a:r>
            <a:r>
              <a:rPr lang="en-US" sz="2800" baseline="-25000" smtClean="0"/>
              <a:t>c</a:t>
            </a:r>
            <a:r>
              <a:rPr lang="en-US" sz="2800" smtClean="0"/>
              <a:t>=1/T</a:t>
            </a:r>
            <a:r>
              <a:rPr lang="en-US" sz="2800" baseline="-25000" smtClean="0"/>
              <a:t>M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Maximum frequency over which 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f)=F[A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t</a:t>
            </a:r>
            <a:r>
              <a:rPr lang="en-US" sz="2400" smtClean="0"/>
              <a:t>)]&gt;0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f)=0 implies signals separated in frequency by 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f will be uncorrelated after passing through channel</a:t>
            </a:r>
          </a:p>
        </p:txBody>
      </p:sp>
      <p:sp>
        <p:nvSpPr>
          <p:cNvPr id="3080" name="Line 5"/>
          <p:cNvSpPr>
            <a:spLocks noChangeShapeType="1"/>
          </p:cNvSpPr>
          <p:nvPr/>
        </p:nvSpPr>
        <p:spPr bwMode="auto">
          <a:xfrm>
            <a:off x="5794375" y="1714500"/>
            <a:ext cx="0" cy="1047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7"/>
          <p:cNvSpPr>
            <a:spLocks noChangeShapeType="1"/>
          </p:cNvSpPr>
          <p:nvPr/>
        </p:nvSpPr>
        <p:spPr bwMode="auto">
          <a:xfrm>
            <a:off x="5816600" y="2738438"/>
            <a:ext cx="2616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Text Box 8"/>
          <p:cNvSpPr txBox="1">
            <a:spLocks noChangeArrowheads="1"/>
          </p:cNvSpPr>
          <p:nvPr/>
        </p:nvSpPr>
        <p:spPr bwMode="auto">
          <a:xfrm>
            <a:off x="8362950" y="2390775"/>
            <a:ext cx="361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solidFill>
                  <a:srgbClr val="0033CC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3083" name="Freeform 10"/>
          <p:cNvSpPr>
            <a:spLocks/>
          </p:cNvSpPr>
          <p:nvPr/>
        </p:nvSpPr>
        <p:spPr bwMode="auto">
          <a:xfrm>
            <a:off x="5800725" y="1860550"/>
            <a:ext cx="2324100" cy="863600"/>
          </a:xfrm>
          <a:custGeom>
            <a:avLst/>
            <a:gdLst>
              <a:gd name="T0" fmla="*/ 0 w 1140"/>
              <a:gd name="T1" fmla="*/ 2147483647 h 352"/>
              <a:gd name="T2" fmla="*/ 2147483647 w 1140"/>
              <a:gd name="T3" fmla="*/ 2147483647 h 352"/>
              <a:gd name="T4" fmla="*/ 2147483647 w 1140"/>
              <a:gd name="T5" fmla="*/ 2147483647 h 352"/>
              <a:gd name="T6" fmla="*/ 2147483647 w 1140"/>
              <a:gd name="T7" fmla="*/ 2147483647 h 352"/>
              <a:gd name="T8" fmla="*/ 2147483647 w 1140"/>
              <a:gd name="T9" fmla="*/ 2147483647 h 352"/>
              <a:gd name="T10" fmla="*/ 2147483647 w 1140"/>
              <a:gd name="T11" fmla="*/ 2147483647 h 3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40"/>
              <a:gd name="T19" fmla="*/ 0 h 352"/>
              <a:gd name="T20" fmla="*/ 1140 w 1140"/>
              <a:gd name="T21" fmla="*/ 352 h 3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40" h="352">
                <a:moveTo>
                  <a:pt x="0" y="4"/>
                </a:moveTo>
                <a:cubicBezTo>
                  <a:pt x="68" y="2"/>
                  <a:pt x="136" y="0"/>
                  <a:pt x="216" y="16"/>
                </a:cubicBezTo>
                <a:cubicBezTo>
                  <a:pt x="296" y="32"/>
                  <a:pt x="386" y="66"/>
                  <a:pt x="480" y="100"/>
                </a:cubicBezTo>
                <a:cubicBezTo>
                  <a:pt x="574" y="134"/>
                  <a:pt x="698" y="184"/>
                  <a:pt x="780" y="220"/>
                </a:cubicBezTo>
                <a:cubicBezTo>
                  <a:pt x="862" y="256"/>
                  <a:pt x="912" y="294"/>
                  <a:pt x="972" y="316"/>
                </a:cubicBezTo>
                <a:cubicBezTo>
                  <a:pt x="1032" y="338"/>
                  <a:pt x="1086" y="345"/>
                  <a:pt x="1140" y="352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 Box 13"/>
          <p:cNvSpPr txBox="1">
            <a:spLocks noChangeArrowheads="1"/>
          </p:cNvSpPr>
          <p:nvPr/>
        </p:nvSpPr>
        <p:spPr bwMode="auto">
          <a:xfrm>
            <a:off x="7004050" y="1662113"/>
            <a:ext cx="1044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A</a:t>
            </a:r>
            <a:r>
              <a:rPr lang="en-US" sz="3200" b="1" baseline="-25000">
                <a:solidFill>
                  <a:srgbClr val="0000CC"/>
                </a:solidFill>
                <a:latin typeface="Garamond" pitchFamily="18" charset="0"/>
              </a:rPr>
              <a:t>c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(</a:t>
            </a:r>
            <a:r>
              <a:rPr lang="en-US" sz="3200" b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)</a:t>
            </a:r>
          </a:p>
        </p:txBody>
      </p:sp>
      <p:sp>
        <p:nvSpPr>
          <p:cNvPr id="3085" name="Line 14"/>
          <p:cNvSpPr>
            <a:spLocks noChangeShapeType="1"/>
          </p:cNvSpPr>
          <p:nvPr/>
        </p:nvSpPr>
        <p:spPr bwMode="auto">
          <a:xfrm>
            <a:off x="5848350" y="2647950"/>
            <a:ext cx="1943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Text Box 15"/>
          <p:cNvSpPr txBox="1">
            <a:spLocks noChangeArrowheads="1"/>
          </p:cNvSpPr>
          <p:nvPr/>
        </p:nvSpPr>
        <p:spPr bwMode="auto">
          <a:xfrm>
            <a:off x="6346825" y="2205038"/>
            <a:ext cx="50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T</a:t>
            </a:r>
            <a:r>
              <a:rPr lang="en-US" sz="2000" b="1" baseline="-25000">
                <a:solidFill>
                  <a:srgbClr val="000000"/>
                </a:solidFill>
              </a:rPr>
              <a:t>M</a:t>
            </a:r>
          </a:p>
        </p:txBody>
      </p:sp>
      <p:graphicFrame>
        <p:nvGraphicFramePr>
          <p:cNvPr id="3074" name="Object 0"/>
          <p:cNvGraphicFramePr>
            <a:graphicFrameLocks noChangeAspect="1"/>
          </p:cNvGraphicFramePr>
          <p:nvPr/>
        </p:nvGraphicFramePr>
        <p:xfrm>
          <a:off x="1516063" y="5486400"/>
          <a:ext cx="13827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3" imgW="749300" imgH="228600" progId="Equation.3">
                  <p:embed/>
                </p:oleObj>
              </mc:Choice>
              <mc:Fallback>
                <p:oleObj name="Equation" r:id="rId3" imgW="749300" imgH="22860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5486400"/>
                        <a:ext cx="1382712" cy="4222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Rectangle 17"/>
          <p:cNvSpPr>
            <a:spLocks noChangeArrowheads="1"/>
          </p:cNvSpPr>
          <p:nvPr/>
        </p:nvSpPr>
        <p:spPr bwMode="auto">
          <a:xfrm>
            <a:off x="1125538" y="5870575"/>
            <a:ext cx="24923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Rectangle 18"/>
          <p:cNvSpPr>
            <a:spLocks noChangeArrowheads="1"/>
          </p:cNvSpPr>
          <p:nvPr/>
        </p:nvSpPr>
        <p:spPr bwMode="auto">
          <a:xfrm>
            <a:off x="2103438" y="5870575"/>
            <a:ext cx="249237" cy="762000"/>
          </a:xfrm>
          <a:prstGeom prst="rect">
            <a:avLst/>
          </a:prstGeom>
          <a:solidFill>
            <a:srgbClr val="4016C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Rectangle 19"/>
          <p:cNvSpPr>
            <a:spLocks noChangeArrowheads="1"/>
          </p:cNvSpPr>
          <p:nvPr/>
        </p:nvSpPr>
        <p:spPr bwMode="auto">
          <a:xfrm>
            <a:off x="2927350" y="5870575"/>
            <a:ext cx="249238" cy="7620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Line 20"/>
          <p:cNvSpPr>
            <a:spLocks noChangeShapeType="1"/>
          </p:cNvSpPr>
          <p:nvPr/>
        </p:nvSpPr>
        <p:spPr bwMode="auto">
          <a:xfrm flipV="1">
            <a:off x="876300" y="6632575"/>
            <a:ext cx="2627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Text Box 21"/>
          <p:cNvSpPr txBox="1">
            <a:spLocks noChangeArrowheads="1"/>
          </p:cNvSpPr>
          <p:nvPr/>
        </p:nvSpPr>
        <p:spPr bwMode="auto">
          <a:xfrm>
            <a:off x="3487738" y="6400800"/>
            <a:ext cx="31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3092" name="Line 22"/>
          <p:cNvSpPr>
            <a:spLocks noChangeShapeType="1"/>
          </p:cNvSpPr>
          <p:nvPr/>
        </p:nvSpPr>
        <p:spPr bwMode="auto">
          <a:xfrm>
            <a:off x="1355725" y="6188075"/>
            <a:ext cx="7667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075" name="Object 1"/>
          <p:cNvGraphicFramePr>
            <a:graphicFrameLocks noChangeAspect="1"/>
          </p:cNvGraphicFramePr>
          <p:nvPr/>
        </p:nvGraphicFramePr>
        <p:xfrm>
          <a:off x="1517650" y="6245225"/>
          <a:ext cx="4683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5" imgW="253780" imgH="215713" progId="Equation.3">
                  <p:embed/>
                </p:oleObj>
              </mc:Choice>
              <mc:Fallback>
                <p:oleObj name="Equation" r:id="rId5" imgW="253780" imgH="215713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6245225"/>
                        <a:ext cx="468313" cy="330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Line 24"/>
          <p:cNvSpPr>
            <a:spLocks noChangeShapeType="1"/>
          </p:cNvSpPr>
          <p:nvPr/>
        </p:nvSpPr>
        <p:spPr bwMode="auto">
          <a:xfrm flipV="1">
            <a:off x="2352675" y="6188075"/>
            <a:ext cx="595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2425700" y="6245225"/>
          <a:ext cx="49053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7" imgW="266353" imgH="215619" progId="Equation.3">
                  <p:embed/>
                </p:oleObj>
              </mc:Choice>
              <mc:Fallback>
                <p:oleObj name="Equation" r:id="rId7" imgW="266353" imgH="215619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6245225"/>
                        <a:ext cx="490538" cy="330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4" name="Line 26"/>
          <p:cNvSpPr>
            <a:spLocks noChangeShapeType="1"/>
          </p:cNvSpPr>
          <p:nvPr/>
        </p:nvSpPr>
        <p:spPr bwMode="auto">
          <a:xfrm flipV="1">
            <a:off x="5105400" y="6594475"/>
            <a:ext cx="2627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Text Box 27"/>
          <p:cNvSpPr txBox="1">
            <a:spLocks noChangeArrowheads="1"/>
          </p:cNvSpPr>
          <p:nvPr/>
        </p:nvSpPr>
        <p:spPr bwMode="auto">
          <a:xfrm>
            <a:off x="7754938" y="6383338"/>
            <a:ext cx="27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  <a:latin typeface="Garamond" pitchFamily="18" charset="0"/>
              </a:rPr>
              <a:t>f</a:t>
            </a:r>
          </a:p>
        </p:txBody>
      </p:sp>
      <p:grpSp>
        <p:nvGrpSpPr>
          <p:cNvPr id="3096" name="Group 28"/>
          <p:cNvGrpSpPr>
            <a:grpSpLocks/>
          </p:cNvGrpSpPr>
          <p:nvPr/>
        </p:nvGrpSpPr>
        <p:grpSpPr bwMode="auto">
          <a:xfrm>
            <a:off x="5543550" y="5889625"/>
            <a:ext cx="1905000" cy="723900"/>
            <a:chOff x="3612" y="2772"/>
            <a:chExt cx="1200" cy="456"/>
          </a:xfrm>
        </p:grpSpPr>
        <p:sp>
          <p:nvSpPr>
            <p:cNvPr id="3104" name="Arc 29"/>
            <p:cNvSpPr>
              <a:spLocks/>
            </p:cNvSpPr>
            <p:nvPr/>
          </p:nvSpPr>
          <p:spPr bwMode="auto">
            <a:xfrm>
              <a:off x="4212" y="2772"/>
              <a:ext cx="600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" name="Arc 30"/>
            <p:cNvSpPr>
              <a:spLocks/>
            </p:cNvSpPr>
            <p:nvPr/>
          </p:nvSpPr>
          <p:spPr bwMode="auto">
            <a:xfrm flipH="1">
              <a:off x="3612" y="2772"/>
              <a:ext cx="600" cy="4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97" name="Group 31"/>
          <p:cNvGrpSpPr>
            <a:grpSpLocks/>
          </p:cNvGrpSpPr>
          <p:nvPr/>
        </p:nvGrpSpPr>
        <p:grpSpPr bwMode="auto">
          <a:xfrm>
            <a:off x="5981700" y="5889625"/>
            <a:ext cx="1066800" cy="723900"/>
            <a:chOff x="3612" y="2772"/>
            <a:chExt cx="1200" cy="456"/>
          </a:xfrm>
        </p:grpSpPr>
        <p:sp>
          <p:nvSpPr>
            <p:cNvPr id="3102" name="Arc 32"/>
            <p:cNvSpPr>
              <a:spLocks/>
            </p:cNvSpPr>
            <p:nvPr/>
          </p:nvSpPr>
          <p:spPr bwMode="auto">
            <a:xfrm>
              <a:off x="4212" y="2772"/>
              <a:ext cx="600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" name="Arc 33"/>
            <p:cNvSpPr>
              <a:spLocks/>
            </p:cNvSpPr>
            <p:nvPr/>
          </p:nvSpPr>
          <p:spPr bwMode="auto">
            <a:xfrm flipH="1">
              <a:off x="3612" y="2772"/>
              <a:ext cx="600" cy="4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077" name="Object 3"/>
          <p:cNvGraphicFramePr>
            <a:graphicFrameLocks noChangeAspect="1"/>
          </p:cNvGraphicFramePr>
          <p:nvPr/>
        </p:nvGraphicFramePr>
        <p:xfrm>
          <a:off x="5911850" y="5429250"/>
          <a:ext cx="11255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9" imgW="609600" imgH="228600" progId="Equation.3">
                  <p:embed/>
                </p:oleObj>
              </mc:Choice>
              <mc:Fallback>
                <p:oleObj name="Equation" r:id="rId9" imgW="609600" imgH="22860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5429250"/>
                        <a:ext cx="1125538" cy="4222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8" name="Text Box 35"/>
          <p:cNvSpPr txBox="1">
            <a:spLocks noChangeArrowheads="1"/>
          </p:cNvSpPr>
          <p:nvPr/>
        </p:nvSpPr>
        <p:spPr bwMode="auto">
          <a:xfrm>
            <a:off x="6137275" y="6121400"/>
            <a:ext cx="800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33CC"/>
                </a:solidFill>
              </a:rPr>
              <a:t>A</a:t>
            </a:r>
            <a:r>
              <a:rPr lang="en-US" b="1" baseline="-25000">
                <a:solidFill>
                  <a:srgbClr val="0033CC"/>
                </a:solidFill>
              </a:rPr>
              <a:t>c</a:t>
            </a:r>
            <a:r>
              <a:rPr lang="en-US" b="1">
                <a:solidFill>
                  <a:srgbClr val="0033CC"/>
                </a:solidFill>
              </a:rPr>
              <a:t>(f)</a:t>
            </a:r>
          </a:p>
        </p:txBody>
      </p:sp>
      <p:sp>
        <p:nvSpPr>
          <p:cNvPr id="3099" name="AutoShape 36"/>
          <p:cNvSpPr>
            <a:spLocks noChangeArrowheads="1"/>
          </p:cNvSpPr>
          <p:nvPr/>
        </p:nvSpPr>
        <p:spPr bwMode="auto">
          <a:xfrm>
            <a:off x="3886200" y="5851525"/>
            <a:ext cx="1047750" cy="457200"/>
          </a:xfrm>
          <a:prstGeom prst="leftRightArrow">
            <a:avLst>
              <a:gd name="adj1" fmla="val 50000"/>
              <a:gd name="adj2" fmla="val 458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Text Box 37"/>
          <p:cNvSpPr txBox="1">
            <a:spLocks noChangeArrowheads="1"/>
          </p:cNvSpPr>
          <p:nvPr/>
        </p:nvSpPr>
        <p:spPr bwMode="auto">
          <a:xfrm>
            <a:off x="6461125" y="65182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101" name="Text Box 38"/>
          <p:cNvSpPr txBox="1">
            <a:spLocks noChangeArrowheads="1"/>
          </p:cNvSpPr>
          <p:nvPr/>
        </p:nvSpPr>
        <p:spPr bwMode="auto">
          <a:xfrm>
            <a:off x="6861175" y="64008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Bc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Doppler Power Spectrum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2781300"/>
            <a:ext cx="7848600" cy="4076700"/>
          </a:xfrm>
        </p:spPr>
        <p:txBody>
          <a:bodyPr/>
          <a:lstStyle/>
          <a:p>
            <a:r>
              <a:rPr lang="en-US" sz="2800" smtClean="0"/>
              <a:t>S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r</a:t>
            </a:r>
            <a:r>
              <a:rPr lang="en-US" sz="2800" smtClean="0"/>
              <a:t>)=F[A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t=0</a:t>
            </a:r>
            <a:r>
              <a:rPr lang="en-US" sz="2800" smtClean="0"/>
              <a:t>,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t)]= F[A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t)]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Doppler spread B</a:t>
            </a:r>
            <a:r>
              <a:rPr lang="en-US" sz="2800" baseline="-25000" smtClean="0"/>
              <a:t>d</a:t>
            </a:r>
            <a:r>
              <a:rPr lang="en-US" sz="2800" smtClean="0"/>
              <a:t> is maximum doppler for which S</a:t>
            </a:r>
            <a:r>
              <a:rPr lang="en-US" sz="2800" baseline="-25000" smtClean="0"/>
              <a:t>c 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r</a:t>
            </a:r>
            <a:r>
              <a:rPr lang="en-US" sz="2800" smtClean="0"/>
              <a:t>)=&gt;0.</a:t>
            </a:r>
          </a:p>
          <a:p>
            <a:pPr lvl="1">
              <a:lnSpc>
                <a:spcPct val="10000"/>
              </a:lnSpc>
            </a:pPr>
            <a:endParaRPr lang="en-US" sz="2400" smtClean="0"/>
          </a:p>
          <a:p>
            <a:pPr>
              <a:lnSpc>
                <a:spcPct val="100000"/>
              </a:lnSpc>
            </a:pPr>
            <a:r>
              <a:rPr lang="en-US" sz="2800" smtClean="0"/>
              <a:t>Coherence time T</a:t>
            </a:r>
            <a:r>
              <a:rPr lang="en-US" sz="2800" baseline="-25000" smtClean="0"/>
              <a:t>c</a:t>
            </a:r>
            <a:r>
              <a:rPr lang="en-US" sz="2800" smtClean="0"/>
              <a:t>=1/B</a:t>
            </a:r>
            <a:r>
              <a:rPr lang="en-US" sz="2800" baseline="-25000" smtClean="0"/>
              <a:t>d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Maximum time over which 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t)&gt;0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A</a:t>
            </a:r>
            <a:r>
              <a:rPr lang="en-US" sz="2400" baseline="-25000" smtClean="0"/>
              <a:t>c</a:t>
            </a:r>
            <a:r>
              <a:rPr lang="en-US" sz="2400" smtClean="0"/>
              <a:t>(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t)=0 implies signals separated in time by </a:t>
            </a:r>
            <a:r>
              <a:rPr lang="en-US" sz="2400" smtClean="0">
                <a:latin typeface="Symbol" pitchFamily="18" charset="2"/>
              </a:rPr>
              <a:t>D</a:t>
            </a:r>
            <a:r>
              <a:rPr lang="en-US" sz="2400" smtClean="0"/>
              <a:t>t will be uncorrelated after passing through channel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5908675" y="1790700"/>
            <a:ext cx="0" cy="1047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5930900" y="2814638"/>
            <a:ext cx="2616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8477250" y="2466975"/>
            <a:ext cx="407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solidFill>
                  <a:srgbClr val="0033CC"/>
                </a:solidFill>
                <a:latin typeface="Symbol" pitchFamily="18" charset="2"/>
              </a:rPr>
              <a:t>r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7118350" y="1738313"/>
            <a:ext cx="10302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S</a:t>
            </a:r>
            <a:r>
              <a:rPr lang="en-US" sz="3200" b="1" baseline="-25000">
                <a:solidFill>
                  <a:srgbClr val="0000CC"/>
                </a:solidFill>
                <a:latin typeface="Garamond" pitchFamily="18" charset="0"/>
              </a:rPr>
              <a:t>c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(</a:t>
            </a:r>
            <a:r>
              <a:rPr lang="en-US" sz="3200" b="1">
                <a:solidFill>
                  <a:srgbClr val="0000CC"/>
                </a:solidFill>
                <a:latin typeface="Symbol" pitchFamily="18" charset="2"/>
              </a:rPr>
              <a:t>r</a:t>
            </a:r>
            <a:r>
              <a:rPr lang="en-US" sz="3200" b="1">
                <a:solidFill>
                  <a:srgbClr val="0000CC"/>
                </a:solidFill>
                <a:latin typeface="Garamond" pitchFamily="18" charset="0"/>
              </a:rPr>
              <a:t>)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7985125" y="2776538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B</a:t>
            </a:r>
            <a:r>
              <a:rPr lang="en-US" sz="2000" b="1" baseline="-25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8201" name="Freeform 11"/>
          <p:cNvSpPr>
            <a:spLocks/>
          </p:cNvSpPr>
          <p:nvPr/>
        </p:nvSpPr>
        <p:spPr bwMode="auto">
          <a:xfrm>
            <a:off x="5905500" y="1981200"/>
            <a:ext cx="2228850" cy="838200"/>
          </a:xfrm>
          <a:custGeom>
            <a:avLst/>
            <a:gdLst>
              <a:gd name="T0" fmla="*/ 0 w 1404"/>
              <a:gd name="T1" fmla="*/ 0 h 528"/>
              <a:gd name="T2" fmla="*/ 2147483647 w 1404"/>
              <a:gd name="T3" fmla="*/ 2147483647 h 528"/>
              <a:gd name="T4" fmla="*/ 2147483647 w 1404"/>
              <a:gd name="T5" fmla="*/ 2147483647 h 528"/>
              <a:gd name="T6" fmla="*/ 2147483647 w 1404"/>
              <a:gd name="T7" fmla="*/ 2147483647 h 528"/>
              <a:gd name="T8" fmla="*/ 2147483647 w 1404"/>
              <a:gd name="T9" fmla="*/ 2147483647 h 528"/>
              <a:gd name="T10" fmla="*/ 2147483647 w 1404"/>
              <a:gd name="T11" fmla="*/ 2147483647 h 528"/>
              <a:gd name="T12" fmla="*/ 2147483647 w 1404"/>
              <a:gd name="T13" fmla="*/ 2147483647 h 528"/>
              <a:gd name="T14" fmla="*/ 2147483647 w 1404"/>
              <a:gd name="T15" fmla="*/ 2147483647 h 528"/>
              <a:gd name="T16" fmla="*/ 2147483647 w 1404"/>
              <a:gd name="T17" fmla="*/ 2147483647 h 528"/>
              <a:gd name="T18" fmla="*/ 2147483647 w 1404"/>
              <a:gd name="T19" fmla="*/ 2147483647 h 528"/>
              <a:gd name="T20" fmla="*/ 2147483647 w 1404"/>
              <a:gd name="T21" fmla="*/ 2147483647 h 52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404"/>
              <a:gd name="T34" fmla="*/ 0 h 528"/>
              <a:gd name="T35" fmla="*/ 1404 w 1404"/>
              <a:gd name="T36" fmla="*/ 528 h 52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404" h="528">
                <a:moveTo>
                  <a:pt x="0" y="0"/>
                </a:moveTo>
                <a:cubicBezTo>
                  <a:pt x="58" y="8"/>
                  <a:pt x="116" y="16"/>
                  <a:pt x="168" y="48"/>
                </a:cubicBezTo>
                <a:cubicBezTo>
                  <a:pt x="220" y="80"/>
                  <a:pt x="272" y="146"/>
                  <a:pt x="312" y="192"/>
                </a:cubicBezTo>
                <a:cubicBezTo>
                  <a:pt x="352" y="238"/>
                  <a:pt x="356" y="278"/>
                  <a:pt x="408" y="324"/>
                </a:cubicBezTo>
                <a:cubicBezTo>
                  <a:pt x="460" y="370"/>
                  <a:pt x="548" y="436"/>
                  <a:pt x="624" y="468"/>
                </a:cubicBezTo>
                <a:cubicBezTo>
                  <a:pt x="700" y="500"/>
                  <a:pt x="800" y="528"/>
                  <a:pt x="864" y="516"/>
                </a:cubicBezTo>
                <a:cubicBezTo>
                  <a:pt x="928" y="504"/>
                  <a:pt x="968" y="436"/>
                  <a:pt x="1008" y="396"/>
                </a:cubicBezTo>
                <a:cubicBezTo>
                  <a:pt x="1048" y="356"/>
                  <a:pt x="1066" y="298"/>
                  <a:pt x="1104" y="276"/>
                </a:cubicBezTo>
                <a:cubicBezTo>
                  <a:pt x="1142" y="254"/>
                  <a:pt x="1198" y="242"/>
                  <a:pt x="1236" y="264"/>
                </a:cubicBezTo>
                <a:cubicBezTo>
                  <a:pt x="1274" y="286"/>
                  <a:pt x="1304" y="366"/>
                  <a:pt x="1332" y="408"/>
                </a:cubicBezTo>
                <a:cubicBezTo>
                  <a:pt x="1360" y="450"/>
                  <a:pt x="1382" y="483"/>
                  <a:pt x="1404" y="516"/>
                </a:cubicBezTo>
              </a:path>
            </a:pathLst>
          </a:cu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Shannon Capacity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Defined as the maximum MI of channel</a:t>
            </a:r>
          </a:p>
          <a:p>
            <a:pPr>
              <a:lnSpc>
                <a:spcPct val="2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Maximum error-free data rate a channel can support.</a:t>
            </a:r>
          </a:p>
          <a:p>
            <a:pPr>
              <a:lnSpc>
                <a:spcPct val="50000"/>
              </a:lnSpc>
            </a:pPr>
            <a:endParaRPr lang="en-US" smtClean="0"/>
          </a:p>
          <a:p>
            <a:pPr>
              <a:lnSpc>
                <a:spcPct val="50000"/>
              </a:lnSpc>
            </a:pPr>
            <a:r>
              <a:rPr lang="en-US" smtClean="0"/>
              <a:t>Theoretical limit (not achievable)</a:t>
            </a:r>
          </a:p>
          <a:p>
            <a:pPr>
              <a:lnSpc>
                <a:spcPct val="20000"/>
              </a:lnSpc>
            </a:pPr>
            <a:endParaRPr lang="en-US" smtClean="0"/>
          </a:p>
          <a:p>
            <a:r>
              <a:rPr lang="en-US" smtClean="0"/>
              <a:t>Channel characteristic</a:t>
            </a:r>
          </a:p>
          <a:p>
            <a:pPr lvl="1"/>
            <a:r>
              <a:rPr lang="en-US" smtClean="0"/>
              <a:t>Not dependent on design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400" smtClean="0"/>
              <a:t>Capacity of Flat-Fading Channels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050" y="1543050"/>
            <a:ext cx="8210550" cy="45339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mtClean="0"/>
              <a:t>Capacity defines theoretical rate limit</a:t>
            </a:r>
          </a:p>
          <a:p>
            <a:pPr lvl="1">
              <a:lnSpc>
                <a:spcPct val="60000"/>
              </a:lnSpc>
            </a:pPr>
            <a:r>
              <a:rPr lang="en-US" smtClean="0"/>
              <a:t>Maximum error free rate a channel can support</a:t>
            </a:r>
          </a:p>
          <a:p>
            <a:pPr>
              <a:lnSpc>
                <a:spcPct val="130000"/>
              </a:lnSpc>
            </a:pPr>
            <a:r>
              <a:rPr lang="en-US" smtClean="0"/>
              <a:t>Depends on what is known about channel</a:t>
            </a:r>
          </a:p>
          <a:p>
            <a:r>
              <a:rPr lang="en-US" smtClean="0"/>
              <a:t>Fading Statistics Known</a:t>
            </a:r>
          </a:p>
          <a:p>
            <a:pPr lvl="1"/>
            <a:r>
              <a:rPr lang="en-US" sz="2400" smtClean="0"/>
              <a:t>Hard to find capacity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r>
              <a:rPr lang="en-US" smtClean="0"/>
              <a:t>Fading Known at Receiver Only</a:t>
            </a:r>
            <a:endParaRPr lang="en-US" sz="2800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495425" y="5294313"/>
          <a:ext cx="5561013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2514600" imgH="482600" progId="Equation.3">
                  <p:embed/>
                </p:oleObj>
              </mc:Choice>
              <mc:Fallback>
                <p:oleObj name="Equation" r:id="rId3" imgW="2514600" imgH="482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5425" y="5294313"/>
                        <a:ext cx="5561013" cy="10683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400" smtClean="0"/>
              <a:t>Capacity with Fading Known at </a:t>
            </a:r>
            <a:br>
              <a:rPr lang="en-US" sz="4400" smtClean="0"/>
            </a:br>
            <a:r>
              <a:rPr lang="en-US" sz="4400" smtClean="0"/>
              <a:t>Transmitter and Receiver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For fixed transmit power, same as with only receiver knowledge of fading</a:t>
            </a:r>
          </a:p>
          <a:p>
            <a:pPr>
              <a:lnSpc>
                <a:spcPct val="1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Transmit power </a:t>
            </a:r>
            <a:r>
              <a:rPr lang="en-US" i="1" smtClean="0"/>
              <a:t>P(</a:t>
            </a:r>
            <a:r>
              <a:rPr lang="en-US" i="1" smtClean="0">
                <a:latin typeface="Symbol" pitchFamily="18" charset="2"/>
              </a:rPr>
              <a:t>g</a:t>
            </a:r>
            <a:r>
              <a:rPr lang="en-US" i="1" smtClean="0"/>
              <a:t>)</a:t>
            </a:r>
            <a:r>
              <a:rPr lang="en-US" smtClean="0"/>
              <a:t> can also be adapted</a:t>
            </a:r>
          </a:p>
          <a:p>
            <a:pPr>
              <a:lnSpc>
                <a:spcPct val="3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Leads to optimization problem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795338" y="4648200"/>
          <a:ext cx="7172325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3" imgW="3187700" imgH="520700" progId="Equation.3">
                  <p:embed/>
                </p:oleObj>
              </mc:Choice>
              <mc:Fallback>
                <p:oleObj name="Equation" r:id="rId3" imgW="3187700" imgH="5207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4648200"/>
                        <a:ext cx="7172325" cy="117316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6480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Optimal Adaptive Scheme</a:t>
            </a:r>
          </a:p>
        </p:txBody>
      </p:sp>
      <p:sp>
        <p:nvSpPr>
          <p:cNvPr id="4102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Power Adaptation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endParaRPr lang="en-US" smtClean="0"/>
          </a:p>
          <a:p>
            <a:r>
              <a:rPr lang="en-US" smtClean="0"/>
              <a:t>Capacity</a:t>
            </a:r>
          </a:p>
        </p:txBody>
      </p:sp>
      <p:graphicFrame>
        <p:nvGraphicFramePr>
          <p:cNvPr id="4098" name="Object 2048"/>
          <p:cNvGraphicFramePr>
            <a:graphicFrameLocks/>
          </p:cNvGraphicFramePr>
          <p:nvPr/>
        </p:nvGraphicFramePr>
        <p:xfrm>
          <a:off x="1406525" y="2630488"/>
          <a:ext cx="2917825" cy="150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3" imgW="1435100" imgH="482600" progId="Equation.3">
                  <p:embed/>
                </p:oleObj>
              </mc:Choice>
              <mc:Fallback>
                <p:oleObj name="Equation" r:id="rId3" imgW="1435100" imgH="482600" progId="Equation.3">
                  <p:embed/>
                  <p:pic>
                    <p:nvPicPr>
                      <p:cNvPr id="0" name="Picture 1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525" y="2630488"/>
                        <a:ext cx="2917825" cy="1500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3" name="Group 1030"/>
          <p:cNvGrpSpPr>
            <a:grpSpLocks/>
          </p:cNvGrpSpPr>
          <p:nvPr/>
        </p:nvGrpSpPr>
        <p:grpSpPr bwMode="auto">
          <a:xfrm>
            <a:off x="5040313" y="2312988"/>
            <a:ext cx="3203575" cy="2058987"/>
            <a:chOff x="3072" y="1197"/>
            <a:chExt cx="2018" cy="1297"/>
          </a:xfrm>
        </p:grpSpPr>
        <p:sp>
          <p:nvSpPr>
            <p:cNvPr id="4105" name="Arc 1031"/>
            <p:cNvSpPr>
              <a:spLocks/>
            </p:cNvSpPr>
            <p:nvPr/>
          </p:nvSpPr>
          <p:spPr bwMode="auto">
            <a:xfrm>
              <a:off x="3178" y="1305"/>
              <a:ext cx="57" cy="1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Line 1032"/>
            <p:cNvSpPr>
              <a:spLocks noChangeShapeType="1"/>
            </p:cNvSpPr>
            <p:nvPr/>
          </p:nvSpPr>
          <p:spPr bwMode="auto">
            <a:xfrm>
              <a:off x="3117" y="1197"/>
              <a:ext cx="0" cy="10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Line 1033"/>
            <p:cNvSpPr>
              <a:spLocks noChangeShapeType="1"/>
            </p:cNvSpPr>
            <p:nvPr/>
          </p:nvSpPr>
          <p:spPr bwMode="auto">
            <a:xfrm>
              <a:off x="3107" y="2224"/>
              <a:ext cx="173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100" name="Object 2050"/>
            <p:cNvGraphicFramePr>
              <a:graphicFrameLocks/>
            </p:cNvGraphicFramePr>
            <p:nvPr/>
          </p:nvGraphicFramePr>
          <p:xfrm>
            <a:off x="4936" y="1211"/>
            <a:ext cx="154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00" name="Equation" r:id="rId5" imgW="253890" imgH="609336" progId="Equation.3">
                    <p:embed/>
                  </p:oleObj>
                </mc:Choice>
                <mc:Fallback>
                  <p:oleObj name="Equation" r:id="rId5" imgW="253890" imgH="609336" progId="Equation.3">
                    <p:embed/>
                    <p:pic>
                      <p:nvPicPr>
                        <p:cNvPr id="0" name="Picture 1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6" y="1211"/>
                          <a:ext cx="154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08" name="Arc 1035"/>
            <p:cNvSpPr>
              <a:spLocks/>
            </p:cNvSpPr>
            <p:nvPr/>
          </p:nvSpPr>
          <p:spPr bwMode="auto">
            <a:xfrm rot="10800000">
              <a:off x="3190" y="1397"/>
              <a:ext cx="1668" cy="627"/>
            </a:xfrm>
            <a:custGeom>
              <a:avLst/>
              <a:gdLst>
                <a:gd name="T0" fmla="*/ 0 w 21612"/>
                <a:gd name="T1" fmla="*/ 0 h 21600"/>
                <a:gd name="T2" fmla="*/ 0 w 21612"/>
                <a:gd name="T3" fmla="*/ 0 h 21600"/>
                <a:gd name="T4" fmla="*/ 0 w 2161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2"/>
                <a:gd name="T10" fmla="*/ 0 h 21600"/>
                <a:gd name="T11" fmla="*/ 21612 w 216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2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</a:path>
                <a:path w="21612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  <a:lnTo>
                    <a:pt x="13" y="21600"/>
                  </a:lnTo>
                  <a:close/>
                </a:path>
              </a:pathLst>
            </a:custGeom>
            <a:solidFill>
              <a:srgbClr val="0000CC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Line 1036"/>
            <p:cNvSpPr>
              <a:spLocks noChangeShapeType="1"/>
            </p:cNvSpPr>
            <p:nvPr/>
          </p:nvSpPr>
          <p:spPr bwMode="auto">
            <a:xfrm>
              <a:off x="4935" y="2021"/>
              <a:ext cx="15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Rectangle 1037"/>
            <p:cNvSpPr>
              <a:spLocks noChangeArrowheads="1"/>
            </p:cNvSpPr>
            <p:nvPr/>
          </p:nvSpPr>
          <p:spPr bwMode="auto">
            <a:xfrm>
              <a:off x="4979" y="1846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4111" name="Rectangle 1038"/>
            <p:cNvSpPr>
              <a:spLocks noChangeArrowheads="1"/>
            </p:cNvSpPr>
            <p:nvPr/>
          </p:nvSpPr>
          <p:spPr bwMode="auto">
            <a:xfrm>
              <a:off x="4978" y="2024"/>
              <a:ext cx="5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endParaRPr lang="en-US"/>
            </a:p>
          </p:txBody>
        </p:sp>
        <p:sp>
          <p:nvSpPr>
            <p:cNvPr id="4112" name="Line 1039"/>
            <p:cNvSpPr>
              <a:spLocks noChangeShapeType="1"/>
            </p:cNvSpPr>
            <p:nvPr/>
          </p:nvSpPr>
          <p:spPr bwMode="auto">
            <a:xfrm>
              <a:off x="3124" y="1387"/>
              <a:ext cx="1736" cy="0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Line 1040"/>
            <p:cNvSpPr>
              <a:spLocks noChangeShapeType="1"/>
            </p:cNvSpPr>
            <p:nvPr/>
          </p:nvSpPr>
          <p:spPr bwMode="auto">
            <a:xfrm>
              <a:off x="3186" y="1395"/>
              <a:ext cx="0" cy="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Rectangle 1041"/>
            <p:cNvSpPr>
              <a:spLocks noChangeArrowheads="1"/>
            </p:cNvSpPr>
            <p:nvPr/>
          </p:nvSpPr>
          <p:spPr bwMode="auto">
            <a:xfrm>
              <a:off x="3072" y="2175"/>
              <a:ext cx="2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000" b="1" baseline="-25000">
                  <a:solidFill>
                    <a:srgbClr val="000000"/>
                  </a:solidFill>
                  <a:latin typeface="Garamond" pitchFamily="18" charset="0"/>
                </a:rPr>
                <a:t>0</a:t>
              </a:r>
            </a:p>
          </p:txBody>
        </p:sp>
        <p:sp>
          <p:nvSpPr>
            <p:cNvPr id="4115" name="Rectangle 1042"/>
            <p:cNvSpPr>
              <a:spLocks noChangeArrowheads="1"/>
            </p:cNvSpPr>
            <p:nvPr/>
          </p:nvSpPr>
          <p:spPr bwMode="auto">
            <a:xfrm>
              <a:off x="4667" y="2244"/>
              <a:ext cx="1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graphicFrame>
        <p:nvGraphicFramePr>
          <p:cNvPr id="4099" name="Object 2049"/>
          <p:cNvGraphicFramePr>
            <a:graphicFrameLocks/>
          </p:cNvGraphicFramePr>
          <p:nvPr/>
        </p:nvGraphicFramePr>
        <p:xfrm>
          <a:off x="1658938" y="4775200"/>
          <a:ext cx="3381375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Equation" r:id="rId7" imgW="1485255" imgH="495085" progId="Equation.3">
                  <p:embed/>
                </p:oleObj>
              </mc:Choice>
              <mc:Fallback>
                <p:oleObj name="Equation" r:id="rId7" imgW="1485255" imgH="495085" progId="Equation.3">
                  <p:embed/>
                  <p:pic>
                    <p:nvPicPr>
                      <p:cNvPr id="0" name="Picture 13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4775200"/>
                        <a:ext cx="3381375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Text Box 1044"/>
          <p:cNvSpPr txBox="1">
            <a:spLocks noChangeArrowheads="1"/>
          </p:cNvSpPr>
          <p:nvPr/>
        </p:nvSpPr>
        <p:spPr bwMode="auto">
          <a:xfrm>
            <a:off x="5546725" y="1965325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i="1">
                <a:solidFill>
                  <a:srgbClr val="CC0000"/>
                </a:solidFill>
              </a:rPr>
              <a:t>Waterfilling</a:t>
            </a:r>
          </a:p>
        </p:txBody>
      </p:sp>
    </p:spTree>
    <p:extLst>
      <p:ext uri="{BB962C8B-B14F-4D97-AF65-F5344CB8AC3E}">
        <p14:creationId xmlns:p14="http://schemas.microsoft.com/office/powerpoint/2010/main" val="2830963202"/>
      </p:ext>
    </p:extLst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47160</TotalTime>
  <Words>479</Words>
  <Application>Microsoft Office PowerPoint</Application>
  <PresentationFormat>On-screen Show (4:3)</PresentationFormat>
  <Paragraphs>121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BlueRed</vt:lpstr>
      <vt:lpstr>Equation</vt:lpstr>
      <vt:lpstr>EE359 – Lecture 7 Outline</vt:lpstr>
      <vt:lpstr>Review of Last Lecture</vt:lpstr>
      <vt:lpstr>Characterizing Wideband Channels</vt:lpstr>
      <vt:lpstr>Multipath Intensity Profile</vt:lpstr>
      <vt:lpstr>Doppler Power Spectrum</vt:lpstr>
      <vt:lpstr>Shannon Capacity</vt:lpstr>
      <vt:lpstr>Capacity of Flat-Fading Channels</vt:lpstr>
      <vt:lpstr>Capacity with Fading Known at  Transmitter and Receiver</vt:lpstr>
      <vt:lpstr>Optimal Adaptive Scheme</vt:lpstr>
      <vt:lpstr>Channel Inversion</vt:lpstr>
      <vt:lpstr>Capacity in Flat-Fading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90</cp:revision>
  <cp:lastPrinted>2000-03-17T02:49:38Z</cp:lastPrinted>
  <dcterms:created xsi:type="dcterms:W3CDTF">2012-10-15T16:28:54Z</dcterms:created>
  <dcterms:modified xsi:type="dcterms:W3CDTF">2013-06-15T15:33:24Z</dcterms:modified>
</cp:coreProperties>
</file>