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3"/>
  </p:handoutMasterIdLst>
  <p:sldIdLst>
    <p:sldId id="317" r:id="rId2"/>
    <p:sldId id="364" r:id="rId3"/>
    <p:sldId id="347" r:id="rId4"/>
    <p:sldId id="358" r:id="rId5"/>
    <p:sldId id="359" r:id="rId6"/>
    <p:sldId id="360" r:id="rId7"/>
    <p:sldId id="361" r:id="rId8"/>
    <p:sldId id="362" r:id="rId9"/>
    <p:sldId id="343" r:id="rId10"/>
    <p:sldId id="344" r:id="rId11"/>
    <p:sldId id="363" r:id="rId12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9900"/>
    <a:srgbClr val="CC0099"/>
    <a:srgbClr val="990099"/>
    <a:srgbClr val="000066"/>
    <a:srgbClr val="000000"/>
    <a:srgbClr val="CC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446" autoAdjust="0"/>
    <p:restoredTop sz="90532" autoAdjust="0"/>
  </p:normalViewPr>
  <p:slideViewPr>
    <p:cSldViewPr snapToGrid="0" snapToObjects="1">
      <p:cViewPr varScale="1">
        <p:scale>
          <a:sx n="71" d="100"/>
          <a:sy n="71" d="100"/>
        </p:scale>
        <p:origin x="-8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5" tIns="46507" rIns="93015" bIns="46507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5" tIns="46507" rIns="93015" bIns="46507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5" tIns="46507" rIns="93015" bIns="46507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15" tIns="46507" rIns="93015" bIns="46507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D9132CBC-5F62-4050-93F0-8EADFED37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9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C3594-DB65-4DA4-8B76-14EC221C2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1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4D12B-E4CA-43F4-830B-9FEBBF909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4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8AB38-6548-44F0-BE32-0B61B2A1C2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F7996-D5A3-4B17-84C0-0C6C59910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60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EF7C3-7C4F-456C-AEE3-56507F60A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17E9E-5D02-44E2-9600-FF0DC4F42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5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EBCD6-B295-45A6-9ADB-F3621974B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3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CAC5C-BB00-4CE5-B3C2-F3265D4A6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82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AA575-A7CA-4C15-9164-2AD81833D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91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EFE34-4DEC-4CE5-94F1-B1A42629C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4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2BE59-976C-4640-ACFA-BFAEEFD62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6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8E68F72-E631-4309-A52D-DFAE7EB8C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8 Outline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650" y="1543050"/>
            <a:ext cx="8553450" cy="4629150"/>
          </a:xfrm>
        </p:spPr>
        <p:txBody>
          <a:bodyPr/>
          <a:lstStyle/>
          <a:p>
            <a:r>
              <a:rPr lang="en-US" dirty="0" smtClean="0"/>
              <a:t>Capacity </a:t>
            </a:r>
            <a:r>
              <a:rPr lang="en-US" dirty="0" smtClean="0"/>
              <a:t>of Fading channels</a:t>
            </a:r>
          </a:p>
          <a:p>
            <a:pPr lvl="1"/>
            <a:r>
              <a:rPr lang="en-US" sz="2400" dirty="0" smtClean="0"/>
              <a:t>Fading Known at TX and RX</a:t>
            </a:r>
          </a:p>
          <a:p>
            <a:pPr lvl="1"/>
            <a:r>
              <a:rPr lang="en-US" sz="2400" dirty="0" smtClean="0"/>
              <a:t>Optimal Rate and Power Adaptation</a:t>
            </a:r>
          </a:p>
          <a:p>
            <a:pPr lvl="1"/>
            <a:r>
              <a:rPr lang="en-US" sz="2400" dirty="0" smtClean="0"/>
              <a:t>Channel Inversion with Fixed Rate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Capacity of Freq. Selective Fading Channels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Linear Modulation 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140700" cy="1143000"/>
          </a:xfrm>
        </p:spPr>
        <p:txBody>
          <a:bodyPr/>
          <a:lstStyle/>
          <a:p>
            <a:r>
              <a:rPr lang="en-US" smtClean="0"/>
              <a:t>Amplitude/Phase Modulation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14513"/>
            <a:ext cx="8110538" cy="4913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Signal over </a:t>
            </a:r>
            <a:r>
              <a:rPr lang="en-US" i="1" smtClean="0"/>
              <a:t>i</a:t>
            </a:r>
            <a:r>
              <a:rPr lang="en-US" smtClean="0"/>
              <a:t>th symbol period:</a:t>
            </a:r>
          </a:p>
          <a:p>
            <a:pPr lvl="2"/>
            <a:endParaRPr lang="en-US" smtClean="0"/>
          </a:p>
          <a:p>
            <a:pPr lvl="1">
              <a:lnSpc>
                <a:spcPct val="70000"/>
              </a:lnSpc>
            </a:pPr>
            <a:endParaRPr lang="en-US" smtClean="0"/>
          </a:p>
          <a:p>
            <a:pPr lvl="3">
              <a:lnSpc>
                <a:spcPct val="7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Pulse shape g(t) typically Nyquist</a:t>
            </a:r>
          </a:p>
          <a:p>
            <a:pPr>
              <a:lnSpc>
                <a:spcPct val="90000"/>
              </a:lnSpc>
            </a:pPr>
            <a:r>
              <a:rPr lang="en-US" smtClean="0"/>
              <a:t>Signal constellation defined by (s</a:t>
            </a:r>
            <a:r>
              <a:rPr lang="en-US" baseline="-25000" smtClean="0"/>
              <a:t>i1</a:t>
            </a:r>
            <a:r>
              <a:rPr lang="en-US" smtClean="0"/>
              <a:t>,s</a:t>
            </a:r>
            <a:r>
              <a:rPr lang="en-US" baseline="-25000" smtClean="0"/>
              <a:t>i2</a:t>
            </a:r>
            <a:r>
              <a:rPr lang="en-US" smtClean="0"/>
              <a:t>) pairs</a:t>
            </a:r>
          </a:p>
          <a:p>
            <a:pPr>
              <a:lnSpc>
                <a:spcPct val="90000"/>
              </a:lnSpc>
            </a:pPr>
            <a:r>
              <a:rPr lang="en-US" smtClean="0"/>
              <a:t>Can be differentially encoded</a:t>
            </a:r>
          </a:p>
          <a:p>
            <a:pPr>
              <a:lnSpc>
                <a:spcPct val="90000"/>
              </a:lnSpc>
            </a:pPr>
            <a:r>
              <a:rPr lang="en-US" smtClean="0"/>
              <a:t>M values for (s</a:t>
            </a:r>
            <a:r>
              <a:rPr lang="en-US" baseline="-25000" smtClean="0"/>
              <a:t>i1</a:t>
            </a:r>
            <a:r>
              <a:rPr lang="en-US" smtClean="0"/>
              <a:t>,s</a:t>
            </a:r>
            <a:r>
              <a:rPr lang="en-US" baseline="-25000" smtClean="0"/>
              <a:t>i2</a:t>
            </a:r>
            <a:r>
              <a:rPr lang="en-US" smtClean="0"/>
              <a:t>)</a:t>
            </a:r>
            <a:r>
              <a:rPr lang="en-US" smtClean="0">
                <a:sym typeface="Symbol" pitchFamily="18" charset="2"/>
              </a:rPr>
              <a:t>log</a:t>
            </a:r>
            <a:r>
              <a:rPr lang="en-US" baseline="-25000" smtClean="0">
                <a:sym typeface="Symbol" pitchFamily="18" charset="2"/>
              </a:rPr>
              <a:t>2 </a:t>
            </a:r>
            <a:r>
              <a:rPr lang="en-US" smtClean="0">
                <a:sym typeface="Symbol" pitchFamily="18" charset="2"/>
              </a:rPr>
              <a:t>M bits per symbol</a:t>
            </a:r>
            <a:r>
              <a:rPr lang="en-US" smtClean="0"/>
              <a:t> </a:t>
            </a:r>
          </a:p>
          <a:p>
            <a:pPr>
              <a:lnSpc>
                <a:spcPct val="0"/>
              </a:lnSpc>
            </a:pPr>
            <a:endParaRPr lang="en-US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857250" y="2438400"/>
          <a:ext cx="72056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3085920" imgH="228600" progId="Equation.3">
                  <p:embed/>
                </p:oleObj>
              </mc:Choice>
              <mc:Fallback>
                <p:oleObj name="Equation" r:id="rId3" imgW="30859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438400"/>
                        <a:ext cx="72056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19250"/>
            <a:ext cx="8496300" cy="501015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1800" smtClean="0"/>
          </a:p>
          <a:p>
            <a:pPr>
              <a:lnSpc>
                <a:spcPct val="90000"/>
              </a:lnSpc>
            </a:pPr>
            <a:r>
              <a:rPr lang="en-US" sz="2800" smtClean="0"/>
              <a:t>Fundamental capacity of flat-fading channels depends on what is known at TX and RX.</a:t>
            </a:r>
          </a:p>
          <a:p>
            <a:pPr>
              <a:lnSpc>
                <a:spcPct val="0"/>
              </a:lnSpc>
            </a:pPr>
            <a:endParaRPr lang="en-US" sz="2800" smtClean="0"/>
          </a:p>
          <a:p>
            <a:pPr lvl="1">
              <a:lnSpc>
                <a:spcPct val="90000"/>
              </a:lnSpc>
            </a:pPr>
            <a:r>
              <a:rPr lang="en-US" sz="2400" smtClean="0"/>
              <a:t>Capacity with TX/RX knowledge: variable-rate variable-power transmission (water filling) optimal</a:t>
            </a:r>
          </a:p>
          <a:p>
            <a:pPr lvl="1">
              <a:lnSpc>
                <a:spcPct val="70000"/>
              </a:lnSpc>
            </a:pPr>
            <a:r>
              <a:rPr lang="en-US" sz="2400" smtClean="0"/>
              <a:t>Almost same capacity as with RX knowledge only</a:t>
            </a:r>
          </a:p>
          <a:p>
            <a:pPr lvl="1"/>
            <a:r>
              <a:rPr lang="en-US" sz="2400" smtClean="0"/>
              <a:t>Channel inversion practical, but should truncate</a:t>
            </a:r>
          </a:p>
          <a:p>
            <a:pPr lvl="2"/>
            <a:endParaRPr lang="en-US" sz="1200" smtClean="0"/>
          </a:p>
          <a:p>
            <a:pPr>
              <a:lnSpc>
                <a:spcPct val="80000"/>
              </a:lnSpc>
            </a:pPr>
            <a:r>
              <a:rPr lang="en-US" smtClean="0"/>
              <a:t>Capacity of wideband channel obtained by breaking up channel into subbands</a:t>
            </a:r>
          </a:p>
          <a:p>
            <a:pPr lvl="1"/>
            <a:r>
              <a:rPr lang="en-US" smtClean="0"/>
              <a:t>Similar to multicarrier modulation</a:t>
            </a:r>
          </a:p>
          <a:p>
            <a:pPr lvl="3">
              <a:lnSpc>
                <a:spcPct val="20000"/>
              </a:lnSpc>
            </a:pPr>
            <a:endParaRPr lang="en-US" smtClean="0"/>
          </a:p>
          <a:p>
            <a:pPr>
              <a:lnSpc>
                <a:spcPct val="80000"/>
              </a:lnSpc>
            </a:pPr>
            <a:r>
              <a:rPr lang="en-US" smtClean="0"/>
              <a:t>Linear modulation more spectrally efficient but less robust than nonlinear modulation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9550" y="2000250"/>
            <a:ext cx="8458200" cy="4914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Scattering Function:</a:t>
            </a:r>
          </a:p>
          <a:p>
            <a:pPr lvl="1"/>
            <a:r>
              <a:rPr lang="en-US" sz="2400" smtClean="0"/>
              <a:t>Used to characterize c(</a:t>
            </a:r>
            <a:r>
              <a:rPr lang="en-US" sz="2400" smtClean="0">
                <a:latin typeface="Symbol" pitchFamily="18" charset="2"/>
              </a:rPr>
              <a:t>t</a:t>
            </a:r>
            <a:r>
              <a:rPr lang="en-US" sz="2400" smtClean="0"/>
              <a:t>,t) statistically</a:t>
            </a:r>
          </a:p>
          <a:p>
            <a:pPr lvl="1"/>
            <a:endParaRPr lang="en-US" sz="1200" smtClean="0"/>
          </a:p>
          <a:p>
            <a:pPr>
              <a:lnSpc>
                <a:spcPct val="90000"/>
              </a:lnSpc>
            </a:pPr>
            <a:r>
              <a:rPr lang="en-US" smtClean="0"/>
              <a:t>Multipath Intensity Profile</a:t>
            </a:r>
          </a:p>
          <a:p>
            <a:pPr lvl="1"/>
            <a:r>
              <a:rPr lang="en-US" sz="2400" smtClean="0"/>
              <a:t>Determines average (T</a:t>
            </a:r>
            <a:r>
              <a:rPr lang="en-US" sz="2400" baseline="-25000" smtClean="0"/>
              <a:t>M</a:t>
            </a:r>
            <a:r>
              <a:rPr lang="en-US" sz="2400" smtClean="0"/>
              <a:t> ) and rms (</a:t>
            </a:r>
            <a:r>
              <a:rPr lang="en-US" sz="2400" smtClean="0">
                <a:latin typeface="Symbol" pitchFamily="18" charset="2"/>
              </a:rPr>
              <a:t>s</a:t>
            </a:r>
            <a:r>
              <a:rPr lang="en-US" sz="2400" baseline="-25000" smtClean="0">
                <a:latin typeface="Symbol" pitchFamily="18" charset="2"/>
              </a:rPr>
              <a:t>t</a:t>
            </a:r>
            <a:r>
              <a:rPr lang="en-US" sz="2400" smtClean="0"/>
              <a:t>) delay spread </a:t>
            </a:r>
          </a:p>
          <a:p>
            <a:pPr lvl="1"/>
            <a:r>
              <a:rPr lang="en-US" sz="2400" smtClean="0"/>
              <a:t>Coherence bandwidth B</a:t>
            </a:r>
            <a:r>
              <a:rPr lang="en-US" sz="2400" baseline="-25000" smtClean="0"/>
              <a:t>c</a:t>
            </a:r>
            <a:r>
              <a:rPr lang="en-US" sz="2400" smtClean="0"/>
              <a:t>=1/T</a:t>
            </a:r>
            <a:r>
              <a:rPr lang="en-US" sz="2400" baseline="-25000" smtClean="0"/>
              <a:t>M</a:t>
            </a:r>
          </a:p>
          <a:p>
            <a:pPr lvl="1">
              <a:lnSpc>
                <a:spcPct val="100000"/>
              </a:lnSpc>
            </a:pPr>
            <a:endParaRPr lang="en-US" sz="2400" baseline="-25000" smtClean="0"/>
          </a:p>
          <a:p>
            <a:pPr lvl="1">
              <a:lnSpc>
                <a:spcPct val="100000"/>
              </a:lnSpc>
            </a:pPr>
            <a:endParaRPr lang="en-US" sz="2400" baseline="-25000" smtClean="0"/>
          </a:p>
          <a:p>
            <a:pPr lvl="1">
              <a:lnSpc>
                <a:spcPct val="100000"/>
              </a:lnSpc>
            </a:pPr>
            <a:endParaRPr lang="en-US" sz="2400" baseline="-25000" smtClean="0"/>
          </a:p>
          <a:p>
            <a:pPr lvl="1">
              <a:lnSpc>
                <a:spcPct val="100000"/>
              </a:lnSpc>
              <a:buFont typeface="Wingdings" pitchFamily="2" charset="2"/>
              <a:buNone/>
            </a:pPr>
            <a:endParaRPr lang="en-US" sz="2400" baseline="-25000" smtClean="0"/>
          </a:p>
          <a:p>
            <a:pPr>
              <a:lnSpc>
                <a:spcPct val="100000"/>
              </a:lnSpc>
            </a:pPr>
            <a:r>
              <a:rPr lang="en-US" smtClean="0"/>
              <a:t>Doppler Power Spectrum: </a:t>
            </a:r>
            <a:r>
              <a:rPr lang="en-US" sz="2800" smtClean="0"/>
              <a:t>S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r</a:t>
            </a:r>
            <a:r>
              <a:rPr lang="en-US" sz="2800" smtClean="0"/>
              <a:t>)= F[A</a:t>
            </a:r>
            <a:r>
              <a:rPr lang="en-US" sz="2800" baseline="-25000" smtClean="0"/>
              <a:t>c</a:t>
            </a:r>
            <a:r>
              <a:rPr lang="en-US" sz="2800" smtClean="0"/>
              <a:t>(</a:t>
            </a:r>
            <a:r>
              <a:rPr lang="en-US" sz="2800" smtClean="0">
                <a:latin typeface="Symbol" pitchFamily="18" charset="2"/>
              </a:rPr>
              <a:t>D</a:t>
            </a:r>
            <a:r>
              <a:rPr lang="en-US" sz="2800" smtClean="0"/>
              <a:t>t)]</a:t>
            </a:r>
            <a:endParaRPr lang="en-US" smtClean="0"/>
          </a:p>
          <a:p>
            <a:pPr lvl="1"/>
            <a:r>
              <a:rPr lang="en-US" smtClean="0"/>
              <a:t>Power of multipath at given Doppler</a:t>
            </a:r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</a:pPr>
            <a:endParaRPr lang="en-US" sz="2400" smtClean="0"/>
          </a:p>
          <a:p>
            <a:pPr lvl="1">
              <a:lnSpc>
                <a:spcPct val="110000"/>
              </a:lnSpc>
            </a:pPr>
            <a:endParaRPr lang="en-US" sz="2400" smtClean="0"/>
          </a:p>
          <a:p>
            <a:pPr lvl="1">
              <a:lnSpc>
                <a:spcPct val="10000"/>
              </a:lnSpc>
            </a:pPr>
            <a:endParaRPr lang="en-US" smtClean="0"/>
          </a:p>
        </p:txBody>
      </p:sp>
      <p:sp>
        <p:nvSpPr>
          <p:cNvPr id="1032" name="Text Box 10"/>
          <p:cNvSpPr txBox="1">
            <a:spLocks noChangeArrowheads="1"/>
          </p:cNvSpPr>
          <p:nvPr/>
        </p:nvSpPr>
        <p:spPr bwMode="auto">
          <a:xfrm>
            <a:off x="3822700" y="1925638"/>
            <a:ext cx="3330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 i="1">
                <a:solidFill>
                  <a:srgbClr val="0000CC"/>
                </a:solidFill>
                <a:latin typeface="Garamond" pitchFamily="18" charset="0"/>
              </a:rPr>
              <a:t>s(</a:t>
            </a:r>
            <a:r>
              <a:rPr lang="en-US" sz="2800" b="1" i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2800" b="1" i="1">
                <a:solidFill>
                  <a:srgbClr val="0000CC"/>
                </a:solidFill>
                <a:latin typeface="Garamond" pitchFamily="18" charset="0"/>
              </a:rPr>
              <a:t>,</a:t>
            </a:r>
            <a:r>
              <a:rPr lang="en-US" sz="2800" b="1" i="1">
                <a:solidFill>
                  <a:srgbClr val="0000CC"/>
                </a:solidFill>
                <a:latin typeface="Symbol" pitchFamily="18" charset="2"/>
              </a:rPr>
              <a:t>r</a:t>
            </a:r>
            <a:r>
              <a:rPr lang="en-US" sz="2800" b="1" i="1">
                <a:solidFill>
                  <a:srgbClr val="0000CC"/>
                </a:solidFill>
                <a:latin typeface="Garamond" pitchFamily="18" charset="0"/>
              </a:rPr>
              <a:t>)=</a:t>
            </a:r>
            <a:r>
              <a:rPr lang="en-US" sz="3200" b="1" i="1">
                <a:solidFill>
                  <a:srgbClr val="0000CC"/>
                </a:solidFill>
                <a:latin typeface="Monotype Corsiva" pitchFamily="66" charset="0"/>
              </a:rPr>
              <a:t>F</a:t>
            </a:r>
            <a:r>
              <a:rPr lang="en-US" sz="2800" b="1" i="1" baseline="-25000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2800" b="1" i="1" baseline="-25000">
                <a:solidFill>
                  <a:srgbClr val="0000CC"/>
                </a:solidFill>
                <a:latin typeface="Garamond" pitchFamily="18" charset="0"/>
              </a:rPr>
              <a:t>t</a:t>
            </a: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[A</a:t>
            </a:r>
            <a:r>
              <a:rPr lang="en-US" sz="2800" b="1" baseline="-25000">
                <a:solidFill>
                  <a:srgbClr val="0000CC"/>
                </a:solidFill>
                <a:latin typeface="Garamond" pitchFamily="18" charset="0"/>
              </a:rPr>
              <a:t>c</a:t>
            </a: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(</a:t>
            </a:r>
            <a:r>
              <a:rPr lang="en-US" sz="2800" b="1">
                <a:solidFill>
                  <a:srgbClr val="0000CC"/>
                </a:solidFill>
                <a:latin typeface="Symbol" pitchFamily="18" charset="2"/>
              </a:rPr>
              <a:t>t</a:t>
            </a: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,</a:t>
            </a:r>
            <a:r>
              <a:rPr lang="en-US" sz="2800" b="1">
                <a:solidFill>
                  <a:srgbClr val="0000CC"/>
                </a:solidFill>
                <a:latin typeface="Symbol" pitchFamily="18" charset="2"/>
              </a:rPr>
              <a:t>D</a:t>
            </a:r>
            <a:r>
              <a:rPr lang="en-US" sz="2800" b="1">
                <a:solidFill>
                  <a:srgbClr val="0000CC"/>
                </a:solidFill>
                <a:latin typeface="Garamond" pitchFamily="18" charset="0"/>
              </a:rPr>
              <a:t>t)]</a:t>
            </a:r>
            <a:endParaRPr lang="en-US" sz="2800" b="1" i="1">
              <a:solidFill>
                <a:srgbClr val="0000CC"/>
              </a:solidFill>
              <a:latin typeface="Garamond" pitchFamily="18" charset="0"/>
            </a:endParaRPr>
          </a:p>
        </p:txBody>
      </p:sp>
      <p:grpSp>
        <p:nvGrpSpPr>
          <p:cNvPr id="1033" name="Group 13"/>
          <p:cNvGrpSpPr>
            <a:grpSpLocks/>
          </p:cNvGrpSpPr>
          <p:nvPr/>
        </p:nvGrpSpPr>
        <p:grpSpPr bwMode="auto">
          <a:xfrm>
            <a:off x="6267450" y="2212975"/>
            <a:ext cx="2578100" cy="1095375"/>
            <a:chOff x="3036" y="2191"/>
            <a:chExt cx="2130" cy="1031"/>
          </a:xfrm>
        </p:grpSpPr>
        <p:sp>
          <p:nvSpPr>
            <p:cNvPr id="1053" name="Line 4"/>
            <p:cNvSpPr>
              <a:spLocks noChangeShapeType="1"/>
            </p:cNvSpPr>
            <p:nvPr/>
          </p:nvSpPr>
          <p:spPr bwMode="auto">
            <a:xfrm>
              <a:off x="3368" y="2352"/>
              <a:ext cx="0" cy="6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Line 5"/>
            <p:cNvSpPr>
              <a:spLocks noChangeShapeType="1"/>
            </p:cNvSpPr>
            <p:nvPr/>
          </p:nvSpPr>
          <p:spPr bwMode="auto">
            <a:xfrm flipV="1">
              <a:off x="3036" y="2495"/>
              <a:ext cx="1499" cy="5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Line 6"/>
            <p:cNvSpPr>
              <a:spLocks noChangeShapeType="1"/>
            </p:cNvSpPr>
            <p:nvPr/>
          </p:nvSpPr>
          <p:spPr bwMode="auto">
            <a:xfrm>
              <a:off x="3058" y="2949"/>
              <a:ext cx="17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Text Box 7"/>
            <p:cNvSpPr txBox="1">
              <a:spLocks noChangeArrowheads="1"/>
            </p:cNvSpPr>
            <p:nvPr/>
          </p:nvSpPr>
          <p:spPr bwMode="auto">
            <a:xfrm>
              <a:off x="4914" y="2766"/>
              <a:ext cx="252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3200">
                  <a:solidFill>
                    <a:srgbClr val="0033CC"/>
                  </a:solidFill>
                  <a:latin typeface="Symbol" pitchFamily="18" charset="2"/>
                </a:rPr>
                <a:t>t</a:t>
              </a:r>
            </a:p>
          </p:txBody>
        </p:sp>
        <p:sp>
          <p:nvSpPr>
            <p:cNvPr id="1057" name="Text Box 8"/>
            <p:cNvSpPr txBox="1">
              <a:spLocks noChangeArrowheads="1"/>
            </p:cNvSpPr>
            <p:nvPr/>
          </p:nvSpPr>
          <p:spPr bwMode="auto">
            <a:xfrm>
              <a:off x="4588" y="2191"/>
              <a:ext cx="285" cy="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3200">
                  <a:solidFill>
                    <a:srgbClr val="0033CC"/>
                  </a:solidFill>
                  <a:latin typeface="Symbol" pitchFamily="18" charset="2"/>
                </a:rPr>
                <a:t>r</a:t>
              </a:r>
            </a:p>
          </p:txBody>
        </p:sp>
        <p:sp>
          <p:nvSpPr>
            <p:cNvPr id="1058" name="Freeform 9"/>
            <p:cNvSpPr>
              <a:spLocks/>
            </p:cNvSpPr>
            <p:nvPr/>
          </p:nvSpPr>
          <p:spPr bwMode="auto">
            <a:xfrm>
              <a:off x="3384" y="2588"/>
              <a:ext cx="1140" cy="352"/>
            </a:xfrm>
            <a:custGeom>
              <a:avLst/>
              <a:gdLst>
                <a:gd name="T0" fmla="*/ 0 w 1140"/>
                <a:gd name="T1" fmla="*/ 4 h 352"/>
                <a:gd name="T2" fmla="*/ 216 w 1140"/>
                <a:gd name="T3" fmla="*/ 16 h 352"/>
                <a:gd name="T4" fmla="*/ 480 w 1140"/>
                <a:gd name="T5" fmla="*/ 100 h 352"/>
                <a:gd name="T6" fmla="*/ 780 w 1140"/>
                <a:gd name="T7" fmla="*/ 220 h 352"/>
                <a:gd name="T8" fmla="*/ 972 w 1140"/>
                <a:gd name="T9" fmla="*/ 316 h 352"/>
                <a:gd name="T10" fmla="*/ 1140 w 1140"/>
                <a:gd name="T11" fmla="*/ 352 h 3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40"/>
                <a:gd name="T19" fmla="*/ 0 h 352"/>
                <a:gd name="T20" fmla="*/ 1140 w 1140"/>
                <a:gd name="T21" fmla="*/ 352 h 3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40" h="352">
                  <a:moveTo>
                    <a:pt x="0" y="4"/>
                  </a:moveTo>
                  <a:cubicBezTo>
                    <a:pt x="68" y="2"/>
                    <a:pt x="136" y="0"/>
                    <a:pt x="216" y="16"/>
                  </a:cubicBezTo>
                  <a:cubicBezTo>
                    <a:pt x="296" y="32"/>
                    <a:pt x="386" y="66"/>
                    <a:pt x="480" y="100"/>
                  </a:cubicBezTo>
                  <a:cubicBezTo>
                    <a:pt x="574" y="134"/>
                    <a:pt x="698" y="184"/>
                    <a:pt x="780" y="220"/>
                  </a:cubicBezTo>
                  <a:cubicBezTo>
                    <a:pt x="862" y="256"/>
                    <a:pt x="912" y="294"/>
                    <a:pt x="972" y="316"/>
                  </a:cubicBezTo>
                  <a:cubicBezTo>
                    <a:pt x="1032" y="338"/>
                    <a:pt x="1086" y="345"/>
                    <a:pt x="1140" y="352"/>
                  </a:cubicBezTo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1"/>
            <p:cNvSpPr>
              <a:spLocks/>
            </p:cNvSpPr>
            <p:nvPr/>
          </p:nvSpPr>
          <p:spPr bwMode="auto">
            <a:xfrm>
              <a:off x="3456" y="2472"/>
              <a:ext cx="792" cy="278"/>
            </a:xfrm>
            <a:custGeom>
              <a:avLst/>
              <a:gdLst>
                <a:gd name="T0" fmla="*/ 0 w 792"/>
                <a:gd name="T1" fmla="*/ 120 h 278"/>
                <a:gd name="T2" fmla="*/ 96 w 792"/>
                <a:gd name="T3" fmla="*/ 120 h 278"/>
                <a:gd name="T4" fmla="*/ 156 w 792"/>
                <a:gd name="T5" fmla="*/ 168 h 278"/>
                <a:gd name="T6" fmla="*/ 324 w 792"/>
                <a:gd name="T7" fmla="*/ 264 h 278"/>
                <a:gd name="T8" fmla="*/ 480 w 792"/>
                <a:gd name="T9" fmla="*/ 252 h 278"/>
                <a:gd name="T10" fmla="*/ 576 w 792"/>
                <a:gd name="T11" fmla="*/ 180 h 278"/>
                <a:gd name="T12" fmla="*/ 696 w 792"/>
                <a:gd name="T13" fmla="*/ 48 h 278"/>
                <a:gd name="T14" fmla="*/ 792 w 792"/>
                <a:gd name="T15" fmla="*/ 0 h 27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92"/>
                <a:gd name="T25" fmla="*/ 0 h 278"/>
                <a:gd name="T26" fmla="*/ 792 w 792"/>
                <a:gd name="T27" fmla="*/ 278 h 27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92" h="278">
                  <a:moveTo>
                    <a:pt x="0" y="120"/>
                  </a:moveTo>
                  <a:cubicBezTo>
                    <a:pt x="35" y="116"/>
                    <a:pt x="70" y="112"/>
                    <a:pt x="96" y="120"/>
                  </a:cubicBezTo>
                  <a:cubicBezTo>
                    <a:pt x="122" y="128"/>
                    <a:pt x="118" y="144"/>
                    <a:pt x="156" y="168"/>
                  </a:cubicBezTo>
                  <a:cubicBezTo>
                    <a:pt x="194" y="192"/>
                    <a:pt x="270" y="250"/>
                    <a:pt x="324" y="264"/>
                  </a:cubicBezTo>
                  <a:cubicBezTo>
                    <a:pt x="378" y="278"/>
                    <a:pt x="438" y="266"/>
                    <a:pt x="480" y="252"/>
                  </a:cubicBezTo>
                  <a:cubicBezTo>
                    <a:pt x="522" y="238"/>
                    <a:pt x="540" y="214"/>
                    <a:pt x="576" y="180"/>
                  </a:cubicBezTo>
                  <a:cubicBezTo>
                    <a:pt x="612" y="146"/>
                    <a:pt x="660" y="78"/>
                    <a:pt x="696" y="48"/>
                  </a:cubicBezTo>
                  <a:cubicBezTo>
                    <a:pt x="732" y="18"/>
                    <a:pt x="762" y="9"/>
                    <a:pt x="792" y="0"/>
                  </a:cubicBezTo>
                </a:path>
              </a:pathLst>
            </a:custGeom>
            <a:noFill/>
            <a:ln w="38100">
              <a:solidFill>
                <a:srgbClr val="0099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0" name="Freeform 12"/>
            <p:cNvSpPr>
              <a:spLocks/>
            </p:cNvSpPr>
            <p:nvPr/>
          </p:nvSpPr>
          <p:spPr bwMode="auto">
            <a:xfrm>
              <a:off x="3408" y="2628"/>
              <a:ext cx="936" cy="194"/>
            </a:xfrm>
            <a:custGeom>
              <a:avLst/>
              <a:gdLst>
                <a:gd name="T0" fmla="*/ 0 w 936"/>
                <a:gd name="T1" fmla="*/ 0 h 194"/>
                <a:gd name="T2" fmla="*/ 204 w 936"/>
                <a:gd name="T3" fmla="*/ 72 h 194"/>
                <a:gd name="T4" fmla="*/ 336 w 936"/>
                <a:gd name="T5" fmla="*/ 108 h 194"/>
                <a:gd name="T6" fmla="*/ 528 w 936"/>
                <a:gd name="T7" fmla="*/ 192 h 194"/>
                <a:gd name="T8" fmla="*/ 756 w 936"/>
                <a:gd name="T9" fmla="*/ 96 h 194"/>
                <a:gd name="T10" fmla="*/ 936 w 936"/>
                <a:gd name="T11" fmla="*/ 144 h 19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36"/>
                <a:gd name="T19" fmla="*/ 0 h 194"/>
                <a:gd name="T20" fmla="*/ 936 w 936"/>
                <a:gd name="T21" fmla="*/ 194 h 19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36" h="194">
                  <a:moveTo>
                    <a:pt x="0" y="0"/>
                  </a:moveTo>
                  <a:cubicBezTo>
                    <a:pt x="74" y="27"/>
                    <a:pt x="148" y="54"/>
                    <a:pt x="204" y="72"/>
                  </a:cubicBezTo>
                  <a:cubicBezTo>
                    <a:pt x="260" y="90"/>
                    <a:pt x="282" y="88"/>
                    <a:pt x="336" y="108"/>
                  </a:cubicBezTo>
                  <a:cubicBezTo>
                    <a:pt x="390" y="128"/>
                    <a:pt x="458" y="194"/>
                    <a:pt x="528" y="192"/>
                  </a:cubicBezTo>
                  <a:cubicBezTo>
                    <a:pt x="598" y="190"/>
                    <a:pt x="688" y="104"/>
                    <a:pt x="756" y="96"/>
                  </a:cubicBezTo>
                  <a:cubicBezTo>
                    <a:pt x="824" y="88"/>
                    <a:pt x="896" y="134"/>
                    <a:pt x="936" y="144"/>
                  </a:cubicBez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1452563" y="4192588"/>
          <a:ext cx="13827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3" imgW="749160" imgH="228600" progId="Equation.3">
                  <p:embed/>
                </p:oleObj>
              </mc:Choice>
              <mc:Fallback>
                <p:oleObj name="Equation" r:id="rId3" imgW="749160" imgH="22860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4192588"/>
                        <a:ext cx="1382712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17"/>
          <p:cNvSpPr>
            <a:spLocks noChangeArrowheads="1"/>
          </p:cNvSpPr>
          <p:nvPr/>
        </p:nvSpPr>
        <p:spPr bwMode="auto">
          <a:xfrm>
            <a:off x="1062038" y="4576763"/>
            <a:ext cx="249237" cy="762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Rectangle 18"/>
          <p:cNvSpPr>
            <a:spLocks noChangeArrowheads="1"/>
          </p:cNvSpPr>
          <p:nvPr/>
        </p:nvSpPr>
        <p:spPr bwMode="auto">
          <a:xfrm>
            <a:off x="2039938" y="4576763"/>
            <a:ext cx="249237" cy="762000"/>
          </a:xfrm>
          <a:prstGeom prst="rect">
            <a:avLst/>
          </a:prstGeom>
          <a:solidFill>
            <a:srgbClr val="4016C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Rectangle 19"/>
          <p:cNvSpPr>
            <a:spLocks noChangeArrowheads="1"/>
          </p:cNvSpPr>
          <p:nvPr/>
        </p:nvSpPr>
        <p:spPr bwMode="auto">
          <a:xfrm>
            <a:off x="2863850" y="4576763"/>
            <a:ext cx="249238" cy="762000"/>
          </a:xfrm>
          <a:prstGeom prst="rect">
            <a:avLst/>
          </a:prstGeom>
          <a:solidFill>
            <a:srgbClr val="0099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Line 20"/>
          <p:cNvSpPr>
            <a:spLocks noChangeShapeType="1"/>
          </p:cNvSpPr>
          <p:nvPr/>
        </p:nvSpPr>
        <p:spPr bwMode="auto">
          <a:xfrm flipV="1">
            <a:off x="812800" y="5338763"/>
            <a:ext cx="2627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Text Box 21"/>
          <p:cNvSpPr txBox="1">
            <a:spLocks noChangeArrowheads="1"/>
          </p:cNvSpPr>
          <p:nvPr/>
        </p:nvSpPr>
        <p:spPr bwMode="auto">
          <a:xfrm>
            <a:off x="3424238" y="5106988"/>
            <a:ext cx="31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1039" name="Line 22"/>
          <p:cNvSpPr>
            <a:spLocks noChangeShapeType="1"/>
          </p:cNvSpPr>
          <p:nvPr/>
        </p:nvSpPr>
        <p:spPr bwMode="auto">
          <a:xfrm>
            <a:off x="1292225" y="4894263"/>
            <a:ext cx="7667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27" name="Object 1"/>
          <p:cNvGraphicFramePr>
            <a:graphicFrameLocks noChangeAspect="1"/>
          </p:cNvGraphicFramePr>
          <p:nvPr/>
        </p:nvGraphicFramePr>
        <p:xfrm>
          <a:off x="1454150" y="4951413"/>
          <a:ext cx="468313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5" imgW="253800" imgH="215640" progId="Equation.3">
                  <p:embed/>
                </p:oleObj>
              </mc:Choice>
              <mc:Fallback>
                <p:oleObj name="Equation" r:id="rId5" imgW="253800" imgH="2156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4951413"/>
                        <a:ext cx="468313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0" name="Line 24"/>
          <p:cNvSpPr>
            <a:spLocks noChangeShapeType="1"/>
          </p:cNvSpPr>
          <p:nvPr/>
        </p:nvSpPr>
        <p:spPr bwMode="auto">
          <a:xfrm flipV="1">
            <a:off x="2289175" y="4894263"/>
            <a:ext cx="595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28" name="Object 2"/>
          <p:cNvGraphicFramePr>
            <a:graphicFrameLocks noChangeAspect="1"/>
          </p:cNvGraphicFramePr>
          <p:nvPr/>
        </p:nvGraphicFramePr>
        <p:xfrm>
          <a:off x="2362200" y="4951413"/>
          <a:ext cx="49053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7" imgW="266400" imgH="215640" progId="Equation.3">
                  <p:embed/>
                </p:oleObj>
              </mc:Choice>
              <mc:Fallback>
                <p:oleObj name="Equation" r:id="rId7" imgW="266400" imgH="215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51413"/>
                        <a:ext cx="490538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" name="Line 26"/>
          <p:cNvSpPr>
            <a:spLocks noChangeShapeType="1"/>
          </p:cNvSpPr>
          <p:nvPr/>
        </p:nvSpPr>
        <p:spPr bwMode="auto">
          <a:xfrm flipV="1">
            <a:off x="5041900" y="5148263"/>
            <a:ext cx="26273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2" name="Text Box 27"/>
          <p:cNvSpPr txBox="1">
            <a:spLocks noChangeArrowheads="1"/>
          </p:cNvSpPr>
          <p:nvPr/>
        </p:nvSpPr>
        <p:spPr bwMode="auto">
          <a:xfrm>
            <a:off x="7691438" y="4937125"/>
            <a:ext cx="27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  <a:latin typeface="Garamond" pitchFamily="18" charset="0"/>
              </a:rPr>
              <a:t>f</a:t>
            </a:r>
          </a:p>
        </p:txBody>
      </p:sp>
      <p:grpSp>
        <p:nvGrpSpPr>
          <p:cNvPr id="1043" name="Group 28"/>
          <p:cNvGrpSpPr>
            <a:grpSpLocks/>
          </p:cNvGrpSpPr>
          <p:nvPr/>
        </p:nvGrpSpPr>
        <p:grpSpPr bwMode="auto">
          <a:xfrm>
            <a:off x="5480050" y="4443413"/>
            <a:ext cx="1905000" cy="723900"/>
            <a:chOff x="3612" y="2772"/>
            <a:chExt cx="1200" cy="456"/>
          </a:xfrm>
        </p:grpSpPr>
        <p:sp>
          <p:nvSpPr>
            <p:cNvPr id="1051" name="Arc 29"/>
            <p:cNvSpPr>
              <a:spLocks/>
            </p:cNvSpPr>
            <p:nvPr/>
          </p:nvSpPr>
          <p:spPr bwMode="auto">
            <a:xfrm>
              <a:off x="4212" y="2772"/>
              <a:ext cx="600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Arc 30"/>
            <p:cNvSpPr>
              <a:spLocks/>
            </p:cNvSpPr>
            <p:nvPr/>
          </p:nvSpPr>
          <p:spPr bwMode="auto">
            <a:xfrm flipH="1">
              <a:off x="3612" y="2772"/>
              <a:ext cx="600" cy="4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" name="Group 31"/>
          <p:cNvGrpSpPr>
            <a:grpSpLocks/>
          </p:cNvGrpSpPr>
          <p:nvPr/>
        </p:nvGrpSpPr>
        <p:grpSpPr bwMode="auto">
          <a:xfrm>
            <a:off x="5918200" y="4443413"/>
            <a:ext cx="1066800" cy="723900"/>
            <a:chOff x="3612" y="2772"/>
            <a:chExt cx="1200" cy="456"/>
          </a:xfrm>
        </p:grpSpPr>
        <p:sp>
          <p:nvSpPr>
            <p:cNvPr id="1049" name="Arc 32"/>
            <p:cNvSpPr>
              <a:spLocks/>
            </p:cNvSpPr>
            <p:nvPr/>
          </p:nvSpPr>
          <p:spPr bwMode="auto">
            <a:xfrm>
              <a:off x="4212" y="2772"/>
              <a:ext cx="600" cy="4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Arc 33"/>
            <p:cNvSpPr>
              <a:spLocks/>
            </p:cNvSpPr>
            <p:nvPr/>
          </p:nvSpPr>
          <p:spPr bwMode="auto">
            <a:xfrm flipH="1">
              <a:off x="3612" y="2772"/>
              <a:ext cx="600" cy="4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029" name="Object 3"/>
          <p:cNvGraphicFramePr>
            <a:graphicFrameLocks noChangeAspect="1"/>
          </p:cNvGraphicFramePr>
          <p:nvPr/>
        </p:nvGraphicFramePr>
        <p:xfrm>
          <a:off x="5848350" y="3983038"/>
          <a:ext cx="11255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9" imgW="609480" imgH="228600" progId="Equation.3">
                  <p:embed/>
                </p:oleObj>
              </mc:Choice>
              <mc:Fallback>
                <p:oleObj name="Equation" r:id="rId9" imgW="60948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3983038"/>
                        <a:ext cx="11255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5" name="Text Box 35"/>
          <p:cNvSpPr txBox="1">
            <a:spLocks noChangeArrowheads="1"/>
          </p:cNvSpPr>
          <p:nvPr/>
        </p:nvSpPr>
        <p:spPr bwMode="auto">
          <a:xfrm>
            <a:off x="6073775" y="4675188"/>
            <a:ext cx="800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33CC"/>
                </a:solidFill>
              </a:rPr>
              <a:t>A</a:t>
            </a:r>
            <a:r>
              <a:rPr lang="en-US" b="1" baseline="-25000">
                <a:solidFill>
                  <a:srgbClr val="0033CC"/>
                </a:solidFill>
              </a:rPr>
              <a:t>c</a:t>
            </a:r>
            <a:r>
              <a:rPr lang="en-US" b="1">
                <a:solidFill>
                  <a:srgbClr val="0033CC"/>
                </a:solidFill>
              </a:rPr>
              <a:t>(f)</a:t>
            </a:r>
          </a:p>
        </p:txBody>
      </p:sp>
      <p:sp>
        <p:nvSpPr>
          <p:cNvPr id="1046" name="AutoShape 36"/>
          <p:cNvSpPr>
            <a:spLocks noChangeArrowheads="1"/>
          </p:cNvSpPr>
          <p:nvPr/>
        </p:nvSpPr>
        <p:spPr bwMode="auto">
          <a:xfrm>
            <a:off x="3822700" y="4443413"/>
            <a:ext cx="1047750" cy="457200"/>
          </a:xfrm>
          <a:prstGeom prst="leftRightArrow">
            <a:avLst>
              <a:gd name="adj1" fmla="val 50000"/>
              <a:gd name="adj2" fmla="val 458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7" name="Text Box 37"/>
          <p:cNvSpPr txBox="1">
            <a:spLocks noChangeArrowheads="1"/>
          </p:cNvSpPr>
          <p:nvPr/>
        </p:nvSpPr>
        <p:spPr bwMode="auto">
          <a:xfrm>
            <a:off x="6397625" y="5072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048" name="Text Box 38"/>
          <p:cNvSpPr txBox="1">
            <a:spLocks noChangeArrowheads="1"/>
          </p:cNvSpPr>
          <p:nvPr/>
        </p:nvSpPr>
        <p:spPr bwMode="auto">
          <a:xfrm>
            <a:off x="6873875" y="5129213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Bc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09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 (Ctd)</a:t>
            </a:r>
          </a:p>
        </p:txBody>
      </p:sp>
      <p:sp>
        <p:nvSpPr>
          <p:cNvPr id="2052" name="Rectangle 4099"/>
          <p:cNvSpPr>
            <a:spLocks noGrp="1" noChangeArrowheads="1"/>
          </p:cNvSpPr>
          <p:nvPr>
            <p:ph type="body" idx="1"/>
          </p:nvPr>
        </p:nvSpPr>
        <p:spPr>
          <a:xfrm>
            <a:off x="342900" y="1619250"/>
            <a:ext cx="8515350" cy="4552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Channel Capacity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Maximum data rate that can be transmitted over a channel with arbitrarily small error</a:t>
            </a:r>
          </a:p>
          <a:p>
            <a:pPr>
              <a:lnSpc>
                <a:spcPct val="90000"/>
              </a:lnSpc>
            </a:pPr>
            <a:r>
              <a:rPr lang="en-US" smtClean="0"/>
              <a:t>Capacity of AWGN Channel: Blog</a:t>
            </a:r>
            <a:r>
              <a:rPr lang="en-US" baseline="-25000" smtClean="0"/>
              <a:t>2</a:t>
            </a:r>
            <a:r>
              <a:rPr lang="en-US" smtClean="0"/>
              <a:t>[1+</a:t>
            </a:r>
            <a:r>
              <a:rPr lang="en-US" smtClean="0">
                <a:latin typeface="Symbol" pitchFamily="18" charset="2"/>
              </a:rPr>
              <a:t>g</a:t>
            </a:r>
            <a:r>
              <a:rPr lang="en-US" smtClean="0"/>
              <a:t>] bps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latin typeface="Symbol" pitchFamily="18" charset="2"/>
              </a:rPr>
              <a:t>g</a:t>
            </a:r>
            <a:r>
              <a:rPr lang="en-US" smtClean="0"/>
              <a:t>=P</a:t>
            </a:r>
            <a:r>
              <a:rPr lang="en-US" baseline="-25000" smtClean="0"/>
              <a:t>r</a:t>
            </a:r>
            <a:r>
              <a:rPr lang="en-US" smtClean="0"/>
              <a:t>/N is the receiver SNR</a:t>
            </a:r>
          </a:p>
          <a:p>
            <a:pPr>
              <a:lnSpc>
                <a:spcPct val="90000"/>
              </a:lnSpc>
            </a:pPr>
            <a:r>
              <a:rPr lang="en-US" smtClean="0"/>
              <a:t>Capacity of Flat-Fading Channels</a:t>
            </a:r>
          </a:p>
          <a:p>
            <a:pPr lvl="1"/>
            <a:r>
              <a:rPr lang="en-US" smtClean="0"/>
              <a:t>Nothing known: capacity typically zero</a:t>
            </a:r>
          </a:p>
          <a:p>
            <a:pPr lvl="1"/>
            <a:r>
              <a:rPr lang="en-US" smtClean="0"/>
              <a:t>Fading Statistics Known (few results)</a:t>
            </a:r>
          </a:p>
          <a:p>
            <a:pPr lvl="1"/>
            <a:r>
              <a:rPr lang="en-US" smtClean="0"/>
              <a:t>Fading Known at RX (average capacity)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1198563" y="5648325"/>
          <a:ext cx="6296025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2514600" imgH="482400" progId="Equation.3">
                  <p:embed/>
                </p:oleObj>
              </mc:Choice>
              <mc:Fallback>
                <p:oleObj name="Equation" r:id="rId3" imgW="251460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5648325"/>
                        <a:ext cx="6296025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400" smtClean="0"/>
              <a:t>Capacity with Fading Known at </a:t>
            </a:r>
            <a:br>
              <a:rPr lang="en-US" sz="4400" smtClean="0"/>
            </a:br>
            <a:r>
              <a:rPr lang="en-US" sz="4400" smtClean="0"/>
              <a:t>Transmitter and Receiver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For fixed transmit power, same as with only receiver knowledge of fading</a:t>
            </a:r>
          </a:p>
          <a:p>
            <a:pPr>
              <a:lnSpc>
                <a:spcPct val="1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Transmit power </a:t>
            </a:r>
            <a:r>
              <a:rPr lang="en-US" i="1" smtClean="0"/>
              <a:t>P(</a:t>
            </a:r>
            <a:r>
              <a:rPr lang="en-US" i="1" smtClean="0">
                <a:latin typeface="Symbol" pitchFamily="18" charset="2"/>
              </a:rPr>
              <a:t>g</a:t>
            </a:r>
            <a:r>
              <a:rPr lang="en-US" i="1" smtClean="0"/>
              <a:t>)</a:t>
            </a:r>
            <a:r>
              <a:rPr lang="en-US" smtClean="0"/>
              <a:t> can also be adapted</a:t>
            </a:r>
          </a:p>
          <a:p>
            <a:pPr>
              <a:lnSpc>
                <a:spcPct val="3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Leads to optimization problem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795338" y="4648200"/>
          <a:ext cx="7172325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3187440" imgH="520560" progId="Equation.3">
                  <p:embed/>
                </p:oleObj>
              </mc:Choice>
              <mc:Fallback>
                <p:oleObj name="Equation" r:id="rId3" imgW="3187440" imgH="5205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4648200"/>
                        <a:ext cx="7172325" cy="117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Optimal Adaptive Scheme</a:t>
            </a:r>
          </a:p>
        </p:txBody>
      </p:sp>
      <p:sp>
        <p:nvSpPr>
          <p:cNvPr id="4102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Power Adaptation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lnSpc>
                <a:spcPct val="140000"/>
              </a:lnSpc>
              <a:buFont typeface="Wingdings" pitchFamily="2" charset="2"/>
              <a:buNone/>
            </a:pPr>
            <a:endParaRPr lang="en-US" smtClean="0"/>
          </a:p>
          <a:p>
            <a:r>
              <a:rPr lang="en-US" smtClean="0"/>
              <a:t>Capacity</a:t>
            </a:r>
          </a:p>
        </p:txBody>
      </p:sp>
      <p:graphicFrame>
        <p:nvGraphicFramePr>
          <p:cNvPr id="4098" name="Object 2048"/>
          <p:cNvGraphicFramePr>
            <a:graphicFrameLocks/>
          </p:cNvGraphicFramePr>
          <p:nvPr/>
        </p:nvGraphicFramePr>
        <p:xfrm>
          <a:off x="1406525" y="2630488"/>
          <a:ext cx="2917825" cy="150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3" imgW="1434960" imgH="482400" progId="Equation.3">
                  <p:embed/>
                </p:oleObj>
              </mc:Choice>
              <mc:Fallback>
                <p:oleObj name="Equation" r:id="rId3" imgW="1434960" imgH="482400" progId="Equation.3">
                  <p:embed/>
                  <p:pic>
                    <p:nvPicPr>
                      <p:cNvPr id="0" name="Object 204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525" y="2630488"/>
                        <a:ext cx="2917825" cy="1500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3" name="Group 1030"/>
          <p:cNvGrpSpPr>
            <a:grpSpLocks/>
          </p:cNvGrpSpPr>
          <p:nvPr/>
        </p:nvGrpSpPr>
        <p:grpSpPr bwMode="auto">
          <a:xfrm>
            <a:off x="5040313" y="2312988"/>
            <a:ext cx="3203575" cy="2058987"/>
            <a:chOff x="3072" y="1197"/>
            <a:chExt cx="2018" cy="1297"/>
          </a:xfrm>
        </p:grpSpPr>
        <p:sp>
          <p:nvSpPr>
            <p:cNvPr id="4105" name="Arc 1031"/>
            <p:cNvSpPr>
              <a:spLocks/>
            </p:cNvSpPr>
            <p:nvPr/>
          </p:nvSpPr>
          <p:spPr bwMode="auto">
            <a:xfrm>
              <a:off x="3178" y="1305"/>
              <a:ext cx="57" cy="12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Line 1032"/>
            <p:cNvSpPr>
              <a:spLocks noChangeShapeType="1"/>
            </p:cNvSpPr>
            <p:nvPr/>
          </p:nvSpPr>
          <p:spPr bwMode="auto">
            <a:xfrm>
              <a:off x="3117" y="1197"/>
              <a:ext cx="0" cy="10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Line 1033"/>
            <p:cNvSpPr>
              <a:spLocks noChangeShapeType="1"/>
            </p:cNvSpPr>
            <p:nvPr/>
          </p:nvSpPr>
          <p:spPr bwMode="auto">
            <a:xfrm>
              <a:off x="3107" y="2224"/>
              <a:ext cx="173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4100" name="Object 2050"/>
            <p:cNvGraphicFramePr>
              <a:graphicFrameLocks/>
            </p:cNvGraphicFramePr>
            <p:nvPr/>
          </p:nvGraphicFramePr>
          <p:xfrm>
            <a:off x="4936" y="1211"/>
            <a:ext cx="154" cy="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3" name="Equation" r:id="rId5" imgW="253800" imgH="609480" progId="Equation.3">
                    <p:embed/>
                  </p:oleObj>
                </mc:Choice>
                <mc:Fallback>
                  <p:oleObj name="Equation" r:id="rId5" imgW="253800" imgH="609480" progId="Equation.3">
                    <p:embed/>
                    <p:pic>
                      <p:nvPicPr>
                        <p:cNvPr id="0" name="Object 205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6" y="1211"/>
                          <a:ext cx="154" cy="3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08" name="Arc 1035"/>
            <p:cNvSpPr>
              <a:spLocks/>
            </p:cNvSpPr>
            <p:nvPr/>
          </p:nvSpPr>
          <p:spPr bwMode="auto">
            <a:xfrm rot="10800000">
              <a:off x="3190" y="1397"/>
              <a:ext cx="1668" cy="627"/>
            </a:xfrm>
            <a:custGeom>
              <a:avLst/>
              <a:gdLst>
                <a:gd name="T0" fmla="*/ 0 w 21612"/>
                <a:gd name="T1" fmla="*/ 0 h 21600"/>
                <a:gd name="T2" fmla="*/ 0 w 21612"/>
                <a:gd name="T3" fmla="*/ 0 h 21600"/>
                <a:gd name="T4" fmla="*/ 0 w 21612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12"/>
                <a:gd name="T10" fmla="*/ 0 h 21600"/>
                <a:gd name="T11" fmla="*/ 21612 w 2161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12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</a:path>
                <a:path w="21612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3" y="0"/>
                  </a:cubicBezTo>
                  <a:cubicBezTo>
                    <a:pt x="11875" y="0"/>
                    <a:pt x="21517" y="9566"/>
                    <a:pt x="21612" y="21427"/>
                  </a:cubicBezTo>
                  <a:lnTo>
                    <a:pt x="13" y="21600"/>
                  </a:lnTo>
                  <a:close/>
                </a:path>
              </a:pathLst>
            </a:custGeom>
            <a:solidFill>
              <a:srgbClr val="0000CC"/>
            </a:solidFill>
            <a:ln w="12700" cap="rnd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Line 1036"/>
            <p:cNvSpPr>
              <a:spLocks noChangeShapeType="1"/>
            </p:cNvSpPr>
            <p:nvPr/>
          </p:nvSpPr>
          <p:spPr bwMode="auto">
            <a:xfrm>
              <a:off x="4935" y="2021"/>
              <a:ext cx="15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Rectangle 1037"/>
            <p:cNvSpPr>
              <a:spLocks noChangeArrowheads="1"/>
            </p:cNvSpPr>
            <p:nvPr/>
          </p:nvSpPr>
          <p:spPr bwMode="auto">
            <a:xfrm>
              <a:off x="4979" y="1846"/>
              <a:ext cx="6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4111" name="Rectangle 1038"/>
            <p:cNvSpPr>
              <a:spLocks noChangeArrowheads="1"/>
            </p:cNvSpPr>
            <p:nvPr/>
          </p:nvSpPr>
          <p:spPr bwMode="auto">
            <a:xfrm>
              <a:off x="4978" y="2024"/>
              <a:ext cx="5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endParaRPr lang="en-US"/>
            </a:p>
          </p:txBody>
        </p:sp>
        <p:sp>
          <p:nvSpPr>
            <p:cNvPr id="4112" name="Line 1039"/>
            <p:cNvSpPr>
              <a:spLocks noChangeShapeType="1"/>
            </p:cNvSpPr>
            <p:nvPr/>
          </p:nvSpPr>
          <p:spPr bwMode="auto">
            <a:xfrm>
              <a:off x="3124" y="1387"/>
              <a:ext cx="1736" cy="0"/>
            </a:xfrm>
            <a:prstGeom prst="line">
              <a:avLst/>
            </a:prstGeom>
            <a:noFill/>
            <a:ln w="254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Line 1040"/>
            <p:cNvSpPr>
              <a:spLocks noChangeShapeType="1"/>
            </p:cNvSpPr>
            <p:nvPr/>
          </p:nvSpPr>
          <p:spPr bwMode="auto">
            <a:xfrm>
              <a:off x="3186" y="1395"/>
              <a:ext cx="0" cy="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Rectangle 1041"/>
            <p:cNvSpPr>
              <a:spLocks noChangeArrowheads="1"/>
            </p:cNvSpPr>
            <p:nvPr/>
          </p:nvSpPr>
          <p:spPr bwMode="auto">
            <a:xfrm>
              <a:off x="3072" y="2175"/>
              <a:ext cx="2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  <a:r>
                <a:rPr lang="en-US" sz="2000" b="1" baseline="-25000">
                  <a:solidFill>
                    <a:srgbClr val="000000"/>
                  </a:solidFill>
                  <a:latin typeface="Garamond" pitchFamily="18" charset="0"/>
                </a:rPr>
                <a:t>0</a:t>
              </a:r>
            </a:p>
          </p:txBody>
        </p:sp>
        <p:sp>
          <p:nvSpPr>
            <p:cNvPr id="4115" name="Rectangle 1042"/>
            <p:cNvSpPr>
              <a:spLocks noChangeArrowheads="1"/>
            </p:cNvSpPr>
            <p:nvPr/>
          </p:nvSpPr>
          <p:spPr bwMode="auto">
            <a:xfrm>
              <a:off x="4667" y="2244"/>
              <a:ext cx="1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2000" i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graphicFrame>
        <p:nvGraphicFramePr>
          <p:cNvPr id="4099" name="Object 2049"/>
          <p:cNvGraphicFramePr>
            <a:graphicFrameLocks/>
          </p:cNvGraphicFramePr>
          <p:nvPr/>
        </p:nvGraphicFramePr>
        <p:xfrm>
          <a:off x="1658938" y="4775200"/>
          <a:ext cx="3381375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7" imgW="1485720" imgH="495000" progId="Equation.3">
                  <p:embed/>
                </p:oleObj>
              </mc:Choice>
              <mc:Fallback>
                <p:oleObj name="Equation" r:id="rId7" imgW="1485720" imgH="495000" progId="Equation.3">
                  <p:embed/>
                  <p:pic>
                    <p:nvPicPr>
                      <p:cNvPr id="0" name="Object 204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4775200"/>
                        <a:ext cx="3381375" cy="132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Text Box 1044"/>
          <p:cNvSpPr txBox="1">
            <a:spLocks noChangeArrowheads="1"/>
          </p:cNvSpPr>
          <p:nvPr/>
        </p:nvSpPr>
        <p:spPr bwMode="auto">
          <a:xfrm>
            <a:off x="5546725" y="1965325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i="1">
                <a:solidFill>
                  <a:srgbClr val="CC0000"/>
                </a:solidFill>
              </a:rPr>
              <a:t>Waterfilling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Channel Inversion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790700"/>
            <a:ext cx="7848600" cy="4800600"/>
          </a:xfrm>
        </p:spPr>
        <p:txBody>
          <a:bodyPr/>
          <a:lstStyle/>
          <a:p>
            <a:r>
              <a:rPr lang="en-US" smtClean="0"/>
              <a:t>Fading inverted to maintain constant SNR</a:t>
            </a:r>
          </a:p>
          <a:p>
            <a:r>
              <a:rPr lang="en-US" smtClean="0"/>
              <a:t>Simplifies design (fixed rate)</a:t>
            </a:r>
          </a:p>
          <a:p>
            <a:r>
              <a:rPr lang="en-US" smtClean="0"/>
              <a:t>Greatly reduces capacity</a:t>
            </a:r>
          </a:p>
          <a:p>
            <a:pPr lvl="1"/>
            <a:r>
              <a:rPr lang="en-US" smtClean="0"/>
              <a:t>Capacity is zero in Rayleigh fading</a:t>
            </a:r>
          </a:p>
          <a:p>
            <a:r>
              <a:rPr lang="en-US" smtClean="0"/>
              <a:t>Truncated inversion</a:t>
            </a:r>
          </a:p>
          <a:p>
            <a:pPr lvl="1"/>
            <a:r>
              <a:rPr lang="en-US" smtClean="0"/>
              <a:t>Invert channel above cutoff fade depth</a:t>
            </a:r>
          </a:p>
          <a:p>
            <a:pPr lvl="1"/>
            <a:r>
              <a:rPr lang="en-US" smtClean="0"/>
              <a:t>Constant SNR (fixed rate) above cutoff</a:t>
            </a:r>
          </a:p>
          <a:p>
            <a:pPr lvl="1"/>
            <a:r>
              <a:rPr lang="en-US" smtClean="0"/>
              <a:t>Cutoff greatly increases capacity</a:t>
            </a:r>
          </a:p>
          <a:p>
            <a:pPr lvl="2"/>
            <a:r>
              <a:rPr lang="en-US" smtClean="0"/>
              <a:t>Close to optimal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Capacity in Flat-Fading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0" y="3132138"/>
            <a:ext cx="4819650" cy="372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3100"/>
            <a:ext cx="4724400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800100" y="1771650"/>
            <a:ext cx="3524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3200" b="1" kern="0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Rayleigh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5257800" y="2789238"/>
            <a:ext cx="352425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3200" b="1" kern="0" dirty="0">
                <a:solidFill>
                  <a:srgbClr val="0000CC"/>
                </a:solidFill>
                <a:latin typeface="+mj-lt"/>
                <a:ea typeface="+mj-ea"/>
                <a:cs typeface="+mj-cs"/>
              </a:rPr>
              <a:t>Log-Normal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Frequency Selective </a:t>
            </a:r>
            <a:br>
              <a:rPr lang="en-US" smtClean="0"/>
            </a:br>
            <a:r>
              <a:rPr lang="en-US" smtClean="0"/>
              <a:t>Fading Channels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676400"/>
            <a:ext cx="80962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For time-invariant channels, capacity achieved by water-filling in frequency</a:t>
            </a:r>
          </a:p>
          <a:p>
            <a:pPr>
              <a:lnSpc>
                <a:spcPct val="90000"/>
              </a:lnSpc>
            </a:pPr>
            <a:r>
              <a:rPr lang="en-US" smtClean="0"/>
              <a:t>Capacity of time-varying channel unknown</a:t>
            </a:r>
          </a:p>
          <a:p>
            <a:pPr>
              <a:lnSpc>
                <a:spcPct val="90000"/>
              </a:lnSpc>
            </a:pPr>
            <a:r>
              <a:rPr lang="en-US" smtClean="0"/>
              <a:t>Approximate by dividing into subbands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Each subband has width B</a:t>
            </a:r>
            <a:r>
              <a:rPr lang="en-US" baseline="-25000" smtClean="0"/>
              <a:t>c</a:t>
            </a:r>
            <a:r>
              <a:rPr lang="en-US" smtClean="0"/>
              <a:t> (like MCM).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Independent fading in each subband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Capacity is the sum of subband capacities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971550" y="6457950"/>
            <a:ext cx="75247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Freeform 15"/>
          <p:cNvSpPr>
            <a:spLocks/>
          </p:cNvSpPr>
          <p:nvPr/>
        </p:nvSpPr>
        <p:spPr bwMode="auto">
          <a:xfrm>
            <a:off x="971550" y="5680075"/>
            <a:ext cx="7124700" cy="593725"/>
          </a:xfrm>
          <a:custGeom>
            <a:avLst/>
            <a:gdLst>
              <a:gd name="T0" fmla="*/ 0 w 4488"/>
              <a:gd name="T1" fmla="*/ 2147483647 h 374"/>
              <a:gd name="T2" fmla="*/ 2147483647 w 4488"/>
              <a:gd name="T3" fmla="*/ 2147483647 h 374"/>
              <a:gd name="T4" fmla="*/ 2147483647 w 4488"/>
              <a:gd name="T5" fmla="*/ 2147483647 h 374"/>
              <a:gd name="T6" fmla="*/ 2147483647 w 4488"/>
              <a:gd name="T7" fmla="*/ 2147483647 h 374"/>
              <a:gd name="T8" fmla="*/ 2147483647 w 4488"/>
              <a:gd name="T9" fmla="*/ 2147483647 h 374"/>
              <a:gd name="T10" fmla="*/ 2147483647 w 4488"/>
              <a:gd name="T11" fmla="*/ 2147483647 h 374"/>
              <a:gd name="T12" fmla="*/ 2147483647 w 4488"/>
              <a:gd name="T13" fmla="*/ 2147483647 h 374"/>
              <a:gd name="T14" fmla="*/ 2147483647 w 4488"/>
              <a:gd name="T15" fmla="*/ 2147483647 h 374"/>
              <a:gd name="T16" fmla="*/ 2147483647 w 4488"/>
              <a:gd name="T17" fmla="*/ 2147483647 h 37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488"/>
              <a:gd name="T28" fmla="*/ 0 h 374"/>
              <a:gd name="T29" fmla="*/ 4488 w 4488"/>
              <a:gd name="T30" fmla="*/ 374 h 37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488" h="374">
                <a:moveTo>
                  <a:pt x="0" y="214"/>
                </a:moveTo>
                <a:cubicBezTo>
                  <a:pt x="177" y="188"/>
                  <a:pt x="354" y="162"/>
                  <a:pt x="540" y="142"/>
                </a:cubicBezTo>
                <a:cubicBezTo>
                  <a:pt x="726" y="122"/>
                  <a:pt x="928" y="84"/>
                  <a:pt x="1116" y="94"/>
                </a:cubicBezTo>
                <a:cubicBezTo>
                  <a:pt x="1304" y="104"/>
                  <a:pt x="1480" y="164"/>
                  <a:pt x="1668" y="202"/>
                </a:cubicBezTo>
                <a:cubicBezTo>
                  <a:pt x="1856" y="240"/>
                  <a:pt x="2062" y="296"/>
                  <a:pt x="2244" y="322"/>
                </a:cubicBezTo>
                <a:cubicBezTo>
                  <a:pt x="2426" y="348"/>
                  <a:pt x="2580" y="374"/>
                  <a:pt x="2760" y="358"/>
                </a:cubicBezTo>
                <a:cubicBezTo>
                  <a:pt x="2940" y="342"/>
                  <a:pt x="3142" y="280"/>
                  <a:pt x="3324" y="226"/>
                </a:cubicBezTo>
                <a:cubicBezTo>
                  <a:pt x="3506" y="172"/>
                  <a:pt x="3658" y="68"/>
                  <a:pt x="3852" y="34"/>
                </a:cubicBezTo>
                <a:cubicBezTo>
                  <a:pt x="4046" y="0"/>
                  <a:pt x="4267" y="11"/>
                  <a:pt x="4488" y="22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971550" y="5619750"/>
            <a:ext cx="7143750" cy="876300"/>
            <a:chOff x="576" y="3552"/>
            <a:chExt cx="4500" cy="552"/>
          </a:xfrm>
        </p:grpSpPr>
        <p:sp>
          <p:nvSpPr>
            <p:cNvPr id="10253" name="Line 14"/>
            <p:cNvSpPr>
              <a:spLocks noChangeShapeType="1"/>
            </p:cNvSpPr>
            <p:nvPr/>
          </p:nvSpPr>
          <p:spPr bwMode="auto">
            <a:xfrm>
              <a:off x="5076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6"/>
            <p:cNvSpPr>
              <a:spLocks noChangeShapeType="1"/>
            </p:cNvSpPr>
            <p:nvPr/>
          </p:nvSpPr>
          <p:spPr bwMode="auto">
            <a:xfrm>
              <a:off x="1104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7"/>
            <p:cNvSpPr>
              <a:spLocks noChangeShapeType="1"/>
            </p:cNvSpPr>
            <p:nvPr/>
          </p:nvSpPr>
          <p:spPr bwMode="auto">
            <a:xfrm>
              <a:off x="576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8"/>
            <p:cNvSpPr>
              <a:spLocks noChangeShapeType="1"/>
            </p:cNvSpPr>
            <p:nvPr/>
          </p:nvSpPr>
          <p:spPr bwMode="auto">
            <a:xfrm>
              <a:off x="1668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Line 9"/>
            <p:cNvSpPr>
              <a:spLocks noChangeShapeType="1"/>
            </p:cNvSpPr>
            <p:nvPr/>
          </p:nvSpPr>
          <p:spPr bwMode="auto">
            <a:xfrm>
              <a:off x="2232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10"/>
            <p:cNvSpPr>
              <a:spLocks noChangeShapeType="1"/>
            </p:cNvSpPr>
            <p:nvPr/>
          </p:nvSpPr>
          <p:spPr bwMode="auto">
            <a:xfrm>
              <a:off x="2796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11"/>
            <p:cNvSpPr>
              <a:spLocks noChangeShapeType="1"/>
            </p:cNvSpPr>
            <p:nvPr/>
          </p:nvSpPr>
          <p:spPr bwMode="auto">
            <a:xfrm>
              <a:off x="3324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12"/>
            <p:cNvSpPr>
              <a:spLocks noChangeShapeType="1"/>
            </p:cNvSpPr>
            <p:nvPr/>
          </p:nvSpPr>
          <p:spPr bwMode="auto">
            <a:xfrm>
              <a:off x="3888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13"/>
            <p:cNvSpPr>
              <a:spLocks noChangeShapeType="1"/>
            </p:cNvSpPr>
            <p:nvPr/>
          </p:nvSpPr>
          <p:spPr bwMode="auto">
            <a:xfrm>
              <a:off x="4476" y="3552"/>
              <a:ext cx="0" cy="552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Line 16"/>
            <p:cNvSpPr>
              <a:spLocks noChangeShapeType="1"/>
            </p:cNvSpPr>
            <p:nvPr/>
          </p:nvSpPr>
          <p:spPr bwMode="auto">
            <a:xfrm flipV="1">
              <a:off x="4500" y="3996"/>
              <a:ext cx="576" cy="0"/>
            </a:xfrm>
            <a:prstGeom prst="line">
              <a:avLst/>
            </a:prstGeom>
            <a:noFill/>
            <a:ln w="12700">
              <a:solidFill>
                <a:srgbClr val="0033CC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Text Box 17"/>
            <p:cNvSpPr txBox="1">
              <a:spLocks noChangeArrowheads="1"/>
            </p:cNvSpPr>
            <p:nvPr/>
          </p:nvSpPr>
          <p:spPr bwMode="auto">
            <a:xfrm>
              <a:off x="4634" y="3722"/>
              <a:ext cx="3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0033CC"/>
                  </a:solidFill>
                </a:rPr>
                <a:t>B</a:t>
              </a:r>
              <a:r>
                <a:rPr lang="en-US" b="1" baseline="-25000">
                  <a:solidFill>
                    <a:srgbClr val="0033CC"/>
                  </a:solidFill>
                </a:rPr>
                <a:t>c</a:t>
              </a:r>
            </a:p>
          </p:txBody>
        </p:sp>
      </p:grpSp>
      <p:sp>
        <p:nvSpPr>
          <p:cNvPr id="10247" name="Text Box 18"/>
          <p:cNvSpPr txBox="1">
            <a:spLocks noChangeArrowheads="1"/>
          </p:cNvSpPr>
          <p:nvPr/>
        </p:nvSpPr>
        <p:spPr bwMode="auto">
          <a:xfrm>
            <a:off x="8499475" y="6153150"/>
            <a:ext cx="28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f</a:t>
            </a:r>
            <a:endParaRPr lang="en-US" b="1" baseline="-25000">
              <a:solidFill>
                <a:srgbClr val="000000"/>
              </a:solidFill>
            </a:endParaRP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952500" y="5775325"/>
            <a:ext cx="7600950" cy="457200"/>
            <a:chOff x="564" y="3650"/>
            <a:chExt cx="4788" cy="288"/>
          </a:xfrm>
        </p:grpSpPr>
        <p:sp>
          <p:nvSpPr>
            <p:cNvPr id="10250" name="Line 19"/>
            <p:cNvSpPr>
              <a:spLocks noChangeShapeType="1"/>
            </p:cNvSpPr>
            <p:nvPr/>
          </p:nvSpPr>
          <p:spPr bwMode="auto">
            <a:xfrm>
              <a:off x="564" y="3660"/>
              <a:ext cx="4788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20"/>
            <p:cNvSpPr>
              <a:spLocks noChangeShapeType="1"/>
            </p:cNvSpPr>
            <p:nvPr/>
          </p:nvSpPr>
          <p:spPr bwMode="auto">
            <a:xfrm>
              <a:off x="2988" y="3672"/>
              <a:ext cx="0" cy="264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Text Box 21"/>
            <p:cNvSpPr txBox="1">
              <a:spLocks noChangeArrowheads="1"/>
            </p:cNvSpPr>
            <p:nvPr/>
          </p:nvSpPr>
          <p:spPr bwMode="auto">
            <a:xfrm>
              <a:off x="3038" y="365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rgbClr val="CC0000"/>
                  </a:solidFill>
                </a:rPr>
                <a:t>P</a:t>
              </a:r>
            </a:p>
          </p:txBody>
        </p:sp>
      </p:grpSp>
      <p:sp>
        <p:nvSpPr>
          <p:cNvPr id="10249" name="Text Box 26"/>
          <p:cNvSpPr txBox="1">
            <a:spLocks noChangeArrowheads="1"/>
          </p:cNvSpPr>
          <p:nvPr/>
        </p:nvSpPr>
        <p:spPr bwMode="auto">
          <a:xfrm>
            <a:off x="7013575" y="5219700"/>
            <a:ext cx="1196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1/|H(f)|</a:t>
            </a:r>
            <a:r>
              <a:rPr lang="en-US" b="1" baseline="30000">
                <a:solidFill>
                  <a:srgbClr val="0000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mtClean="0"/>
              <a:t>Passband Modulation Tradeoffs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638300"/>
            <a:ext cx="862965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Want high rates, high spectral efficiency, high power efficiency, robust to channel, cheap.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Amplitude/Phase Modulation (MPSK,MQAM)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Information encoded in amplitude/phase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More spectrally efficient than frequency modulation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Issues: differential encoding, pulse shaping, bit mapping.</a:t>
            </a:r>
          </a:p>
          <a:p>
            <a:pPr lvl="1">
              <a:lnSpc>
                <a:spcPct val="30000"/>
              </a:lnSpc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Frequency Modulation (FSK)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Information encoded in frequency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 Continuous phase (CPFSK) special case of FM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Bandwidth determined by Carson’s rule (pulse shaping)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More robust to channel and amplifier nonlinearities</a:t>
            </a:r>
          </a:p>
          <a:p>
            <a:pPr lvl="1">
              <a:lnSpc>
                <a:spcPct val="70000"/>
              </a:lnSpc>
            </a:pPr>
            <a:endParaRPr lang="en-US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435850" y="2011363"/>
            <a:ext cx="1479550" cy="892175"/>
            <a:chOff x="4430" y="1322"/>
            <a:chExt cx="932" cy="562"/>
          </a:xfrm>
        </p:grpSpPr>
        <p:sp>
          <p:nvSpPr>
            <p:cNvPr id="11269" name="AutoShape 4"/>
            <p:cNvSpPr>
              <a:spLocks noChangeArrowheads="1"/>
            </p:cNvSpPr>
            <p:nvPr/>
          </p:nvSpPr>
          <p:spPr bwMode="auto">
            <a:xfrm rot="2452895">
              <a:off x="4704" y="1548"/>
              <a:ext cx="156" cy="336"/>
            </a:xfrm>
            <a:prstGeom prst="downArrow">
              <a:avLst>
                <a:gd name="adj1" fmla="val 50000"/>
                <a:gd name="adj2" fmla="val 53846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Text Box 5"/>
            <p:cNvSpPr txBox="1">
              <a:spLocks noChangeArrowheads="1"/>
            </p:cNvSpPr>
            <p:nvPr/>
          </p:nvSpPr>
          <p:spPr bwMode="auto">
            <a:xfrm>
              <a:off x="4430" y="1322"/>
              <a:ext cx="9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b="1">
                  <a:solidFill>
                    <a:schemeClr val="accent1"/>
                  </a:solidFill>
                </a:rPr>
                <a:t>Our focus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43892</TotalTime>
  <Words>489</Words>
  <Application>Microsoft Office PowerPoint</Application>
  <PresentationFormat>On-screen Show (4:3)</PresentationFormat>
  <Paragraphs>114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BlueRed</vt:lpstr>
      <vt:lpstr>Equation</vt:lpstr>
      <vt:lpstr>EE359 – Lecture 8 Outline</vt:lpstr>
      <vt:lpstr>Review of Last Lecture</vt:lpstr>
      <vt:lpstr>Review of Last Lecture (Ctd)</vt:lpstr>
      <vt:lpstr>Capacity with Fading Known at  Transmitter and Receiver</vt:lpstr>
      <vt:lpstr>Optimal Adaptive Scheme</vt:lpstr>
      <vt:lpstr>Channel Inversion</vt:lpstr>
      <vt:lpstr>Capacity in Flat-Fading</vt:lpstr>
      <vt:lpstr>Frequency Selective  Fading Channels</vt:lpstr>
      <vt:lpstr>Passband Modulation Tradeoffs</vt:lpstr>
      <vt:lpstr>Amplitude/Phase Modulation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79</cp:revision>
  <cp:lastPrinted>2000-03-17T02:49:38Z</cp:lastPrinted>
  <dcterms:created xsi:type="dcterms:W3CDTF">1999-01-27T20:08:30Z</dcterms:created>
  <dcterms:modified xsi:type="dcterms:W3CDTF">2013-06-15T15:39:57Z</dcterms:modified>
</cp:coreProperties>
</file>