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8" r:id="rId3"/>
    <p:sldId id="270" r:id="rId4"/>
    <p:sldId id="271" r:id="rId5"/>
    <p:sldId id="272" r:id="rId6"/>
    <p:sldId id="273" r:id="rId7"/>
    <p:sldId id="274" r:id="rId8"/>
    <p:sldId id="295" r:id="rId9"/>
    <p:sldId id="275" r:id="rId10"/>
    <p:sldId id="276" r:id="rId11"/>
    <p:sldId id="277" r:id="rId12"/>
    <p:sldId id="291" r:id="rId13"/>
    <p:sldId id="292" r:id="rId14"/>
    <p:sldId id="293" r:id="rId15"/>
    <p:sldId id="29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350" autoAdjust="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Convolution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Pulse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Sheet1!$B$3:$B$49</c:f>
              <c:numCache>
                <c:formatCode>General</c:formatCode>
                <c:ptCount val="47"/>
                <c:pt idx="0">
                  <c:v>-2</c:v>
                </c:pt>
                <c:pt idx="1">
                  <c:v>-1.9</c:v>
                </c:pt>
                <c:pt idx="2">
                  <c:v>-1.8</c:v>
                </c:pt>
                <c:pt idx="3">
                  <c:v>-1.7</c:v>
                </c:pt>
                <c:pt idx="4">
                  <c:v>-1.6</c:v>
                </c:pt>
                <c:pt idx="5">
                  <c:v>-1.5000100000000001</c:v>
                </c:pt>
                <c:pt idx="6">
                  <c:v>-1.5</c:v>
                </c:pt>
                <c:pt idx="7">
                  <c:v>-1.4</c:v>
                </c:pt>
                <c:pt idx="8">
                  <c:v>-1.3</c:v>
                </c:pt>
                <c:pt idx="9">
                  <c:v>-1.2</c:v>
                </c:pt>
                <c:pt idx="10">
                  <c:v>-1.1000000000000001</c:v>
                </c:pt>
                <c:pt idx="11">
                  <c:v>-1.0000100000000001</c:v>
                </c:pt>
                <c:pt idx="12">
                  <c:v>-1</c:v>
                </c:pt>
                <c:pt idx="13">
                  <c:v>-0.9</c:v>
                </c:pt>
                <c:pt idx="14">
                  <c:v>-0.8</c:v>
                </c:pt>
                <c:pt idx="15">
                  <c:v>-0.7</c:v>
                </c:pt>
                <c:pt idx="16">
                  <c:v>-0.6</c:v>
                </c:pt>
                <c:pt idx="17">
                  <c:v>-0.50000999999999995</c:v>
                </c:pt>
                <c:pt idx="18">
                  <c:v>-0.5</c:v>
                </c:pt>
                <c:pt idx="19">
                  <c:v>-0.4</c:v>
                </c:pt>
                <c:pt idx="20">
                  <c:v>-0.3</c:v>
                </c:pt>
                <c:pt idx="21">
                  <c:v>-0.2</c:v>
                </c:pt>
                <c:pt idx="22">
                  <c:v>-0.1</c:v>
                </c:pt>
                <c:pt idx="23">
                  <c:v>1.0000000000000001E-5</c:v>
                </c:pt>
                <c:pt idx="24">
                  <c:v>0</c:v>
                </c:pt>
                <c:pt idx="25">
                  <c:v>0.1</c:v>
                </c:pt>
                <c:pt idx="26">
                  <c:v>0.2</c:v>
                </c:pt>
                <c:pt idx="27">
                  <c:v>0.3</c:v>
                </c:pt>
                <c:pt idx="28">
                  <c:v>0.4</c:v>
                </c:pt>
                <c:pt idx="29">
                  <c:v>0.5</c:v>
                </c:pt>
                <c:pt idx="30">
                  <c:v>0.6</c:v>
                </c:pt>
                <c:pt idx="31">
                  <c:v>0.7</c:v>
                </c:pt>
                <c:pt idx="32">
                  <c:v>0.8</c:v>
                </c:pt>
                <c:pt idx="33">
                  <c:v>0.9</c:v>
                </c:pt>
                <c:pt idx="34">
                  <c:v>1</c:v>
                </c:pt>
                <c:pt idx="35">
                  <c:v>1.0001</c:v>
                </c:pt>
                <c:pt idx="36">
                  <c:v>1.1000000000000001</c:v>
                </c:pt>
                <c:pt idx="37">
                  <c:v>1.2</c:v>
                </c:pt>
                <c:pt idx="38">
                  <c:v>1.3</c:v>
                </c:pt>
                <c:pt idx="39">
                  <c:v>1.4</c:v>
                </c:pt>
                <c:pt idx="40">
                  <c:v>1.5</c:v>
                </c:pt>
                <c:pt idx="41">
                  <c:v>1.5000100000000001</c:v>
                </c:pt>
                <c:pt idx="42">
                  <c:v>1.6</c:v>
                </c:pt>
                <c:pt idx="43">
                  <c:v>1.7</c:v>
                </c:pt>
                <c:pt idx="44">
                  <c:v>1.8</c:v>
                </c:pt>
                <c:pt idx="45">
                  <c:v>1.9</c:v>
                </c:pt>
                <c:pt idx="46">
                  <c:v>2</c:v>
                </c:pt>
              </c:numCache>
            </c:numRef>
          </c:xVal>
          <c:yVal>
            <c:numRef>
              <c:f>Sheet1!$C$3:$C$49</c:f>
              <c:numCache>
                <c:formatCode>General</c:formatCode>
                <c:ptCount val="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0.1</c:v>
                </c:pt>
                <c:pt idx="26">
                  <c:v>0.2</c:v>
                </c:pt>
                <c:pt idx="27">
                  <c:v>0.3</c:v>
                </c:pt>
                <c:pt idx="28">
                  <c:v>0.4</c:v>
                </c:pt>
                <c:pt idx="29">
                  <c:v>0.5</c:v>
                </c:pt>
                <c:pt idx="30">
                  <c:v>0.6</c:v>
                </c:pt>
                <c:pt idx="31">
                  <c:v>0.7</c:v>
                </c:pt>
                <c:pt idx="32">
                  <c:v>0.8</c:v>
                </c:pt>
                <c:pt idx="33">
                  <c:v>0.9</c:v>
                </c:pt>
                <c:pt idx="34">
                  <c:v>1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</c:numCache>
            </c:numRef>
          </c:yVal>
          <c:smooth val="0"/>
        </c:ser>
        <c:ser>
          <c:idx val="3"/>
          <c:order val="1"/>
          <c:tx>
            <c:strRef>
              <c:f>Sheet1!$F$2</c:f>
              <c:strCache>
                <c:ptCount val="1"/>
                <c:pt idx="0">
                  <c:v>h(-0.5-t)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Sheet1!$B$3:$B$49</c:f>
              <c:numCache>
                <c:formatCode>General</c:formatCode>
                <c:ptCount val="47"/>
                <c:pt idx="0">
                  <c:v>-2</c:v>
                </c:pt>
                <c:pt idx="1">
                  <c:v>-1.9</c:v>
                </c:pt>
                <c:pt idx="2">
                  <c:v>-1.8</c:v>
                </c:pt>
                <c:pt idx="3">
                  <c:v>-1.7</c:v>
                </c:pt>
                <c:pt idx="4">
                  <c:v>-1.6</c:v>
                </c:pt>
                <c:pt idx="5">
                  <c:v>-1.5000100000000001</c:v>
                </c:pt>
                <c:pt idx="6">
                  <c:v>-1.5</c:v>
                </c:pt>
                <c:pt idx="7">
                  <c:v>-1.4</c:v>
                </c:pt>
                <c:pt idx="8">
                  <c:v>-1.3</c:v>
                </c:pt>
                <c:pt idx="9">
                  <c:v>-1.2</c:v>
                </c:pt>
                <c:pt idx="10">
                  <c:v>-1.1000000000000001</c:v>
                </c:pt>
                <c:pt idx="11">
                  <c:v>-1.0000100000000001</c:v>
                </c:pt>
                <c:pt idx="12">
                  <c:v>-1</c:v>
                </c:pt>
                <c:pt idx="13">
                  <c:v>-0.9</c:v>
                </c:pt>
                <c:pt idx="14">
                  <c:v>-0.8</c:v>
                </c:pt>
                <c:pt idx="15">
                  <c:v>-0.7</c:v>
                </c:pt>
                <c:pt idx="16">
                  <c:v>-0.6</c:v>
                </c:pt>
                <c:pt idx="17">
                  <c:v>-0.50000999999999995</c:v>
                </c:pt>
                <c:pt idx="18">
                  <c:v>-0.5</c:v>
                </c:pt>
                <c:pt idx="19">
                  <c:v>-0.4</c:v>
                </c:pt>
                <c:pt idx="20">
                  <c:v>-0.3</c:v>
                </c:pt>
                <c:pt idx="21">
                  <c:v>-0.2</c:v>
                </c:pt>
                <c:pt idx="22">
                  <c:v>-0.1</c:v>
                </c:pt>
                <c:pt idx="23">
                  <c:v>1.0000000000000001E-5</c:v>
                </c:pt>
                <c:pt idx="24">
                  <c:v>0</c:v>
                </c:pt>
                <c:pt idx="25">
                  <c:v>0.1</c:v>
                </c:pt>
                <c:pt idx="26">
                  <c:v>0.2</c:v>
                </c:pt>
                <c:pt idx="27">
                  <c:v>0.3</c:v>
                </c:pt>
                <c:pt idx="28">
                  <c:v>0.4</c:v>
                </c:pt>
                <c:pt idx="29">
                  <c:v>0.5</c:v>
                </c:pt>
                <c:pt idx="30">
                  <c:v>0.6</c:v>
                </c:pt>
                <c:pt idx="31">
                  <c:v>0.7</c:v>
                </c:pt>
                <c:pt idx="32">
                  <c:v>0.8</c:v>
                </c:pt>
                <c:pt idx="33">
                  <c:v>0.9</c:v>
                </c:pt>
                <c:pt idx="34">
                  <c:v>1</c:v>
                </c:pt>
                <c:pt idx="35">
                  <c:v>1.0001</c:v>
                </c:pt>
                <c:pt idx="36">
                  <c:v>1.1000000000000001</c:v>
                </c:pt>
                <c:pt idx="37">
                  <c:v>1.2</c:v>
                </c:pt>
                <c:pt idx="38">
                  <c:v>1.3</c:v>
                </c:pt>
                <c:pt idx="39">
                  <c:v>1.4</c:v>
                </c:pt>
                <c:pt idx="40">
                  <c:v>1.5</c:v>
                </c:pt>
                <c:pt idx="41">
                  <c:v>1.5000100000000001</c:v>
                </c:pt>
                <c:pt idx="42">
                  <c:v>1.6</c:v>
                </c:pt>
                <c:pt idx="43">
                  <c:v>1.7</c:v>
                </c:pt>
                <c:pt idx="44">
                  <c:v>1.8</c:v>
                </c:pt>
                <c:pt idx="45">
                  <c:v>1.9</c:v>
                </c:pt>
                <c:pt idx="46">
                  <c:v>2</c:v>
                </c:pt>
              </c:numCache>
            </c:numRef>
          </c:xVal>
          <c:yVal>
            <c:numRef>
              <c:f>Sheet1!$F$3:$F$49</c:f>
              <c:numCache>
                <c:formatCode>General</c:formatCode>
                <c:ptCount val="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</c:v>
                </c:pt>
                <c:pt idx="8">
                  <c:v>0.2</c:v>
                </c:pt>
                <c:pt idx="9">
                  <c:v>0.3</c:v>
                </c:pt>
                <c:pt idx="10">
                  <c:v>0.4</c:v>
                </c:pt>
                <c:pt idx="11">
                  <c:v>0.5</c:v>
                </c:pt>
                <c:pt idx="12">
                  <c:v>0.5</c:v>
                </c:pt>
                <c:pt idx="13">
                  <c:v>0.6</c:v>
                </c:pt>
                <c:pt idx="14">
                  <c:v>0.7</c:v>
                </c:pt>
                <c:pt idx="15">
                  <c:v>0.8</c:v>
                </c:pt>
                <c:pt idx="16">
                  <c:v>0.9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</c:numCache>
            </c:numRef>
          </c:yVal>
          <c:smooth val="0"/>
        </c:ser>
        <c:ser>
          <c:idx val="4"/>
          <c:order val="2"/>
          <c:tx>
            <c:strRef>
              <c:f>Sheet1!$G$2</c:f>
              <c:strCache>
                <c:ptCount val="1"/>
                <c:pt idx="0">
                  <c:v>h(0.5-t)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Sheet1!$B$3:$B$49</c:f>
              <c:numCache>
                <c:formatCode>General</c:formatCode>
                <c:ptCount val="47"/>
                <c:pt idx="0">
                  <c:v>-2</c:v>
                </c:pt>
                <c:pt idx="1">
                  <c:v>-1.9</c:v>
                </c:pt>
                <c:pt idx="2">
                  <c:v>-1.8</c:v>
                </c:pt>
                <c:pt idx="3">
                  <c:v>-1.7</c:v>
                </c:pt>
                <c:pt idx="4">
                  <c:v>-1.6</c:v>
                </c:pt>
                <c:pt idx="5">
                  <c:v>-1.5000100000000001</c:v>
                </c:pt>
                <c:pt idx="6">
                  <c:v>-1.5</c:v>
                </c:pt>
                <c:pt idx="7">
                  <c:v>-1.4</c:v>
                </c:pt>
                <c:pt idx="8">
                  <c:v>-1.3</c:v>
                </c:pt>
                <c:pt idx="9">
                  <c:v>-1.2</c:v>
                </c:pt>
                <c:pt idx="10">
                  <c:v>-1.1000000000000001</c:v>
                </c:pt>
                <c:pt idx="11">
                  <c:v>-1.0000100000000001</c:v>
                </c:pt>
                <c:pt idx="12">
                  <c:v>-1</c:v>
                </c:pt>
                <c:pt idx="13">
                  <c:v>-0.9</c:v>
                </c:pt>
                <c:pt idx="14">
                  <c:v>-0.8</c:v>
                </c:pt>
                <c:pt idx="15">
                  <c:v>-0.7</c:v>
                </c:pt>
                <c:pt idx="16">
                  <c:v>-0.6</c:v>
                </c:pt>
                <c:pt idx="17">
                  <c:v>-0.50000999999999995</c:v>
                </c:pt>
                <c:pt idx="18">
                  <c:v>-0.5</c:v>
                </c:pt>
                <c:pt idx="19">
                  <c:v>-0.4</c:v>
                </c:pt>
                <c:pt idx="20">
                  <c:v>-0.3</c:v>
                </c:pt>
                <c:pt idx="21">
                  <c:v>-0.2</c:v>
                </c:pt>
                <c:pt idx="22">
                  <c:v>-0.1</c:v>
                </c:pt>
                <c:pt idx="23">
                  <c:v>1.0000000000000001E-5</c:v>
                </c:pt>
                <c:pt idx="24">
                  <c:v>0</c:v>
                </c:pt>
                <c:pt idx="25">
                  <c:v>0.1</c:v>
                </c:pt>
                <c:pt idx="26">
                  <c:v>0.2</c:v>
                </c:pt>
                <c:pt idx="27">
                  <c:v>0.3</c:v>
                </c:pt>
                <c:pt idx="28">
                  <c:v>0.4</c:v>
                </c:pt>
                <c:pt idx="29">
                  <c:v>0.5</c:v>
                </c:pt>
                <c:pt idx="30">
                  <c:v>0.6</c:v>
                </c:pt>
                <c:pt idx="31">
                  <c:v>0.7</c:v>
                </c:pt>
                <c:pt idx="32">
                  <c:v>0.8</c:v>
                </c:pt>
                <c:pt idx="33">
                  <c:v>0.9</c:v>
                </c:pt>
                <c:pt idx="34">
                  <c:v>1</c:v>
                </c:pt>
                <c:pt idx="35">
                  <c:v>1.0001</c:v>
                </c:pt>
                <c:pt idx="36">
                  <c:v>1.1000000000000001</c:v>
                </c:pt>
                <c:pt idx="37">
                  <c:v>1.2</c:v>
                </c:pt>
                <c:pt idx="38">
                  <c:v>1.3</c:v>
                </c:pt>
                <c:pt idx="39">
                  <c:v>1.4</c:v>
                </c:pt>
                <c:pt idx="40">
                  <c:v>1.5</c:v>
                </c:pt>
                <c:pt idx="41">
                  <c:v>1.5000100000000001</c:v>
                </c:pt>
                <c:pt idx="42">
                  <c:v>1.6</c:v>
                </c:pt>
                <c:pt idx="43">
                  <c:v>1.7</c:v>
                </c:pt>
                <c:pt idx="44">
                  <c:v>1.8</c:v>
                </c:pt>
                <c:pt idx="45">
                  <c:v>1.9</c:v>
                </c:pt>
                <c:pt idx="46">
                  <c:v>2</c:v>
                </c:pt>
              </c:numCache>
            </c:numRef>
          </c:xVal>
          <c:yVal>
            <c:numRef>
              <c:f>Sheet1!$G$3:$G$49</c:f>
              <c:numCache>
                <c:formatCode>General</c:formatCode>
                <c:ptCount val="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0.1</c:v>
                </c:pt>
                <c:pt idx="31">
                  <c:v>0.2</c:v>
                </c:pt>
                <c:pt idx="32">
                  <c:v>0.3</c:v>
                </c:pt>
                <c:pt idx="33">
                  <c:v>0.4</c:v>
                </c:pt>
                <c:pt idx="34">
                  <c:v>0.5</c:v>
                </c:pt>
                <c:pt idx="35">
                  <c:v>0.5</c:v>
                </c:pt>
                <c:pt idx="36">
                  <c:v>0.6</c:v>
                </c:pt>
                <c:pt idx="37">
                  <c:v>0.7</c:v>
                </c:pt>
                <c:pt idx="38">
                  <c:v>0.8</c:v>
                </c:pt>
                <c:pt idx="39">
                  <c:v>0.9</c:v>
                </c:pt>
                <c:pt idx="40">
                  <c:v>1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8539960"/>
        <c:axId val="420456888"/>
      </c:scatterChart>
      <c:valAx>
        <c:axId val="418539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456888"/>
        <c:crosses val="autoZero"/>
        <c:crossBetween val="midCat"/>
      </c:valAx>
      <c:valAx>
        <c:axId val="420456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53996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6.wmf"/><Relationship Id="rId7" Type="http://schemas.openxmlformats.org/officeDocument/2006/relationships/image" Target="../media/image59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8.wmf"/><Relationship Id="rId5" Type="http://schemas.openxmlformats.org/officeDocument/2006/relationships/image" Target="../media/image41.wmf"/><Relationship Id="rId4" Type="http://schemas.openxmlformats.org/officeDocument/2006/relationships/image" Target="../media/image57.wmf"/><Relationship Id="rId9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5.wmf"/><Relationship Id="rId7" Type="http://schemas.openxmlformats.org/officeDocument/2006/relationships/image" Target="../media/image21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28.wmf"/><Relationship Id="rId7" Type="http://schemas.openxmlformats.org/officeDocument/2006/relationships/image" Target="../media/image5.wmf"/><Relationship Id="rId12" Type="http://schemas.openxmlformats.org/officeDocument/2006/relationships/image" Target="../media/image24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17.wmf"/><Relationship Id="rId11" Type="http://schemas.openxmlformats.org/officeDocument/2006/relationships/image" Target="../media/image25.wmf"/><Relationship Id="rId5" Type="http://schemas.openxmlformats.org/officeDocument/2006/relationships/image" Target="../media/image16.wmf"/><Relationship Id="rId10" Type="http://schemas.openxmlformats.org/officeDocument/2006/relationships/image" Target="../media/image22.wmf"/><Relationship Id="rId4" Type="http://schemas.openxmlformats.org/officeDocument/2006/relationships/image" Target="../media/image29.wmf"/><Relationship Id="rId9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5.wmf"/><Relationship Id="rId7" Type="http://schemas.openxmlformats.org/officeDocument/2006/relationships/image" Target="../media/image32.wmf"/><Relationship Id="rId2" Type="http://schemas.openxmlformats.org/officeDocument/2006/relationships/image" Target="../media/image17.wmf"/><Relationship Id="rId1" Type="http://schemas.openxmlformats.org/officeDocument/2006/relationships/image" Target="../media/image30.wmf"/><Relationship Id="rId6" Type="http://schemas.openxmlformats.org/officeDocument/2006/relationships/image" Target="../media/image22.wmf"/><Relationship Id="rId5" Type="http://schemas.openxmlformats.org/officeDocument/2006/relationships/image" Target="../media/image31.wmf"/><Relationship Id="rId10" Type="http://schemas.openxmlformats.org/officeDocument/2006/relationships/image" Target="../media/image35.wmf"/><Relationship Id="rId4" Type="http://schemas.openxmlformats.org/officeDocument/2006/relationships/image" Target="../media/image18.wmf"/><Relationship Id="rId9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17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2" Type="http://schemas.openxmlformats.org/officeDocument/2006/relationships/image" Target="../media/image36.wmf"/><Relationship Id="rId1" Type="http://schemas.openxmlformats.org/officeDocument/2006/relationships/image" Target="../media/image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Relationship Id="rId1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43.wmf"/><Relationship Id="rId3" Type="http://schemas.openxmlformats.org/officeDocument/2006/relationships/image" Target="../media/image47.wmf"/><Relationship Id="rId7" Type="http://schemas.openxmlformats.org/officeDocument/2006/relationships/image" Target="../media/image50.wmf"/><Relationship Id="rId12" Type="http://schemas.openxmlformats.org/officeDocument/2006/relationships/image" Target="../media/image22.wmf"/><Relationship Id="rId2" Type="http://schemas.openxmlformats.org/officeDocument/2006/relationships/image" Target="../media/image41.wmf"/><Relationship Id="rId1" Type="http://schemas.openxmlformats.org/officeDocument/2006/relationships/image" Target="../media/image42.wmf"/><Relationship Id="rId6" Type="http://schemas.openxmlformats.org/officeDocument/2006/relationships/image" Target="../media/image49.wmf"/><Relationship Id="rId11" Type="http://schemas.openxmlformats.org/officeDocument/2006/relationships/image" Target="../media/image39.wmf"/><Relationship Id="rId5" Type="http://schemas.openxmlformats.org/officeDocument/2006/relationships/image" Target="../media/image48.wmf"/><Relationship Id="rId15" Type="http://schemas.openxmlformats.org/officeDocument/2006/relationships/image" Target="../media/image44.wmf"/><Relationship Id="rId10" Type="http://schemas.openxmlformats.org/officeDocument/2006/relationships/image" Target="../media/image36.wmf"/><Relationship Id="rId4" Type="http://schemas.openxmlformats.org/officeDocument/2006/relationships/image" Target="../media/image27.wmf"/><Relationship Id="rId9" Type="http://schemas.openxmlformats.org/officeDocument/2006/relationships/image" Target="../media/image5.wmf"/><Relationship Id="rId1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48.wmf"/><Relationship Id="rId7" Type="http://schemas.openxmlformats.org/officeDocument/2006/relationships/image" Target="../media/image5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17.wmf"/><Relationship Id="rId11" Type="http://schemas.openxmlformats.org/officeDocument/2006/relationships/image" Target="../media/image53.wmf"/><Relationship Id="rId5" Type="http://schemas.openxmlformats.org/officeDocument/2006/relationships/image" Target="../media/image52.wmf"/><Relationship Id="rId10" Type="http://schemas.openxmlformats.org/officeDocument/2006/relationships/image" Target="../media/image34.wmf"/><Relationship Id="rId4" Type="http://schemas.openxmlformats.org/officeDocument/2006/relationships/image" Target="../media/image51.wmf"/><Relationship Id="rId9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7986A-2016-4835-8398-0D75849ADD1D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393E3-3ECF-4A40-B943-A35BFA276B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89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61ED3-B245-4FC0-AC26-42C32AB5705A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BBEE2-9709-423B-A55C-1E554CABE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199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Taken from “Digital Communications Fundamentals and Applications”, Bernard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Sklar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Edition 2, Prentice Hall PTR, 2001, ISBN 0-13-084788-7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BBEE2-9709-423B-A55C-1E554CABEF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12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1F925371-55C5-457E-85BD-2D3738407623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10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70463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2121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65FB80F0-49B3-4504-8B87-28C646D39650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11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70463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7536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4AE0E878-7F5C-40F6-9AFF-3AF46A8F1BDE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12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68875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050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9B8C6BAF-B7F8-42E1-AAF7-849774226053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13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68875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2964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C9EDC417-8D60-4A61-8736-FC3DC23850AD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14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68875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9384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8B44B89A-136F-4897-AC46-CE4A201A6AEB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15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68875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904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14C3DDE1-B890-4608-AF4E-911CBFF4B7D6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2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70463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219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73B82012-AE82-42E9-AD10-9D2B1EE107F7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3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70463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415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540AED1-90DE-4067-B3B0-3399640F6165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4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70463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075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3DEDF949-FC31-4DD1-95B0-9A5C43FF09CA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5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70463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591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5E8B1DC8-3CA1-4FD4-86FE-E4DFEF033411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6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70463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6137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1FC9EF98-F46F-434B-949B-DA984A4AC424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7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70463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 smtClean="0">
                <a:latin typeface="Times New Roman" panose="02020603050405020304" pitchFamily="18" charset="0"/>
              </a:rPr>
              <a:t>A</a:t>
            </a:r>
            <a:r>
              <a:rPr lang="en-US" altLang="en-US" baseline="0" dirty="0" smtClean="0">
                <a:latin typeface="Times New Roman" panose="02020603050405020304" pitchFamily="18" charset="0"/>
              </a:rPr>
              <a:t> “Matched Filter” has an impulse response which is a reversed copy of the transmitted pulse shape.  It effectively “correlates” the received pulse with the original pulse shape to determine if that pulse was sent.</a:t>
            </a:r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835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Peak area</a:t>
            </a:r>
            <a:r>
              <a:rPr lang="en-US" baseline="0" dirty="0" smtClean="0"/>
              <a:t> of the product is at the end of the pulse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BBEE2-9709-423B-A55C-1E554CABEF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88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901C3B72-27A3-4E07-8951-CB64CBC06625}" type="slidenum">
              <a:rPr lang="en-GB" altLang="en-US" sz="1200">
                <a:solidFill>
                  <a:srgbClr val="000000"/>
                </a:solidFill>
                <a:cs typeface="Arial Unicode MS" panose="020B0604020202020204" pitchFamily="34" charset="-128"/>
              </a:rPr>
              <a:pPr/>
              <a:t>9</a:t>
            </a:fld>
            <a:endParaRPr lang="en-GB" altLang="en-US" sz="1200">
              <a:solidFill>
                <a:srgbClr val="000000"/>
              </a:solidFill>
              <a:cs typeface="Arial Unicode MS" panose="020B0604020202020204" pitchFamily="34" charset="-128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9350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body"/>
          </p:nvPr>
        </p:nvSpPr>
        <p:spPr>
          <a:xfrm>
            <a:off x="904875" y="4711700"/>
            <a:ext cx="4970463" cy="446405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 smtClean="0">
                <a:latin typeface="Times New Roman" panose="02020603050405020304" pitchFamily="18" charset="0"/>
              </a:rPr>
              <a:t>The “correlator” output at the end of the symbol</a:t>
            </a:r>
            <a:r>
              <a:rPr lang="en-US" altLang="en-US" baseline="0" dirty="0" smtClean="0">
                <a:latin typeface="Times New Roman" panose="02020603050405020304" pitchFamily="18" charset="0"/>
              </a:rPr>
              <a:t> time is a maximum if the two shapes are the same.</a:t>
            </a:r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299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DCC2-36FA-48E7-B2FE-9EC003B77B2A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99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9079A-1DFE-4320-AC95-AE23CE479032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2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D832B-CFA1-4BFE-98C7-D335D84137E8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7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1FE6-C1FA-4825-8599-7DA90A46E68B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8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81DF-6D49-41BD-8D7A-462F8CE7D384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5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16948-4DB1-454F-8526-D07612B9D8C6}" type="datetime1">
              <a:rPr lang="en-US" smtClean="0"/>
              <a:t>12/24/2016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3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8452A-0AD5-4DF2-BAB7-0C847FDC4182}" type="datetime1">
              <a:rPr lang="en-US" smtClean="0"/>
              <a:t>12/24/2016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6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C5CF-6527-44EB-ABD3-394CDBB608EA}" type="datetime1">
              <a:rPr lang="en-US" smtClean="0"/>
              <a:t>12/24/2016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5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7162D-CBAC-45ED-AE46-9F8964D2D3F2}" type="datetime1">
              <a:rPr lang="en-US" smtClean="0"/>
              <a:t>12/24/2016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1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FF6B-0395-4E33-9804-E14AA6CA8279}" type="datetime1">
              <a:rPr lang="en-US" smtClean="0"/>
              <a:t>12/24/2016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84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84D9-5D87-44AD-A67C-6CC57C6F2115}" type="datetime1">
              <a:rPr lang="en-US" smtClean="0"/>
              <a:t>12/24/2016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E4816-1E99-43BB-80FD-1B7A0EF4C9FB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7F2B-2904-4F75-AB78-50B18E9D3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0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5.wmf"/><Relationship Id="rId26" Type="http://schemas.openxmlformats.org/officeDocument/2006/relationships/image" Target="../media/image25.wmf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32.bin"/><Relationship Id="rId7" Type="http://schemas.openxmlformats.org/officeDocument/2006/relationships/image" Target="../media/image27.wmf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0.bin"/><Relationship Id="rId25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22.wmf"/><Relationship Id="rId5" Type="http://schemas.openxmlformats.org/officeDocument/2006/relationships/image" Target="../media/image26.wmf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19" Type="http://schemas.openxmlformats.org/officeDocument/2006/relationships/oleObject" Target="../embeddings/oleObject31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8.wmf"/><Relationship Id="rId14" Type="http://schemas.openxmlformats.org/officeDocument/2006/relationships/image" Target="../media/image16.wmf"/><Relationship Id="rId22" Type="http://schemas.openxmlformats.org/officeDocument/2006/relationships/image" Target="../media/image21.wmf"/><Relationship Id="rId27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43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3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32.wmf"/><Relationship Id="rId25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46.bin"/><Relationship Id="rId5" Type="http://schemas.openxmlformats.org/officeDocument/2006/relationships/image" Target="../media/image30.wmf"/><Relationship Id="rId15" Type="http://schemas.openxmlformats.org/officeDocument/2006/relationships/image" Target="../media/image22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55.bin"/><Relationship Id="rId26" Type="http://schemas.openxmlformats.org/officeDocument/2006/relationships/oleObject" Target="../embeddings/oleObject59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43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41.wmf"/><Relationship Id="rId25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20" Type="http://schemas.openxmlformats.org/officeDocument/2006/relationships/oleObject" Target="../embeddings/oleObject56.bin"/><Relationship Id="rId29" Type="http://schemas.openxmlformats.org/officeDocument/2006/relationships/image" Target="../media/image17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58.bin"/><Relationship Id="rId5" Type="http://schemas.openxmlformats.org/officeDocument/2006/relationships/image" Target="../media/image5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28" Type="http://schemas.openxmlformats.org/officeDocument/2006/relationships/oleObject" Target="../embeddings/oleObject60.bin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42.wmf"/><Relationship Id="rId31" Type="http://schemas.openxmlformats.org/officeDocument/2006/relationships/image" Target="../media/image22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53.bin"/><Relationship Id="rId22" Type="http://schemas.openxmlformats.org/officeDocument/2006/relationships/oleObject" Target="../embeddings/oleObject57.bin"/><Relationship Id="rId27" Type="http://schemas.openxmlformats.org/officeDocument/2006/relationships/image" Target="../media/image46.wmf"/><Relationship Id="rId30" Type="http://schemas.openxmlformats.org/officeDocument/2006/relationships/oleObject" Target="../embeddings/oleObject6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48.wmf"/><Relationship Id="rId18" Type="http://schemas.openxmlformats.org/officeDocument/2006/relationships/image" Target="../media/image50.wmf"/><Relationship Id="rId26" Type="http://schemas.openxmlformats.org/officeDocument/2006/relationships/image" Target="../media/image39.wmf"/><Relationship Id="rId3" Type="http://schemas.openxmlformats.org/officeDocument/2006/relationships/notesSlide" Target="../notesSlides/notesSlide13.xml"/><Relationship Id="rId21" Type="http://schemas.openxmlformats.org/officeDocument/2006/relationships/oleObject" Target="../embeddings/oleObject71.bin"/><Relationship Id="rId34" Type="http://schemas.openxmlformats.org/officeDocument/2006/relationships/image" Target="../media/image44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66.bin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3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17.wmf"/><Relationship Id="rId29" Type="http://schemas.openxmlformats.org/officeDocument/2006/relationships/oleObject" Target="../embeddings/oleObject75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27.wmf"/><Relationship Id="rId24" Type="http://schemas.openxmlformats.org/officeDocument/2006/relationships/image" Target="../media/image36.wmf"/><Relationship Id="rId32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28" Type="http://schemas.openxmlformats.org/officeDocument/2006/relationships/image" Target="../media/image22.wmf"/><Relationship Id="rId10" Type="http://schemas.openxmlformats.org/officeDocument/2006/relationships/oleObject" Target="../embeddings/oleObject65.bin"/><Relationship Id="rId19" Type="http://schemas.openxmlformats.org/officeDocument/2006/relationships/oleObject" Target="../embeddings/oleObject70.bin"/><Relationship Id="rId31" Type="http://schemas.openxmlformats.org/officeDocument/2006/relationships/oleObject" Target="../embeddings/oleObject76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67.bin"/><Relationship Id="rId22" Type="http://schemas.openxmlformats.org/officeDocument/2006/relationships/image" Target="../media/image5.wmf"/><Relationship Id="rId27" Type="http://schemas.openxmlformats.org/officeDocument/2006/relationships/oleObject" Target="../embeddings/oleObject74.bin"/><Relationship Id="rId30" Type="http://schemas.openxmlformats.org/officeDocument/2006/relationships/image" Target="../media/image4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85.bin"/><Relationship Id="rId26" Type="http://schemas.openxmlformats.org/officeDocument/2006/relationships/oleObject" Target="../embeddings/oleObject90.bin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87.bin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82.bin"/><Relationship Id="rId17" Type="http://schemas.openxmlformats.org/officeDocument/2006/relationships/image" Target="../media/image5.wmf"/><Relationship Id="rId25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4.bin"/><Relationship Id="rId20" Type="http://schemas.openxmlformats.org/officeDocument/2006/relationships/oleObject" Target="../embeddings/oleObject86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89.bin"/><Relationship Id="rId5" Type="http://schemas.openxmlformats.org/officeDocument/2006/relationships/image" Target="../media/image32.wmf"/><Relationship Id="rId15" Type="http://schemas.openxmlformats.org/officeDocument/2006/relationships/image" Target="../media/image17.wmf"/><Relationship Id="rId23" Type="http://schemas.openxmlformats.org/officeDocument/2006/relationships/image" Target="../media/image36.wmf"/><Relationship Id="rId10" Type="http://schemas.openxmlformats.org/officeDocument/2006/relationships/oleObject" Target="../embeddings/oleObject81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83.bin"/><Relationship Id="rId22" Type="http://schemas.openxmlformats.org/officeDocument/2006/relationships/oleObject" Target="../embeddings/oleObject88.bin"/><Relationship Id="rId27" Type="http://schemas.openxmlformats.org/officeDocument/2006/relationships/image" Target="../media/image5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41.wmf"/><Relationship Id="rId18" Type="http://schemas.openxmlformats.org/officeDocument/2006/relationships/image" Target="../media/image59.wmf"/><Relationship Id="rId3" Type="http://schemas.openxmlformats.org/officeDocument/2006/relationships/notesSlide" Target="../notesSlides/notesSlide15.xml"/><Relationship Id="rId21" Type="http://schemas.openxmlformats.org/officeDocument/2006/relationships/oleObject" Target="../embeddings/oleObject100.bin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95.bin"/><Relationship Id="rId17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5" Type="http://schemas.openxmlformats.org/officeDocument/2006/relationships/oleObject" Target="../embeddings/oleObject97.bin"/><Relationship Id="rId10" Type="http://schemas.openxmlformats.org/officeDocument/2006/relationships/oleObject" Target="../embeddings/oleObject94.bin"/><Relationship Id="rId19" Type="http://schemas.openxmlformats.org/officeDocument/2006/relationships/oleObject" Target="../embeddings/oleObject99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96.bin"/><Relationship Id="rId22" Type="http://schemas.openxmlformats.org/officeDocument/2006/relationships/image" Target="../media/image6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9.w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emf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19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23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2.bin"/><Relationship Id="rId5" Type="http://schemas.openxmlformats.org/officeDocument/2006/relationships/image" Target="../media/image16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Chapter </a:t>
            </a:r>
            <a:r>
              <a:rPr lang="en-US" dirty="0" smtClean="0"/>
              <a:t>7e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1487" y="3602038"/>
            <a:ext cx="10472056" cy="1655762"/>
          </a:xfrm>
        </p:spPr>
        <p:txBody>
          <a:bodyPr>
            <a:normAutofit/>
          </a:bodyPr>
          <a:lstStyle/>
          <a:p>
            <a:r>
              <a:rPr lang="en-US" sz="5400" dirty="0" smtClean="0"/>
              <a:t>Digital Receivers</a:t>
            </a:r>
            <a:br>
              <a:rPr lang="en-US" sz="5400" dirty="0" smtClean="0"/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5563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3</a:t>
            </a: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0DF63C53-33FF-445F-8C9E-07DAB2442460}" type="slidenum">
              <a:rPr lang="en-GB" altLang="en-US">
                <a:solidFill>
                  <a:srgbClr val="000000"/>
                </a:solidFill>
              </a:rPr>
              <a:pPr/>
              <a:t>10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2355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74771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Implementation of correlator receiver</a:t>
            </a:r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2362200" y="5203826"/>
          <a:ext cx="200818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r:id="rId4" imgW="491328" imgH="482421" progId="">
                  <p:embed/>
                </p:oleObj>
              </mc:Choice>
              <mc:Fallback>
                <p:oleObj r:id="rId4" imgW="491328" imgH="482421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203826"/>
                        <a:ext cx="2008188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Line 3"/>
          <p:cNvSpPr>
            <a:spLocks noChangeShapeType="1"/>
          </p:cNvSpPr>
          <p:nvPr/>
        </p:nvSpPr>
        <p:spPr bwMode="auto">
          <a:xfrm>
            <a:off x="3602038" y="2565400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AutoShape 4"/>
          <p:cNvSpPr>
            <a:spLocks noChangeArrowheads="1"/>
          </p:cNvSpPr>
          <p:nvPr/>
        </p:nvSpPr>
        <p:spPr bwMode="auto">
          <a:xfrm>
            <a:off x="4211638" y="2413000"/>
            <a:ext cx="304800" cy="304800"/>
          </a:xfrm>
          <a:prstGeom prst="flowChartSummingJunction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3560" name="Line 5"/>
          <p:cNvSpPr>
            <a:spLocks noChangeShapeType="1"/>
          </p:cNvSpPr>
          <p:nvPr/>
        </p:nvSpPr>
        <p:spPr bwMode="auto">
          <a:xfrm>
            <a:off x="4516438" y="2565400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6"/>
          <p:cNvSpPr>
            <a:spLocks noChangeArrowheads="1"/>
          </p:cNvSpPr>
          <p:nvPr/>
        </p:nvSpPr>
        <p:spPr bwMode="auto">
          <a:xfrm>
            <a:off x="5126038" y="2184400"/>
            <a:ext cx="533400" cy="8382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graphicFrame>
        <p:nvGraphicFramePr>
          <p:cNvPr id="23562" name="Object 7"/>
          <p:cNvGraphicFramePr>
            <a:graphicFrameLocks noChangeAspect="1"/>
          </p:cNvGraphicFramePr>
          <p:nvPr/>
        </p:nvGraphicFramePr>
        <p:xfrm>
          <a:off x="5172076" y="2184401"/>
          <a:ext cx="6397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r:id="rId6" imgW="266534" imgH="329989" progId="">
                  <p:embed/>
                </p:oleObj>
              </mc:Choice>
              <mc:Fallback>
                <p:oleObj r:id="rId6" imgW="266534" imgH="32998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6" y="2184401"/>
                        <a:ext cx="639763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3" name="Line 8"/>
          <p:cNvSpPr>
            <a:spLocks noChangeShapeType="1"/>
          </p:cNvSpPr>
          <p:nvPr/>
        </p:nvSpPr>
        <p:spPr bwMode="auto">
          <a:xfrm>
            <a:off x="5659438" y="2565400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9"/>
          <p:cNvSpPr>
            <a:spLocks noChangeShapeType="1"/>
          </p:cNvSpPr>
          <p:nvPr/>
        </p:nvSpPr>
        <p:spPr bwMode="auto">
          <a:xfrm>
            <a:off x="4364039" y="2108200"/>
            <a:ext cx="1587" cy="304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565" name="Object 10"/>
          <p:cNvGraphicFramePr>
            <a:graphicFrameLocks noChangeAspect="1"/>
          </p:cNvGraphicFramePr>
          <p:nvPr/>
        </p:nvGraphicFramePr>
        <p:xfrm>
          <a:off x="4170364" y="1741489"/>
          <a:ext cx="6619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r:id="rId8" imgW="368283" imgH="228593" progId="">
                  <p:embed/>
                </p:oleObj>
              </mc:Choice>
              <mc:Fallback>
                <p:oleObj r:id="rId8" imgW="368283" imgH="2285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0364" y="1741489"/>
                        <a:ext cx="661987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Line 11"/>
          <p:cNvSpPr>
            <a:spLocks noChangeShapeType="1"/>
          </p:cNvSpPr>
          <p:nvPr/>
        </p:nvSpPr>
        <p:spPr bwMode="auto">
          <a:xfrm>
            <a:off x="3602038" y="39989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AutoShape 12"/>
          <p:cNvSpPr>
            <a:spLocks noChangeArrowheads="1"/>
          </p:cNvSpPr>
          <p:nvPr/>
        </p:nvSpPr>
        <p:spPr bwMode="auto">
          <a:xfrm>
            <a:off x="4211638" y="3846513"/>
            <a:ext cx="304800" cy="304800"/>
          </a:xfrm>
          <a:prstGeom prst="flowChartSummingJunction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3568" name="Line 13"/>
          <p:cNvSpPr>
            <a:spLocks noChangeShapeType="1"/>
          </p:cNvSpPr>
          <p:nvPr/>
        </p:nvSpPr>
        <p:spPr bwMode="auto">
          <a:xfrm>
            <a:off x="4516438" y="39989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Rectangle 14"/>
          <p:cNvSpPr>
            <a:spLocks noChangeArrowheads="1"/>
          </p:cNvSpPr>
          <p:nvPr/>
        </p:nvSpPr>
        <p:spPr bwMode="auto">
          <a:xfrm>
            <a:off x="5126038" y="3617913"/>
            <a:ext cx="533400" cy="8382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graphicFrame>
        <p:nvGraphicFramePr>
          <p:cNvPr id="23570" name="Object 15"/>
          <p:cNvGraphicFramePr>
            <a:graphicFrameLocks noChangeAspect="1"/>
          </p:cNvGraphicFramePr>
          <p:nvPr/>
        </p:nvGraphicFramePr>
        <p:xfrm>
          <a:off x="5172076" y="3617914"/>
          <a:ext cx="6397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r:id="rId10" imgW="266534" imgH="329989" progId="">
                  <p:embed/>
                </p:oleObj>
              </mc:Choice>
              <mc:Fallback>
                <p:oleObj r:id="rId10" imgW="266534" imgH="32998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6" y="3617914"/>
                        <a:ext cx="639763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1" name="Line 16"/>
          <p:cNvSpPr>
            <a:spLocks noChangeShapeType="1"/>
          </p:cNvSpPr>
          <p:nvPr/>
        </p:nvSpPr>
        <p:spPr bwMode="auto">
          <a:xfrm>
            <a:off x="5659438" y="39989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17"/>
          <p:cNvSpPr>
            <a:spLocks noChangeShapeType="1"/>
          </p:cNvSpPr>
          <p:nvPr/>
        </p:nvSpPr>
        <p:spPr bwMode="auto">
          <a:xfrm>
            <a:off x="4364039" y="3541713"/>
            <a:ext cx="1587" cy="304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573" name="Object 18"/>
          <p:cNvGraphicFramePr>
            <a:graphicFrameLocks noChangeAspect="1"/>
          </p:cNvGraphicFramePr>
          <p:nvPr/>
        </p:nvGraphicFramePr>
        <p:xfrm>
          <a:off x="4113214" y="3175001"/>
          <a:ext cx="7778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r:id="rId11" imgW="431699" imgH="228544" progId="">
                  <p:embed/>
                </p:oleObj>
              </mc:Choice>
              <mc:Fallback>
                <p:oleObj r:id="rId11" imgW="431699" imgH="22854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214" y="3175001"/>
                        <a:ext cx="77787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4" name="Line 19"/>
          <p:cNvSpPr>
            <a:spLocks noChangeShapeType="1"/>
          </p:cNvSpPr>
          <p:nvPr/>
        </p:nvSpPr>
        <p:spPr bwMode="auto">
          <a:xfrm>
            <a:off x="3602039" y="2565400"/>
            <a:ext cx="1587" cy="1447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0"/>
          <p:cNvSpPr>
            <a:spLocks noChangeShapeType="1"/>
          </p:cNvSpPr>
          <p:nvPr/>
        </p:nvSpPr>
        <p:spPr bwMode="auto">
          <a:xfrm>
            <a:off x="2992438" y="3175000"/>
            <a:ext cx="61595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Line 21"/>
          <p:cNvSpPr>
            <a:spLocks noChangeShapeType="1"/>
          </p:cNvSpPr>
          <p:nvPr/>
        </p:nvSpPr>
        <p:spPr bwMode="auto">
          <a:xfrm>
            <a:off x="4364039" y="2946400"/>
            <a:ext cx="1587" cy="2286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Line 22"/>
          <p:cNvSpPr>
            <a:spLocks noChangeShapeType="1"/>
          </p:cNvSpPr>
          <p:nvPr/>
        </p:nvSpPr>
        <p:spPr bwMode="auto">
          <a:xfrm>
            <a:off x="5964239" y="3022600"/>
            <a:ext cx="1587" cy="2286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578" name="Object 23"/>
          <p:cNvGraphicFramePr>
            <a:graphicFrameLocks noChangeAspect="1"/>
          </p:cNvGraphicFramePr>
          <p:nvPr/>
        </p:nvGraphicFramePr>
        <p:xfrm>
          <a:off x="6299201" y="2336801"/>
          <a:ext cx="735013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5" r:id="rId13" imgW="355448" imgH="491287" progId="">
                  <p:embed/>
                </p:oleObj>
              </mc:Choice>
              <mc:Fallback>
                <p:oleObj r:id="rId13" imgW="355448" imgH="491287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1" y="2336801"/>
                        <a:ext cx="735013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9" name="Object 24"/>
          <p:cNvGraphicFramePr>
            <a:graphicFrameLocks noChangeAspect="1"/>
          </p:cNvGraphicFramePr>
          <p:nvPr/>
        </p:nvGraphicFramePr>
        <p:xfrm>
          <a:off x="7080250" y="3082926"/>
          <a:ext cx="4762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r:id="rId15" imgW="241048" imgH="126870" progId="">
                  <p:embed/>
                </p:oleObj>
              </mc:Choice>
              <mc:Fallback>
                <p:oleObj r:id="rId15" imgW="241048" imgH="1268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0" y="3082926"/>
                        <a:ext cx="47625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0" name="Object 25"/>
          <p:cNvGraphicFramePr>
            <a:graphicFrameLocks noChangeAspect="1"/>
          </p:cNvGraphicFramePr>
          <p:nvPr/>
        </p:nvGraphicFramePr>
        <p:xfrm>
          <a:off x="2895600" y="2768600"/>
          <a:ext cx="533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7" r:id="rId17" imgW="266438" imgH="203005" progId="">
                  <p:embed/>
                </p:oleObj>
              </mc:Choice>
              <mc:Fallback>
                <p:oleObj r:id="rId17" imgW="266438" imgH="20300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68600"/>
                        <a:ext cx="533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1" name="Object 26"/>
          <p:cNvGraphicFramePr>
            <a:graphicFrameLocks noChangeAspect="1"/>
          </p:cNvGraphicFramePr>
          <p:nvPr/>
        </p:nvGraphicFramePr>
        <p:xfrm>
          <a:off x="5664200" y="2120900"/>
          <a:ext cx="736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8" r:id="rId19" imgW="368126" imgH="215796" progId="">
                  <p:embed/>
                </p:oleObj>
              </mc:Choice>
              <mc:Fallback>
                <p:oleObj r:id="rId19" imgW="368126" imgH="21579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2120900"/>
                        <a:ext cx="736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2" name="Object 27"/>
          <p:cNvGraphicFramePr>
            <a:graphicFrameLocks noChangeAspect="1"/>
          </p:cNvGraphicFramePr>
          <p:nvPr/>
        </p:nvGraphicFramePr>
        <p:xfrm>
          <a:off x="5613400" y="3987800"/>
          <a:ext cx="863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9" r:id="rId21" imgW="431522" imgH="215753" progId="">
                  <p:embed/>
                </p:oleObj>
              </mc:Choice>
              <mc:Fallback>
                <p:oleObj r:id="rId21" imgW="431522" imgH="21575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987800"/>
                        <a:ext cx="863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3" name="Rectangle 28"/>
          <p:cNvSpPr>
            <a:spLocks noChangeArrowheads="1"/>
          </p:cNvSpPr>
          <p:nvPr/>
        </p:nvSpPr>
        <p:spPr bwMode="auto">
          <a:xfrm>
            <a:off x="3505200" y="1676400"/>
            <a:ext cx="4114800" cy="289560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3584" name="Line 29"/>
          <p:cNvSpPr>
            <a:spLocks noChangeShapeType="1"/>
          </p:cNvSpPr>
          <p:nvPr/>
        </p:nvSpPr>
        <p:spPr bwMode="auto">
          <a:xfrm>
            <a:off x="7620000" y="3200400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585" name="Object 30"/>
          <p:cNvGraphicFramePr>
            <a:graphicFrameLocks noChangeAspect="1"/>
          </p:cNvGraphicFramePr>
          <p:nvPr/>
        </p:nvGraphicFramePr>
        <p:xfrm>
          <a:off x="7788276" y="2895601"/>
          <a:ext cx="252413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0" r:id="rId23" imgW="126720" imgH="126720" progId="">
                  <p:embed/>
                </p:oleObj>
              </mc:Choice>
              <mc:Fallback>
                <p:oleObj r:id="rId23" imgW="126720" imgH="1267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8276" y="2895601"/>
                        <a:ext cx="252413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6" name="Text Box 31"/>
          <p:cNvSpPr txBox="1">
            <a:spLocks noChangeArrowheads="1"/>
          </p:cNvSpPr>
          <p:nvPr/>
        </p:nvSpPr>
        <p:spPr bwMode="auto">
          <a:xfrm>
            <a:off x="4240214" y="1160464"/>
            <a:ext cx="30876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b="1">
                <a:solidFill>
                  <a:srgbClr val="3333CC"/>
                </a:solidFill>
              </a:rPr>
              <a:t>Bank of M correlators</a:t>
            </a:r>
          </a:p>
        </p:txBody>
      </p:sp>
      <p:sp>
        <p:nvSpPr>
          <p:cNvPr id="23587" name="Text Box 32"/>
          <p:cNvSpPr txBox="1">
            <a:spLocks noChangeArrowheads="1"/>
          </p:cNvSpPr>
          <p:nvPr/>
        </p:nvSpPr>
        <p:spPr bwMode="auto">
          <a:xfrm>
            <a:off x="7875589" y="2589214"/>
            <a:ext cx="2105025" cy="91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Correlators output: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Observation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vector</a:t>
            </a:r>
          </a:p>
        </p:txBody>
      </p:sp>
      <p:graphicFrame>
        <p:nvGraphicFramePr>
          <p:cNvPr id="23588" name="Object 33"/>
          <p:cNvGraphicFramePr>
            <a:graphicFrameLocks noChangeAspect="1"/>
          </p:cNvGraphicFramePr>
          <p:nvPr/>
        </p:nvGraphicFramePr>
        <p:xfrm>
          <a:off x="2455864" y="4800600"/>
          <a:ext cx="52403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1" r:id="rId25" imgW="491449" imgH="215870" progId="">
                  <p:embed/>
                </p:oleObj>
              </mc:Choice>
              <mc:Fallback>
                <p:oleObj r:id="rId25" imgW="491449" imgH="2158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4" y="4800600"/>
                        <a:ext cx="5240337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9" name="Object 34"/>
          <p:cNvGraphicFramePr>
            <a:graphicFrameLocks noChangeAspect="1"/>
          </p:cNvGraphicFramePr>
          <p:nvPr/>
        </p:nvGraphicFramePr>
        <p:xfrm>
          <a:off x="5056189" y="5486400"/>
          <a:ext cx="129698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" r:id="rId27" imgW="491376" imgH="203152" progId="">
                  <p:embed/>
                </p:oleObj>
              </mc:Choice>
              <mc:Fallback>
                <p:oleObj r:id="rId27" imgW="491376" imgH="20315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9" y="5486400"/>
                        <a:ext cx="1296987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1802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3</a:t>
            </a: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6E9C7C4D-2A05-4F90-95ED-17129BBECED6}" type="slidenum">
              <a:rPr lang="en-GB" altLang="en-US">
                <a:solidFill>
                  <a:srgbClr val="000000"/>
                </a:solidFill>
              </a:rPr>
              <a:pPr/>
              <a:t>11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2458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88900"/>
            <a:ext cx="8153400" cy="947738"/>
          </a:xfrm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z="2800"/>
              <a:t>Implementation example of matched filter receivers</a:t>
            </a:r>
          </a:p>
        </p:txBody>
      </p:sp>
      <p:sp>
        <p:nvSpPr>
          <p:cNvPr id="24581" name="Line 2"/>
          <p:cNvSpPr>
            <a:spLocks noChangeShapeType="1"/>
          </p:cNvSpPr>
          <p:nvPr/>
        </p:nvSpPr>
        <p:spPr bwMode="auto">
          <a:xfrm>
            <a:off x="4668838" y="3084514"/>
            <a:ext cx="512762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Line 3"/>
          <p:cNvSpPr>
            <a:spLocks noChangeShapeType="1"/>
          </p:cNvSpPr>
          <p:nvPr/>
        </p:nvSpPr>
        <p:spPr bwMode="auto">
          <a:xfrm>
            <a:off x="4668839" y="3084513"/>
            <a:ext cx="1587" cy="1447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4"/>
          <p:cNvSpPr>
            <a:spLocks noChangeShapeType="1"/>
          </p:cNvSpPr>
          <p:nvPr/>
        </p:nvSpPr>
        <p:spPr bwMode="auto">
          <a:xfrm>
            <a:off x="4059238" y="3694114"/>
            <a:ext cx="61595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4584" name="Object 5"/>
          <p:cNvGraphicFramePr>
            <a:graphicFrameLocks noChangeAspect="1"/>
          </p:cNvGraphicFramePr>
          <p:nvPr/>
        </p:nvGraphicFramePr>
        <p:xfrm>
          <a:off x="8153400" y="2895601"/>
          <a:ext cx="654050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r:id="rId4" imgW="317338" imgH="491247" progId="">
                  <p:embed/>
                </p:oleObj>
              </mc:Choice>
              <mc:Fallback>
                <p:oleObj r:id="rId4" imgW="317338" imgH="491247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2895601"/>
                        <a:ext cx="654050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6"/>
          <p:cNvGraphicFramePr>
            <a:graphicFrameLocks noChangeAspect="1"/>
          </p:cNvGraphicFramePr>
          <p:nvPr/>
        </p:nvGraphicFramePr>
        <p:xfrm>
          <a:off x="8839200" y="3602039"/>
          <a:ext cx="4762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9" r:id="rId6" imgW="241048" imgH="126870" progId="">
                  <p:embed/>
                </p:oleObj>
              </mc:Choice>
              <mc:Fallback>
                <p:oleObj r:id="rId6" imgW="241048" imgH="1268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9200" y="3602039"/>
                        <a:ext cx="47625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7"/>
          <p:cNvGraphicFramePr>
            <a:graphicFrameLocks noChangeAspect="1"/>
          </p:cNvGraphicFramePr>
          <p:nvPr/>
        </p:nvGraphicFramePr>
        <p:xfrm>
          <a:off x="3962400" y="3287713"/>
          <a:ext cx="533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r:id="rId8" imgW="266438" imgH="203005" progId="">
                  <p:embed/>
                </p:oleObj>
              </mc:Choice>
              <mc:Fallback>
                <p:oleObj r:id="rId8" imgW="266438" imgH="20300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287713"/>
                        <a:ext cx="533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8"/>
          <p:cNvGraphicFramePr>
            <a:graphicFrameLocks noChangeAspect="1"/>
          </p:cNvGraphicFramePr>
          <p:nvPr/>
        </p:nvGraphicFramePr>
        <p:xfrm>
          <a:off x="7543800" y="2640013"/>
          <a:ext cx="736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1" r:id="rId10" imgW="368126" imgH="215796" progId="">
                  <p:embed/>
                </p:oleObj>
              </mc:Choice>
              <mc:Fallback>
                <p:oleObj r:id="rId10" imgW="368126" imgH="21579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640013"/>
                        <a:ext cx="736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8" name="Rectangle 9"/>
          <p:cNvSpPr>
            <a:spLocks noChangeArrowheads="1"/>
          </p:cNvSpPr>
          <p:nvPr/>
        </p:nvSpPr>
        <p:spPr bwMode="auto">
          <a:xfrm>
            <a:off x="4572000" y="2438400"/>
            <a:ext cx="4800600" cy="358140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589" name="Line 10"/>
          <p:cNvSpPr>
            <a:spLocks noChangeShapeType="1"/>
          </p:cNvSpPr>
          <p:nvPr/>
        </p:nvSpPr>
        <p:spPr bwMode="auto">
          <a:xfrm>
            <a:off x="7620000" y="30845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Rectangle 11"/>
          <p:cNvSpPr>
            <a:spLocks noChangeArrowheads="1"/>
          </p:cNvSpPr>
          <p:nvPr/>
        </p:nvSpPr>
        <p:spPr bwMode="auto">
          <a:xfrm>
            <a:off x="5181600" y="2514600"/>
            <a:ext cx="1752600" cy="1447800"/>
          </a:xfrm>
          <a:prstGeom prst="rect">
            <a:avLst/>
          </a:prstGeom>
          <a:noFill/>
          <a:ln w="2844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591" name="Line 12"/>
          <p:cNvSpPr>
            <a:spLocks noChangeShapeType="1"/>
          </p:cNvSpPr>
          <p:nvPr/>
        </p:nvSpPr>
        <p:spPr bwMode="auto">
          <a:xfrm>
            <a:off x="7620000" y="45323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Rectangle 13"/>
          <p:cNvSpPr>
            <a:spLocks noChangeArrowheads="1"/>
          </p:cNvSpPr>
          <p:nvPr/>
        </p:nvSpPr>
        <p:spPr bwMode="auto">
          <a:xfrm>
            <a:off x="5181600" y="4191000"/>
            <a:ext cx="1752600" cy="1600200"/>
          </a:xfrm>
          <a:prstGeom prst="rect">
            <a:avLst/>
          </a:prstGeom>
          <a:noFill/>
          <a:ln w="2844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graphicFrame>
        <p:nvGraphicFramePr>
          <p:cNvPr id="24593" name="Object 14"/>
          <p:cNvGraphicFramePr>
            <a:graphicFrameLocks noChangeAspect="1"/>
          </p:cNvGraphicFramePr>
          <p:nvPr/>
        </p:nvGraphicFramePr>
        <p:xfrm>
          <a:off x="7620000" y="4552950"/>
          <a:ext cx="70643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2" r:id="rId12" imgW="380763" imgH="215761" progId="">
                  <p:embed/>
                </p:oleObj>
              </mc:Choice>
              <mc:Fallback>
                <p:oleObj r:id="rId12" imgW="380763" imgH="215761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4552950"/>
                        <a:ext cx="70643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4" name="Line 15"/>
          <p:cNvSpPr>
            <a:spLocks noChangeShapeType="1"/>
          </p:cNvSpPr>
          <p:nvPr/>
        </p:nvSpPr>
        <p:spPr bwMode="auto">
          <a:xfrm>
            <a:off x="9372600" y="3733800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4595" name="Object 16"/>
          <p:cNvGraphicFramePr>
            <a:graphicFrameLocks noChangeAspect="1"/>
          </p:cNvGraphicFramePr>
          <p:nvPr/>
        </p:nvGraphicFramePr>
        <p:xfrm>
          <a:off x="9540876" y="3429001"/>
          <a:ext cx="252413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3" r:id="rId14" imgW="126720" imgH="126720" progId="">
                  <p:embed/>
                </p:oleObj>
              </mc:Choice>
              <mc:Fallback>
                <p:oleObj r:id="rId14" imgW="126720" imgH="1267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76" y="3429001"/>
                        <a:ext cx="252413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6" name="Text Box 17"/>
          <p:cNvSpPr txBox="1">
            <a:spLocks noChangeArrowheads="1"/>
          </p:cNvSpPr>
          <p:nvPr/>
        </p:nvSpPr>
        <p:spPr bwMode="auto">
          <a:xfrm>
            <a:off x="5427663" y="1679576"/>
            <a:ext cx="3471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b="1">
                <a:solidFill>
                  <a:srgbClr val="3333CC"/>
                </a:solidFill>
              </a:rPr>
              <a:t>Bank of 2 matched filters</a:t>
            </a:r>
          </a:p>
        </p:txBody>
      </p:sp>
      <p:sp>
        <p:nvSpPr>
          <p:cNvPr id="24597" name="Line 18"/>
          <p:cNvSpPr>
            <a:spLocks noChangeShapeType="1"/>
          </p:cNvSpPr>
          <p:nvPr/>
        </p:nvSpPr>
        <p:spPr bwMode="auto">
          <a:xfrm>
            <a:off x="2538414" y="1600200"/>
            <a:ext cx="1587" cy="1828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19"/>
          <p:cNvSpPr>
            <a:spLocks noChangeShapeType="1"/>
          </p:cNvSpPr>
          <p:nvPr/>
        </p:nvSpPr>
        <p:spPr bwMode="auto">
          <a:xfrm>
            <a:off x="2233613" y="2819400"/>
            <a:ext cx="19050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Rectangle 20"/>
          <p:cNvSpPr>
            <a:spLocks noChangeArrowheads="1"/>
          </p:cNvSpPr>
          <p:nvPr/>
        </p:nvSpPr>
        <p:spPr bwMode="auto">
          <a:xfrm>
            <a:off x="2538413" y="2209800"/>
            <a:ext cx="914400" cy="6096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600" name="Text Box 21"/>
          <p:cNvSpPr txBox="1">
            <a:spLocks noChangeArrowheads="1"/>
          </p:cNvSpPr>
          <p:nvPr/>
        </p:nvSpPr>
        <p:spPr bwMode="auto">
          <a:xfrm>
            <a:off x="3219450" y="2757489"/>
            <a:ext cx="30999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24601" name="Text Box 22"/>
          <p:cNvSpPr txBox="1">
            <a:spLocks noChangeArrowheads="1"/>
          </p:cNvSpPr>
          <p:nvPr/>
        </p:nvSpPr>
        <p:spPr bwMode="auto">
          <a:xfrm>
            <a:off x="3829051" y="2757488"/>
            <a:ext cx="2444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graphicFrame>
        <p:nvGraphicFramePr>
          <p:cNvPr id="24602" name="Object 23"/>
          <p:cNvGraphicFramePr>
            <a:graphicFrameLocks noChangeAspect="1"/>
          </p:cNvGraphicFramePr>
          <p:nvPr/>
        </p:nvGraphicFramePr>
        <p:xfrm>
          <a:off x="1928813" y="1536700"/>
          <a:ext cx="58896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4" r:id="rId16" imgW="304510" imgH="215690" progId="">
                  <p:embed/>
                </p:oleObj>
              </mc:Choice>
              <mc:Fallback>
                <p:oleObj r:id="rId16" imgW="304510" imgH="21569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1536700"/>
                        <a:ext cx="588962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03" name="Line 24"/>
          <p:cNvSpPr>
            <a:spLocks noChangeShapeType="1"/>
          </p:cNvSpPr>
          <p:nvPr/>
        </p:nvSpPr>
        <p:spPr bwMode="auto">
          <a:xfrm>
            <a:off x="2538414" y="3886200"/>
            <a:ext cx="1587" cy="1828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5"/>
          <p:cNvSpPr>
            <a:spLocks noChangeShapeType="1"/>
          </p:cNvSpPr>
          <p:nvPr/>
        </p:nvSpPr>
        <p:spPr bwMode="auto">
          <a:xfrm>
            <a:off x="2233613" y="4800600"/>
            <a:ext cx="19050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Rectangle 26"/>
          <p:cNvSpPr>
            <a:spLocks noChangeArrowheads="1"/>
          </p:cNvSpPr>
          <p:nvPr/>
        </p:nvSpPr>
        <p:spPr bwMode="auto">
          <a:xfrm>
            <a:off x="2538413" y="4800600"/>
            <a:ext cx="914400" cy="6096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606" name="Text Box 27"/>
          <p:cNvSpPr txBox="1">
            <a:spLocks noChangeArrowheads="1"/>
          </p:cNvSpPr>
          <p:nvPr/>
        </p:nvSpPr>
        <p:spPr bwMode="auto">
          <a:xfrm>
            <a:off x="3219450" y="4738689"/>
            <a:ext cx="30999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24607" name="Text Box 28"/>
          <p:cNvSpPr txBox="1">
            <a:spLocks noChangeArrowheads="1"/>
          </p:cNvSpPr>
          <p:nvPr/>
        </p:nvSpPr>
        <p:spPr bwMode="auto">
          <a:xfrm>
            <a:off x="3829051" y="4738688"/>
            <a:ext cx="2444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graphicFrame>
        <p:nvGraphicFramePr>
          <p:cNvPr id="24608" name="Object 29"/>
          <p:cNvGraphicFramePr>
            <a:graphicFrameLocks noChangeAspect="1"/>
          </p:cNvGraphicFramePr>
          <p:nvPr/>
        </p:nvGraphicFramePr>
        <p:xfrm>
          <a:off x="1905001" y="3838576"/>
          <a:ext cx="6381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5" r:id="rId18" imgW="329995" imgH="215764" progId="">
                  <p:embed/>
                </p:oleObj>
              </mc:Choice>
              <mc:Fallback>
                <p:oleObj r:id="rId18" imgW="329995" imgH="21576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3838576"/>
                        <a:ext cx="6381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09" name="Text Box 30"/>
          <p:cNvSpPr txBox="1">
            <a:spLocks noChangeArrowheads="1"/>
          </p:cNvSpPr>
          <p:nvPr/>
        </p:nvSpPr>
        <p:spPr bwMode="auto">
          <a:xfrm>
            <a:off x="2293938" y="1946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610" name="Rectangle 31"/>
          <p:cNvSpPr>
            <a:spLocks noChangeArrowheads="1"/>
          </p:cNvSpPr>
          <p:nvPr/>
        </p:nvSpPr>
        <p:spPr bwMode="auto">
          <a:xfrm>
            <a:off x="5715000" y="3048000"/>
            <a:ext cx="914400" cy="6096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611" name="Text Box 32"/>
          <p:cNvSpPr txBox="1">
            <a:spLocks noChangeArrowheads="1"/>
          </p:cNvSpPr>
          <p:nvPr/>
        </p:nvSpPr>
        <p:spPr bwMode="auto">
          <a:xfrm>
            <a:off x="6015038" y="3581401"/>
            <a:ext cx="30999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24612" name="Line 33"/>
          <p:cNvSpPr>
            <a:spLocks noChangeShapeType="1"/>
          </p:cNvSpPr>
          <p:nvPr/>
        </p:nvSpPr>
        <p:spPr bwMode="auto">
          <a:xfrm>
            <a:off x="5410200" y="3657600"/>
            <a:ext cx="14478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Line 34"/>
          <p:cNvSpPr>
            <a:spLocks noChangeShapeType="1"/>
          </p:cNvSpPr>
          <p:nvPr/>
        </p:nvSpPr>
        <p:spPr bwMode="auto">
          <a:xfrm flipV="1">
            <a:off x="5715000" y="2586039"/>
            <a:ext cx="1588" cy="122872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4" name="Rectangle 35"/>
          <p:cNvSpPr>
            <a:spLocks noChangeArrowheads="1"/>
          </p:cNvSpPr>
          <p:nvPr/>
        </p:nvSpPr>
        <p:spPr bwMode="auto">
          <a:xfrm>
            <a:off x="5715000" y="4724400"/>
            <a:ext cx="914400" cy="6096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615" name="Text Box 36"/>
          <p:cNvSpPr txBox="1">
            <a:spLocks noChangeArrowheads="1"/>
          </p:cNvSpPr>
          <p:nvPr/>
        </p:nvSpPr>
        <p:spPr bwMode="auto">
          <a:xfrm>
            <a:off x="6402388" y="4419601"/>
            <a:ext cx="30999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24616" name="Line 37"/>
          <p:cNvSpPr>
            <a:spLocks noChangeShapeType="1"/>
          </p:cNvSpPr>
          <p:nvPr/>
        </p:nvSpPr>
        <p:spPr bwMode="auto">
          <a:xfrm>
            <a:off x="5334000" y="4724400"/>
            <a:ext cx="15240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7" name="Line 38"/>
          <p:cNvSpPr>
            <a:spLocks noChangeShapeType="1"/>
          </p:cNvSpPr>
          <p:nvPr/>
        </p:nvSpPr>
        <p:spPr bwMode="auto">
          <a:xfrm flipV="1">
            <a:off x="5715000" y="4262438"/>
            <a:ext cx="1588" cy="1243012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8" name="Text Box 39"/>
          <p:cNvSpPr txBox="1">
            <a:spLocks noChangeArrowheads="1"/>
          </p:cNvSpPr>
          <p:nvPr/>
        </p:nvSpPr>
        <p:spPr bwMode="auto">
          <a:xfrm>
            <a:off x="5716589" y="4433888"/>
            <a:ext cx="2952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4619" name="Text Box 40"/>
          <p:cNvSpPr txBox="1">
            <a:spLocks noChangeArrowheads="1"/>
          </p:cNvSpPr>
          <p:nvPr/>
        </p:nvSpPr>
        <p:spPr bwMode="auto">
          <a:xfrm>
            <a:off x="5335589" y="3581400"/>
            <a:ext cx="2952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4620" name="Line 41"/>
          <p:cNvSpPr>
            <a:spLocks noChangeShapeType="1"/>
          </p:cNvSpPr>
          <p:nvPr/>
        </p:nvSpPr>
        <p:spPr bwMode="auto">
          <a:xfrm>
            <a:off x="4668838" y="4495800"/>
            <a:ext cx="512762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4621" name="Object 42"/>
          <p:cNvGraphicFramePr>
            <a:graphicFrameLocks noChangeAspect="1"/>
          </p:cNvGraphicFramePr>
          <p:nvPr/>
        </p:nvGraphicFramePr>
        <p:xfrm>
          <a:off x="2057400" y="1905000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" r:id="rId20" imgW="203045" imgH="253795" progId="">
                  <p:embed/>
                </p:oleObj>
              </mc:Choice>
              <mc:Fallback>
                <p:oleObj r:id="rId20" imgW="203045" imgH="25379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05000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22" name="Object 43"/>
          <p:cNvGraphicFramePr>
            <a:graphicFrameLocks noChangeAspect="1"/>
          </p:cNvGraphicFramePr>
          <p:nvPr/>
        </p:nvGraphicFramePr>
        <p:xfrm>
          <a:off x="2057400" y="5029200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7" r:id="rId22" imgW="203045" imgH="253795" progId="">
                  <p:embed/>
                </p:oleObj>
              </mc:Choice>
              <mc:Fallback>
                <p:oleObj r:id="rId22" imgW="203045" imgH="25379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029200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23" name="Object 44"/>
          <p:cNvGraphicFramePr>
            <a:graphicFrameLocks noChangeAspect="1"/>
          </p:cNvGraphicFramePr>
          <p:nvPr/>
        </p:nvGraphicFramePr>
        <p:xfrm>
          <a:off x="5257800" y="5029200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8" r:id="rId24" imgW="203045" imgH="253795" progId="">
                  <p:embed/>
                </p:oleObj>
              </mc:Choice>
              <mc:Fallback>
                <p:oleObj r:id="rId24" imgW="203045" imgH="25379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029200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24" name="Object 45"/>
          <p:cNvGraphicFramePr>
            <a:graphicFrameLocks noChangeAspect="1"/>
          </p:cNvGraphicFramePr>
          <p:nvPr/>
        </p:nvGraphicFramePr>
        <p:xfrm>
          <a:off x="5257800" y="2743200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9" r:id="rId25" imgW="203045" imgH="253795" progId="">
                  <p:embed/>
                </p:oleObj>
              </mc:Choice>
              <mc:Fallback>
                <p:oleObj r:id="rId25" imgW="203045" imgH="25379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43200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25" name="Line 46"/>
          <p:cNvSpPr>
            <a:spLocks noChangeShapeType="1"/>
          </p:cNvSpPr>
          <p:nvPr/>
        </p:nvSpPr>
        <p:spPr bwMode="auto">
          <a:xfrm>
            <a:off x="7391400" y="2819400"/>
            <a:ext cx="228600" cy="304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6" name="Line 47"/>
          <p:cNvSpPr>
            <a:spLocks noChangeShapeType="1"/>
          </p:cNvSpPr>
          <p:nvPr/>
        </p:nvSpPr>
        <p:spPr bwMode="auto">
          <a:xfrm>
            <a:off x="6934200" y="3124200"/>
            <a:ext cx="457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7" name="Line 48"/>
          <p:cNvSpPr>
            <a:spLocks noChangeShapeType="1"/>
          </p:cNvSpPr>
          <p:nvPr/>
        </p:nvSpPr>
        <p:spPr bwMode="auto">
          <a:xfrm>
            <a:off x="7391400" y="4267200"/>
            <a:ext cx="228600" cy="304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8" name="Line 49"/>
          <p:cNvSpPr>
            <a:spLocks noChangeShapeType="1"/>
          </p:cNvSpPr>
          <p:nvPr/>
        </p:nvSpPr>
        <p:spPr bwMode="auto">
          <a:xfrm>
            <a:off x="6934200" y="4572000"/>
            <a:ext cx="457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9" name="AutoShape 50"/>
          <p:cNvSpPr>
            <a:spLocks/>
          </p:cNvSpPr>
          <p:nvPr/>
        </p:nvSpPr>
        <p:spPr bwMode="auto">
          <a:xfrm flipH="1">
            <a:off x="7315200" y="2805114"/>
            <a:ext cx="762000" cy="4603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75 h 21600"/>
              <a:gd name="T20" fmla="*/ 2159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10800" y="10800"/>
                </a:lnTo>
                <a:lnTo>
                  <a:pt x="21600" y="10800"/>
                </a:lnTo>
                <a:close/>
              </a:path>
              <a:path w="21600" h="21600" fill="none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</a:path>
            </a:pathLst>
          </a:cu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0" name="AutoShape 51"/>
          <p:cNvSpPr>
            <a:spLocks/>
          </p:cNvSpPr>
          <p:nvPr/>
        </p:nvSpPr>
        <p:spPr bwMode="auto">
          <a:xfrm flipH="1">
            <a:off x="7315200" y="4329113"/>
            <a:ext cx="762000" cy="4619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75 h 21600"/>
              <a:gd name="T20" fmla="*/ 2159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10800" y="10800"/>
                </a:lnTo>
                <a:lnTo>
                  <a:pt x="21600" y="10800"/>
                </a:lnTo>
                <a:close/>
              </a:path>
              <a:path w="21600" h="21600" fill="none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</a:path>
            </a:pathLst>
          </a:cu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1" name="Text Box 52"/>
          <p:cNvSpPr txBox="1">
            <a:spLocks noChangeArrowheads="1"/>
          </p:cNvSpPr>
          <p:nvPr/>
        </p:nvSpPr>
        <p:spPr bwMode="auto">
          <a:xfrm>
            <a:off x="2446339" y="4738688"/>
            <a:ext cx="2952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4632" name="Text Box 53"/>
          <p:cNvSpPr txBox="1">
            <a:spLocks noChangeArrowheads="1"/>
          </p:cNvSpPr>
          <p:nvPr/>
        </p:nvSpPr>
        <p:spPr bwMode="auto">
          <a:xfrm>
            <a:off x="2446339" y="2743200"/>
            <a:ext cx="2952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6076656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4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88F9225-F5D8-4030-AB0F-42E3288765D2}" type="slidenum">
              <a:rPr lang="en-GB" altLang="en-US">
                <a:solidFill>
                  <a:srgbClr val="000000"/>
                </a:solidFill>
              </a:rPr>
              <a:pPr/>
              <a:t>12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2253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747712"/>
          </a:xfrm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z="2800"/>
              <a:t>Implementation of the matched filter receiver</a:t>
            </a:r>
          </a:p>
        </p:txBody>
      </p:sp>
      <p:sp>
        <p:nvSpPr>
          <p:cNvPr id="22533" name="Line 2"/>
          <p:cNvSpPr>
            <a:spLocks noChangeShapeType="1"/>
          </p:cNvSpPr>
          <p:nvPr/>
        </p:nvSpPr>
        <p:spPr bwMode="auto">
          <a:xfrm>
            <a:off x="3297238" y="23987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3"/>
          <p:cNvSpPr>
            <a:spLocks noChangeShapeType="1"/>
          </p:cNvSpPr>
          <p:nvPr/>
        </p:nvSpPr>
        <p:spPr bwMode="auto">
          <a:xfrm>
            <a:off x="3297238" y="3832225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4"/>
          <p:cNvSpPr>
            <a:spLocks noChangeShapeType="1"/>
          </p:cNvSpPr>
          <p:nvPr/>
        </p:nvSpPr>
        <p:spPr bwMode="auto">
          <a:xfrm>
            <a:off x="3297239" y="2398713"/>
            <a:ext cx="1587" cy="1447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5"/>
          <p:cNvSpPr>
            <a:spLocks noChangeShapeType="1"/>
          </p:cNvSpPr>
          <p:nvPr/>
        </p:nvSpPr>
        <p:spPr bwMode="auto">
          <a:xfrm>
            <a:off x="2687638" y="3008314"/>
            <a:ext cx="61595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6"/>
          <p:cNvSpPr>
            <a:spLocks noChangeShapeType="1"/>
          </p:cNvSpPr>
          <p:nvPr/>
        </p:nvSpPr>
        <p:spPr bwMode="auto">
          <a:xfrm>
            <a:off x="4495800" y="2971800"/>
            <a:ext cx="1588" cy="2286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7"/>
          <p:cNvSpPr>
            <a:spLocks noChangeShapeType="1"/>
          </p:cNvSpPr>
          <p:nvPr/>
        </p:nvSpPr>
        <p:spPr bwMode="auto">
          <a:xfrm>
            <a:off x="5486400" y="2855913"/>
            <a:ext cx="1588" cy="2286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539" name="Object 8"/>
          <p:cNvGraphicFramePr>
            <a:graphicFrameLocks noChangeAspect="1"/>
          </p:cNvGraphicFramePr>
          <p:nvPr/>
        </p:nvGraphicFramePr>
        <p:xfrm>
          <a:off x="2590800" y="2601913"/>
          <a:ext cx="533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r:id="rId4" imgW="266438" imgH="203005" progId="">
                  <p:embed/>
                </p:oleObj>
              </mc:Choice>
              <mc:Fallback>
                <p:oleObj r:id="rId4" imgW="266438" imgH="20300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601913"/>
                        <a:ext cx="533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9"/>
          <p:cNvGraphicFramePr>
            <a:graphicFrameLocks noChangeAspect="1"/>
          </p:cNvGraphicFramePr>
          <p:nvPr/>
        </p:nvGraphicFramePr>
        <p:xfrm>
          <a:off x="5943600" y="1954213"/>
          <a:ext cx="30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r:id="rId6" imgW="152245" imgH="215676" progId="">
                  <p:embed/>
                </p:oleObj>
              </mc:Choice>
              <mc:Fallback>
                <p:oleObj r:id="rId6" imgW="152245" imgH="21567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954213"/>
                        <a:ext cx="304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1" name="Rectangle 10"/>
          <p:cNvSpPr>
            <a:spLocks noChangeArrowheads="1"/>
          </p:cNvSpPr>
          <p:nvPr/>
        </p:nvSpPr>
        <p:spPr bwMode="auto">
          <a:xfrm>
            <a:off x="3200400" y="1752600"/>
            <a:ext cx="4495800" cy="259080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2542" name="Line 11"/>
          <p:cNvSpPr>
            <a:spLocks noChangeShapeType="1"/>
          </p:cNvSpPr>
          <p:nvPr/>
        </p:nvSpPr>
        <p:spPr bwMode="auto">
          <a:xfrm>
            <a:off x="5181600" y="23987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543" name="Object 12"/>
          <p:cNvGraphicFramePr>
            <a:graphicFrameLocks noChangeAspect="1"/>
          </p:cNvGraphicFramePr>
          <p:nvPr/>
        </p:nvGraphicFramePr>
        <p:xfrm>
          <a:off x="4010026" y="2192339"/>
          <a:ext cx="11414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r:id="rId8" imgW="490877" imgH="228308" progId="">
                  <p:embed/>
                </p:oleObj>
              </mc:Choice>
              <mc:Fallback>
                <p:oleObj r:id="rId8" imgW="490877" imgH="22830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6" y="2192339"/>
                        <a:ext cx="114141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4" name="Rectangle 13"/>
          <p:cNvSpPr>
            <a:spLocks noChangeArrowheads="1"/>
          </p:cNvSpPr>
          <p:nvPr/>
        </p:nvSpPr>
        <p:spPr bwMode="auto">
          <a:xfrm>
            <a:off x="3886200" y="2057400"/>
            <a:ext cx="1295400" cy="6096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2545" name="Line 14"/>
          <p:cNvSpPr>
            <a:spLocks noChangeShapeType="1"/>
          </p:cNvSpPr>
          <p:nvPr/>
        </p:nvSpPr>
        <p:spPr bwMode="auto">
          <a:xfrm>
            <a:off x="5181600" y="38465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546" name="Object 15"/>
          <p:cNvGraphicFramePr>
            <a:graphicFrameLocks noChangeAspect="1"/>
          </p:cNvGraphicFramePr>
          <p:nvPr/>
        </p:nvGraphicFramePr>
        <p:xfrm>
          <a:off x="3929064" y="3629026"/>
          <a:ext cx="12334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r:id="rId10" imgW="491078" imgH="228401" progId="">
                  <p:embed/>
                </p:oleObj>
              </mc:Choice>
              <mc:Fallback>
                <p:oleObj r:id="rId10" imgW="491078" imgH="228401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4" y="3629026"/>
                        <a:ext cx="1233487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7" name="Rectangle 16"/>
          <p:cNvSpPr>
            <a:spLocks noChangeArrowheads="1"/>
          </p:cNvSpPr>
          <p:nvPr/>
        </p:nvSpPr>
        <p:spPr bwMode="auto">
          <a:xfrm>
            <a:off x="3886200" y="3505200"/>
            <a:ext cx="1295400" cy="6096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graphicFrame>
        <p:nvGraphicFramePr>
          <p:cNvPr id="22548" name="Object 17"/>
          <p:cNvGraphicFramePr>
            <a:graphicFrameLocks noChangeAspect="1"/>
          </p:cNvGraphicFramePr>
          <p:nvPr/>
        </p:nvGraphicFramePr>
        <p:xfrm>
          <a:off x="5943600" y="3797300"/>
          <a:ext cx="381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r:id="rId12" imgW="190472" imgH="228566" progId="">
                  <p:embed/>
                </p:oleObj>
              </mc:Choice>
              <mc:Fallback>
                <p:oleObj r:id="rId12" imgW="190472" imgH="22856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797300"/>
                        <a:ext cx="381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9" name="Text Box 18"/>
          <p:cNvSpPr txBox="1">
            <a:spLocks noChangeArrowheads="1"/>
          </p:cNvSpPr>
          <p:nvPr/>
        </p:nvSpPr>
        <p:spPr bwMode="auto">
          <a:xfrm>
            <a:off x="3810000" y="1298576"/>
            <a:ext cx="35385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b="1">
                <a:solidFill>
                  <a:srgbClr val="3333CC"/>
                </a:solidFill>
              </a:rPr>
              <a:t>Bank of N matched filters</a:t>
            </a:r>
          </a:p>
        </p:txBody>
      </p:sp>
      <p:sp>
        <p:nvSpPr>
          <p:cNvPr id="22550" name="Text Box 19"/>
          <p:cNvSpPr txBox="1">
            <a:spLocks noChangeArrowheads="1"/>
          </p:cNvSpPr>
          <p:nvPr/>
        </p:nvSpPr>
        <p:spPr bwMode="auto">
          <a:xfrm>
            <a:off x="7754939" y="2178050"/>
            <a:ext cx="1387475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Observation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vector</a:t>
            </a:r>
          </a:p>
        </p:txBody>
      </p:sp>
      <p:graphicFrame>
        <p:nvGraphicFramePr>
          <p:cNvPr id="22551" name="Object 20"/>
          <p:cNvGraphicFramePr>
            <a:graphicFrameLocks noChangeAspect="1"/>
          </p:cNvGraphicFramePr>
          <p:nvPr/>
        </p:nvGraphicFramePr>
        <p:xfrm>
          <a:off x="2390776" y="5791200"/>
          <a:ext cx="24415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r:id="rId14" imgW="491392" imgH="241250" progId="">
                  <p:embed/>
                </p:oleObj>
              </mc:Choice>
              <mc:Fallback>
                <p:oleObj r:id="rId14" imgW="491392" imgH="24125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6" y="5791200"/>
                        <a:ext cx="24415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2" name="Object 21"/>
          <p:cNvGraphicFramePr>
            <a:graphicFrameLocks noChangeAspect="1"/>
          </p:cNvGraphicFramePr>
          <p:nvPr/>
        </p:nvGraphicFramePr>
        <p:xfrm>
          <a:off x="5043489" y="5791200"/>
          <a:ext cx="132238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r:id="rId16" imgW="491320" imgH="203128" progId="">
                  <p:embed/>
                </p:oleObj>
              </mc:Choice>
              <mc:Fallback>
                <p:oleObj r:id="rId16" imgW="491320" imgH="20312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489" y="5791200"/>
                        <a:ext cx="1322387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3" name="Object 22"/>
          <p:cNvGraphicFramePr>
            <a:graphicFrameLocks noChangeAspect="1"/>
          </p:cNvGraphicFramePr>
          <p:nvPr/>
        </p:nvGraphicFramePr>
        <p:xfrm>
          <a:off x="2362201" y="5257800"/>
          <a:ext cx="211137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r:id="rId18" imgW="491497" imgH="228596" progId="">
                  <p:embed/>
                </p:oleObj>
              </mc:Choice>
              <mc:Fallback>
                <p:oleObj r:id="rId18" imgW="491497" imgH="22859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1" y="5257800"/>
                        <a:ext cx="2111375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4" name="Object 23"/>
          <p:cNvGraphicFramePr>
            <a:graphicFrameLocks noChangeAspect="1"/>
          </p:cNvGraphicFramePr>
          <p:nvPr/>
        </p:nvGraphicFramePr>
        <p:xfrm>
          <a:off x="2419351" y="4495801"/>
          <a:ext cx="22066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r:id="rId20" imgW="491408" imgH="444408" progId="">
                  <p:embed/>
                </p:oleObj>
              </mc:Choice>
              <mc:Fallback>
                <p:oleObj r:id="rId20" imgW="491408" imgH="44440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1" y="4495801"/>
                        <a:ext cx="2206625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555" name="Group 24"/>
          <p:cNvGrpSpPr>
            <a:grpSpLocks/>
          </p:cNvGrpSpPr>
          <p:nvPr/>
        </p:nvGrpSpPr>
        <p:grpSpPr bwMode="auto">
          <a:xfrm>
            <a:off x="7162801" y="5105401"/>
            <a:ext cx="1903413" cy="760413"/>
            <a:chOff x="3552" y="3216"/>
            <a:chExt cx="1199" cy="479"/>
          </a:xfrm>
        </p:grpSpPr>
        <p:sp>
          <p:nvSpPr>
            <p:cNvPr id="22567" name="Oval 25"/>
            <p:cNvSpPr>
              <a:spLocks noChangeArrowheads="1"/>
            </p:cNvSpPr>
            <p:nvPr/>
          </p:nvSpPr>
          <p:spPr bwMode="auto">
            <a:xfrm>
              <a:off x="3552" y="3216"/>
              <a:ext cx="1199" cy="479"/>
            </a:xfrm>
            <a:prstGeom prst="ellipse">
              <a:avLst/>
            </a:prstGeom>
            <a:noFill/>
            <a:ln w="2844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graphicFrame>
          <p:nvGraphicFramePr>
            <p:cNvPr id="22568" name="Object 26"/>
            <p:cNvGraphicFramePr>
              <a:graphicFrameLocks noChangeAspect="1"/>
            </p:cNvGraphicFramePr>
            <p:nvPr/>
          </p:nvGraphicFramePr>
          <p:xfrm>
            <a:off x="3824" y="3312"/>
            <a:ext cx="687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35" r:id="rId22" imgW="482223" imgH="177658" progId="">
                    <p:embed/>
                  </p:oleObj>
                </mc:Choice>
                <mc:Fallback>
                  <p:oleObj r:id="rId22" imgW="482223" imgH="177658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4" y="3312"/>
                          <a:ext cx="687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556" name="Object 27"/>
          <p:cNvGraphicFramePr>
            <a:graphicFrameLocks noChangeAspect="1"/>
          </p:cNvGraphicFramePr>
          <p:nvPr/>
        </p:nvGraphicFramePr>
        <p:xfrm>
          <a:off x="5105400" y="4800600"/>
          <a:ext cx="12969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r:id="rId24" imgW="491376" imgH="203152" progId="">
                  <p:embed/>
                </p:oleObj>
              </mc:Choice>
              <mc:Fallback>
                <p:oleObj r:id="rId24" imgW="491376" imgH="20315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800600"/>
                        <a:ext cx="12969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7" name="Object 28"/>
          <p:cNvGraphicFramePr>
            <a:graphicFrameLocks noChangeAspect="1"/>
          </p:cNvGraphicFramePr>
          <p:nvPr/>
        </p:nvGraphicFramePr>
        <p:xfrm>
          <a:off x="6451600" y="2209801"/>
          <a:ext cx="706438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r:id="rId26" imgW="342776" imgH="491328" progId="">
                  <p:embed/>
                </p:oleObj>
              </mc:Choice>
              <mc:Fallback>
                <p:oleObj r:id="rId26" imgW="342776" imgH="49132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1600" y="2209801"/>
                        <a:ext cx="706438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8" name="Object 29"/>
          <p:cNvGraphicFramePr>
            <a:graphicFrameLocks noChangeAspect="1"/>
          </p:cNvGraphicFramePr>
          <p:nvPr/>
        </p:nvGraphicFramePr>
        <p:xfrm>
          <a:off x="7162800" y="2916239"/>
          <a:ext cx="4762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r:id="rId28" imgW="241048" imgH="126870" progId="">
                  <p:embed/>
                </p:oleObj>
              </mc:Choice>
              <mc:Fallback>
                <p:oleObj r:id="rId28" imgW="241048" imgH="1268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916239"/>
                        <a:ext cx="47625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9" name="Line 30"/>
          <p:cNvSpPr>
            <a:spLocks noChangeShapeType="1"/>
          </p:cNvSpPr>
          <p:nvPr/>
        </p:nvSpPr>
        <p:spPr bwMode="auto">
          <a:xfrm>
            <a:off x="5943600" y="23987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31"/>
          <p:cNvSpPr>
            <a:spLocks noChangeShapeType="1"/>
          </p:cNvSpPr>
          <p:nvPr/>
        </p:nvSpPr>
        <p:spPr bwMode="auto">
          <a:xfrm>
            <a:off x="5943600" y="38465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32"/>
          <p:cNvSpPr>
            <a:spLocks noChangeShapeType="1"/>
          </p:cNvSpPr>
          <p:nvPr/>
        </p:nvSpPr>
        <p:spPr bwMode="auto">
          <a:xfrm>
            <a:off x="7696200" y="3048000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562" name="Object 33"/>
          <p:cNvGraphicFramePr>
            <a:graphicFrameLocks noChangeAspect="1"/>
          </p:cNvGraphicFramePr>
          <p:nvPr/>
        </p:nvGraphicFramePr>
        <p:xfrm>
          <a:off x="7864476" y="2743201"/>
          <a:ext cx="252413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r:id="rId30" imgW="126720" imgH="126720" progId="">
                  <p:embed/>
                </p:oleObj>
              </mc:Choice>
              <mc:Fallback>
                <p:oleObj r:id="rId30" imgW="126720" imgH="1267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4476" y="2743201"/>
                        <a:ext cx="252413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3" name="Line 34"/>
          <p:cNvSpPr>
            <a:spLocks noChangeShapeType="1"/>
          </p:cNvSpPr>
          <p:nvPr/>
        </p:nvSpPr>
        <p:spPr bwMode="auto">
          <a:xfrm>
            <a:off x="5715000" y="2133600"/>
            <a:ext cx="228600" cy="304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Line 35"/>
          <p:cNvSpPr>
            <a:spLocks noChangeShapeType="1"/>
          </p:cNvSpPr>
          <p:nvPr/>
        </p:nvSpPr>
        <p:spPr bwMode="auto">
          <a:xfrm>
            <a:off x="5715000" y="3581400"/>
            <a:ext cx="228600" cy="304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AutoShape 36"/>
          <p:cNvSpPr>
            <a:spLocks/>
          </p:cNvSpPr>
          <p:nvPr/>
        </p:nvSpPr>
        <p:spPr bwMode="auto">
          <a:xfrm flipH="1">
            <a:off x="5638800" y="2119314"/>
            <a:ext cx="762000" cy="4603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75 h 21600"/>
              <a:gd name="T20" fmla="*/ 2159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10800" y="10800"/>
                </a:lnTo>
                <a:lnTo>
                  <a:pt x="21600" y="10800"/>
                </a:lnTo>
                <a:close/>
              </a:path>
              <a:path w="21600" h="21600" fill="none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</a:path>
            </a:pathLst>
          </a:cu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6" name="AutoShape 37"/>
          <p:cNvSpPr>
            <a:spLocks/>
          </p:cNvSpPr>
          <p:nvPr/>
        </p:nvSpPr>
        <p:spPr bwMode="auto">
          <a:xfrm flipH="1">
            <a:off x="5638800" y="3643313"/>
            <a:ext cx="762000" cy="4619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75 h 21600"/>
              <a:gd name="T20" fmla="*/ 2159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10800" y="10800"/>
                </a:lnTo>
                <a:lnTo>
                  <a:pt x="21600" y="10800"/>
                </a:lnTo>
                <a:close/>
              </a:path>
              <a:path w="21600" h="21600" fill="none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</a:path>
            </a:pathLst>
          </a:cu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491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4</a:t>
            </a: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593CC7C7-40BC-4EDF-B66F-BFE998399992}" type="slidenum">
              <a:rPr lang="en-GB" altLang="en-US">
                <a:solidFill>
                  <a:srgbClr val="000000"/>
                </a:solidFill>
              </a:rPr>
              <a:pPr/>
              <a:t>13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2355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747712"/>
          </a:xfrm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z="3200"/>
              <a:t>Implementation of the correlator receiver</a:t>
            </a:r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2763838" y="5181600"/>
          <a:ext cx="211296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r:id="rId4" imgW="491497" imgH="228596" progId="">
                  <p:embed/>
                </p:oleObj>
              </mc:Choice>
              <mc:Fallback>
                <p:oleObj r:id="rId4" imgW="491497" imgH="22859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5181600"/>
                        <a:ext cx="2112962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/>
        </p:nvGraphicFramePr>
        <p:xfrm>
          <a:off x="5154614" y="5840414"/>
          <a:ext cx="132238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r:id="rId6" imgW="491320" imgH="203128" progId="">
                  <p:embed/>
                </p:oleObj>
              </mc:Choice>
              <mc:Fallback>
                <p:oleObj r:id="rId6" imgW="491320" imgH="20312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4614" y="5840414"/>
                        <a:ext cx="1322387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4"/>
          <p:cNvGraphicFramePr>
            <a:graphicFrameLocks noChangeAspect="1"/>
          </p:cNvGraphicFramePr>
          <p:nvPr/>
        </p:nvGraphicFramePr>
        <p:xfrm>
          <a:off x="2614614" y="5562601"/>
          <a:ext cx="2185987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r:id="rId8" imgW="491344" imgH="482437" progId="">
                  <p:embed/>
                </p:oleObj>
              </mc:Choice>
              <mc:Fallback>
                <p:oleObj r:id="rId8" imgW="491344" imgH="482437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4" y="5562601"/>
                        <a:ext cx="2185987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60" name="Group 5"/>
          <p:cNvGrpSpPr>
            <a:grpSpLocks/>
          </p:cNvGrpSpPr>
          <p:nvPr/>
        </p:nvGrpSpPr>
        <p:grpSpPr bwMode="auto">
          <a:xfrm>
            <a:off x="3302001" y="1081089"/>
            <a:ext cx="6608763" cy="3336925"/>
            <a:chOff x="1120" y="681"/>
            <a:chExt cx="4163" cy="2102"/>
          </a:xfrm>
        </p:grpSpPr>
        <p:grpSp>
          <p:nvGrpSpPr>
            <p:cNvPr id="23566" name="Group 6"/>
            <p:cNvGrpSpPr>
              <a:grpSpLocks/>
            </p:cNvGrpSpPr>
            <p:nvPr/>
          </p:nvGrpSpPr>
          <p:grpSpPr bwMode="auto">
            <a:xfrm>
              <a:off x="1565" y="1008"/>
              <a:ext cx="1679" cy="799"/>
              <a:chOff x="1565" y="1008"/>
              <a:chExt cx="1679" cy="799"/>
            </a:xfrm>
          </p:grpSpPr>
          <p:sp>
            <p:nvSpPr>
              <p:cNvPr id="23590" name="Line 7"/>
              <p:cNvSpPr>
                <a:spLocks noChangeShapeType="1"/>
              </p:cNvSpPr>
              <p:nvPr/>
            </p:nvSpPr>
            <p:spPr bwMode="auto">
              <a:xfrm>
                <a:off x="1565" y="1520"/>
                <a:ext cx="383" cy="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1" name="AutoShape 8"/>
              <p:cNvSpPr>
                <a:spLocks noChangeArrowheads="1"/>
              </p:cNvSpPr>
              <p:nvPr/>
            </p:nvSpPr>
            <p:spPr bwMode="auto">
              <a:xfrm>
                <a:off x="1949" y="1424"/>
                <a:ext cx="191" cy="191"/>
              </a:xfrm>
              <a:prstGeom prst="flowChartSummingJunction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592" name="Line 9"/>
              <p:cNvSpPr>
                <a:spLocks noChangeShapeType="1"/>
              </p:cNvSpPr>
              <p:nvPr/>
            </p:nvSpPr>
            <p:spPr bwMode="auto">
              <a:xfrm>
                <a:off x="2141" y="1520"/>
                <a:ext cx="383" cy="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3" name="Rectangle 10"/>
              <p:cNvSpPr>
                <a:spLocks noChangeArrowheads="1"/>
              </p:cNvSpPr>
              <p:nvPr/>
            </p:nvSpPr>
            <p:spPr bwMode="auto">
              <a:xfrm>
                <a:off x="2525" y="1280"/>
                <a:ext cx="335" cy="527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graphicFrame>
            <p:nvGraphicFramePr>
              <p:cNvPr id="23594" name="Object 11"/>
              <p:cNvGraphicFramePr>
                <a:graphicFrameLocks noChangeAspect="1"/>
              </p:cNvGraphicFramePr>
              <p:nvPr/>
            </p:nvGraphicFramePr>
            <p:xfrm>
              <a:off x="2554" y="1280"/>
              <a:ext cx="402" cy="49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61" r:id="rId10" imgW="266534" imgH="329989" progId="">
                      <p:embed/>
                    </p:oleObj>
                  </mc:Choice>
                  <mc:Fallback>
                    <p:oleObj r:id="rId10" imgW="266534" imgH="329989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54" y="1280"/>
                            <a:ext cx="402" cy="49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3595" name="Line 12"/>
              <p:cNvSpPr>
                <a:spLocks noChangeShapeType="1"/>
              </p:cNvSpPr>
              <p:nvPr/>
            </p:nvSpPr>
            <p:spPr bwMode="auto">
              <a:xfrm>
                <a:off x="2861" y="1520"/>
                <a:ext cx="383" cy="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6" name="Line 13"/>
              <p:cNvSpPr>
                <a:spLocks noChangeShapeType="1"/>
              </p:cNvSpPr>
              <p:nvPr/>
            </p:nvSpPr>
            <p:spPr bwMode="auto">
              <a:xfrm>
                <a:off x="2045" y="1232"/>
                <a:ext cx="0" cy="19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23597" name="Object 14"/>
              <p:cNvGraphicFramePr>
                <a:graphicFrameLocks noChangeAspect="1"/>
              </p:cNvGraphicFramePr>
              <p:nvPr/>
            </p:nvGraphicFramePr>
            <p:xfrm>
              <a:off x="1930" y="1008"/>
              <a:ext cx="402" cy="24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62" r:id="rId12" imgW="355566" imgH="215390" progId="">
                      <p:embed/>
                    </p:oleObj>
                  </mc:Choice>
                  <mc:Fallback>
                    <p:oleObj r:id="rId12" imgW="355566" imgH="215390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30" y="1008"/>
                            <a:ext cx="402" cy="24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3567" name="Group 15"/>
            <p:cNvGrpSpPr>
              <a:grpSpLocks/>
            </p:cNvGrpSpPr>
            <p:nvPr/>
          </p:nvGrpSpPr>
          <p:grpSpPr bwMode="auto">
            <a:xfrm>
              <a:off x="1565" y="1904"/>
              <a:ext cx="1679" cy="806"/>
              <a:chOff x="1565" y="1904"/>
              <a:chExt cx="1679" cy="806"/>
            </a:xfrm>
          </p:grpSpPr>
          <p:sp>
            <p:nvSpPr>
              <p:cNvPr id="23582" name="Line 16"/>
              <p:cNvSpPr>
                <a:spLocks noChangeShapeType="1"/>
              </p:cNvSpPr>
              <p:nvPr/>
            </p:nvSpPr>
            <p:spPr bwMode="auto">
              <a:xfrm>
                <a:off x="1565" y="2423"/>
                <a:ext cx="383" cy="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3" name="AutoShape 17"/>
              <p:cNvSpPr>
                <a:spLocks noChangeArrowheads="1"/>
              </p:cNvSpPr>
              <p:nvPr/>
            </p:nvSpPr>
            <p:spPr bwMode="auto">
              <a:xfrm>
                <a:off x="1949" y="2327"/>
                <a:ext cx="191" cy="191"/>
              </a:xfrm>
              <a:prstGeom prst="flowChartSummingJunction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23584" name="Line 18"/>
              <p:cNvSpPr>
                <a:spLocks noChangeShapeType="1"/>
              </p:cNvSpPr>
              <p:nvPr/>
            </p:nvSpPr>
            <p:spPr bwMode="auto">
              <a:xfrm>
                <a:off x="2141" y="2423"/>
                <a:ext cx="383" cy="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5" name="Rectangle 19"/>
              <p:cNvSpPr>
                <a:spLocks noChangeArrowheads="1"/>
              </p:cNvSpPr>
              <p:nvPr/>
            </p:nvSpPr>
            <p:spPr bwMode="auto">
              <a:xfrm>
                <a:off x="2525" y="2183"/>
                <a:ext cx="335" cy="527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graphicFrame>
            <p:nvGraphicFramePr>
              <p:cNvPr id="23586" name="Object 20"/>
              <p:cNvGraphicFramePr>
                <a:graphicFrameLocks noChangeAspect="1"/>
              </p:cNvGraphicFramePr>
              <p:nvPr/>
            </p:nvGraphicFramePr>
            <p:xfrm>
              <a:off x="2554" y="2183"/>
              <a:ext cx="402" cy="49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63" r:id="rId14" imgW="266534" imgH="329989" progId="">
                      <p:embed/>
                    </p:oleObj>
                  </mc:Choice>
                  <mc:Fallback>
                    <p:oleObj r:id="rId14" imgW="266534" imgH="329989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554" y="2183"/>
                            <a:ext cx="402" cy="49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3587" name="Line 21"/>
              <p:cNvSpPr>
                <a:spLocks noChangeShapeType="1"/>
              </p:cNvSpPr>
              <p:nvPr/>
            </p:nvSpPr>
            <p:spPr bwMode="auto">
              <a:xfrm>
                <a:off x="2861" y="2423"/>
                <a:ext cx="383" cy="0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8" name="Line 22"/>
              <p:cNvSpPr>
                <a:spLocks noChangeShapeType="1"/>
              </p:cNvSpPr>
              <p:nvPr/>
            </p:nvSpPr>
            <p:spPr bwMode="auto">
              <a:xfrm>
                <a:off x="2045" y="2135"/>
                <a:ext cx="0" cy="191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23589" name="Object 23"/>
              <p:cNvGraphicFramePr>
                <a:graphicFrameLocks noChangeAspect="1"/>
              </p:cNvGraphicFramePr>
              <p:nvPr/>
            </p:nvGraphicFramePr>
            <p:xfrm>
              <a:off x="1909" y="1904"/>
              <a:ext cx="445" cy="25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64" r:id="rId15" imgW="393854" imgH="228226" progId="">
                      <p:embed/>
                    </p:oleObj>
                  </mc:Choice>
                  <mc:Fallback>
                    <p:oleObj r:id="rId15" imgW="393854" imgH="228226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09" y="1904"/>
                            <a:ext cx="445" cy="25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blipFill dpi="0" rotWithShape="0">
                                  <a:blip/>
                                  <a:srcRect/>
                                  <a:stretch>
                                    <a:fillRect/>
                                  </a:stretch>
                                </a:blip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3568" name="Line 24"/>
            <p:cNvSpPr>
              <a:spLocks noChangeShapeType="1"/>
            </p:cNvSpPr>
            <p:nvPr/>
          </p:nvSpPr>
          <p:spPr bwMode="auto">
            <a:xfrm>
              <a:off x="1565" y="1520"/>
              <a:ext cx="0" cy="91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Line 25"/>
            <p:cNvSpPr>
              <a:spLocks noChangeShapeType="1"/>
            </p:cNvSpPr>
            <p:nvPr/>
          </p:nvSpPr>
          <p:spPr bwMode="auto">
            <a:xfrm>
              <a:off x="1181" y="1904"/>
              <a:ext cx="387" cy="0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Line 26"/>
            <p:cNvSpPr>
              <a:spLocks noChangeShapeType="1"/>
            </p:cNvSpPr>
            <p:nvPr/>
          </p:nvSpPr>
          <p:spPr bwMode="auto">
            <a:xfrm>
              <a:off x="2045" y="1760"/>
              <a:ext cx="0" cy="14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Line 27"/>
            <p:cNvSpPr>
              <a:spLocks noChangeShapeType="1"/>
            </p:cNvSpPr>
            <p:nvPr/>
          </p:nvSpPr>
          <p:spPr bwMode="auto">
            <a:xfrm>
              <a:off x="3053" y="1808"/>
              <a:ext cx="0" cy="14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23572" name="Object 28"/>
            <p:cNvGraphicFramePr>
              <a:graphicFrameLocks noChangeAspect="1"/>
            </p:cNvGraphicFramePr>
            <p:nvPr/>
          </p:nvGraphicFramePr>
          <p:xfrm>
            <a:off x="3289" y="1376"/>
            <a:ext cx="412" cy="11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5" r:id="rId17" imgW="317338" imgH="491247" progId="">
                    <p:embed/>
                  </p:oleObj>
                </mc:Choice>
                <mc:Fallback>
                  <p:oleObj r:id="rId17" imgW="317338" imgH="491247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9" y="1376"/>
                          <a:ext cx="412" cy="11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73" name="Object 29"/>
            <p:cNvGraphicFramePr>
              <a:graphicFrameLocks noChangeAspect="1"/>
            </p:cNvGraphicFramePr>
            <p:nvPr/>
          </p:nvGraphicFramePr>
          <p:xfrm>
            <a:off x="3756" y="1846"/>
            <a:ext cx="299" cy="1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6" r:id="rId19" imgW="241048" imgH="126870" progId="">
                    <p:embed/>
                  </p:oleObj>
                </mc:Choice>
                <mc:Fallback>
                  <p:oleObj r:id="rId19" imgW="241048" imgH="12687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6" y="1846"/>
                          <a:ext cx="299" cy="1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74" name="Object 30"/>
            <p:cNvGraphicFramePr>
              <a:graphicFrameLocks noChangeAspect="1"/>
            </p:cNvGraphicFramePr>
            <p:nvPr/>
          </p:nvGraphicFramePr>
          <p:xfrm>
            <a:off x="1120" y="1648"/>
            <a:ext cx="335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7" r:id="rId21" imgW="266438" imgH="203005" progId="">
                    <p:embed/>
                  </p:oleObj>
                </mc:Choice>
                <mc:Fallback>
                  <p:oleObj r:id="rId21" imgW="266438" imgH="203005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0" y="1648"/>
                          <a:ext cx="335" cy="2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75" name="Object 31"/>
            <p:cNvGraphicFramePr>
              <a:graphicFrameLocks noChangeAspect="1"/>
            </p:cNvGraphicFramePr>
            <p:nvPr/>
          </p:nvGraphicFramePr>
          <p:xfrm>
            <a:off x="2957" y="1240"/>
            <a:ext cx="191" cy="2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8" r:id="rId23" imgW="152245" imgH="215676" progId="">
                    <p:embed/>
                  </p:oleObj>
                </mc:Choice>
                <mc:Fallback>
                  <p:oleObj r:id="rId23" imgW="152245" imgH="21567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7" y="1240"/>
                          <a:ext cx="191" cy="2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76" name="Object 32"/>
            <p:cNvGraphicFramePr>
              <a:graphicFrameLocks noChangeAspect="1"/>
            </p:cNvGraphicFramePr>
            <p:nvPr/>
          </p:nvGraphicFramePr>
          <p:xfrm>
            <a:off x="2957" y="2384"/>
            <a:ext cx="239" cy="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69" r:id="rId25" imgW="190472" imgH="228566" progId="">
                    <p:embed/>
                  </p:oleObj>
                </mc:Choice>
                <mc:Fallback>
                  <p:oleObj r:id="rId25" imgW="190472" imgH="228566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7" y="2384"/>
                          <a:ext cx="239" cy="2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577" name="Rectangle 33"/>
            <p:cNvSpPr>
              <a:spLocks noChangeArrowheads="1"/>
            </p:cNvSpPr>
            <p:nvPr/>
          </p:nvSpPr>
          <p:spPr bwMode="auto">
            <a:xfrm>
              <a:off x="1504" y="960"/>
              <a:ext cx="2591" cy="1823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3578" name="Line 34"/>
            <p:cNvSpPr>
              <a:spLocks noChangeShapeType="1"/>
            </p:cNvSpPr>
            <p:nvPr/>
          </p:nvSpPr>
          <p:spPr bwMode="auto">
            <a:xfrm>
              <a:off x="4096" y="1920"/>
              <a:ext cx="383" cy="0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23579" name="Object 35"/>
            <p:cNvGraphicFramePr>
              <a:graphicFrameLocks noChangeAspect="1"/>
            </p:cNvGraphicFramePr>
            <p:nvPr/>
          </p:nvGraphicFramePr>
          <p:xfrm>
            <a:off x="4202" y="1728"/>
            <a:ext cx="158" cy="1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0" r:id="rId27" imgW="126720" imgH="126720" progId="">
                    <p:embed/>
                  </p:oleObj>
                </mc:Choice>
                <mc:Fallback>
                  <p:oleObj r:id="rId27" imgW="126720" imgH="12672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02" y="1728"/>
                          <a:ext cx="158" cy="1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580" name="Text Box 36"/>
            <p:cNvSpPr txBox="1">
              <a:spLocks noChangeArrowheads="1"/>
            </p:cNvSpPr>
            <p:nvPr/>
          </p:nvSpPr>
          <p:spPr bwMode="auto">
            <a:xfrm>
              <a:off x="1968" y="681"/>
              <a:ext cx="1465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Tx/>
                <a:buFontTx/>
                <a:buNone/>
              </a:pPr>
              <a:r>
                <a:rPr lang="en-GB" altLang="en-US" sz="1800" b="1">
                  <a:solidFill>
                    <a:srgbClr val="3333CC"/>
                  </a:solidFill>
                </a:rPr>
                <a:t>Bank of N correlators</a:t>
              </a:r>
            </a:p>
          </p:txBody>
        </p:sp>
        <p:sp>
          <p:nvSpPr>
            <p:cNvPr id="23581" name="Text Box 37"/>
            <p:cNvSpPr txBox="1">
              <a:spLocks noChangeArrowheads="1"/>
            </p:cNvSpPr>
            <p:nvPr/>
          </p:nvSpPr>
          <p:spPr bwMode="auto">
            <a:xfrm>
              <a:off x="4401" y="1708"/>
              <a:ext cx="882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buClrTx/>
                <a:buFontTx/>
                <a:buNone/>
              </a:pPr>
              <a:r>
                <a:rPr lang="en-GB" altLang="en-US" sz="1800" b="1">
                  <a:solidFill>
                    <a:srgbClr val="000000"/>
                  </a:solidFill>
                </a:rPr>
                <a:t>Observation</a:t>
              </a:r>
            </a:p>
            <a:p>
              <a:pPr algn="ctr">
                <a:lnSpc>
                  <a:spcPct val="100000"/>
                </a:lnSpc>
                <a:buClrTx/>
                <a:buFontTx/>
                <a:buNone/>
              </a:pPr>
              <a:r>
                <a:rPr lang="en-GB" altLang="en-US" sz="1800" b="1">
                  <a:solidFill>
                    <a:srgbClr val="000000"/>
                  </a:solidFill>
                </a:rPr>
                <a:t>vector</a:t>
              </a:r>
            </a:p>
          </p:txBody>
        </p:sp>
      </p:grpSp>
      <p:graphicFrame>
        <p:nvGraphicFramePr>
          <p:cNvPr id="23561" name="Object 38"/>
          <p:cNvGraphicFramePr>
            <a:graphicFrameLocks noChangeAspect="1"/>
          </p:cNvGraphicFramePr>
          <p:nvPr/>
        </p:nvGraphicFramePr>
        <p:xfrm>
          <a:off x="2419351" y="4343401"/>
          <a:ext cx="22066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r:id="rId29" imgW="491408" imgH="444408" progId="">
                  <p:embed/>
                </p:oleObj>
              </mc:Choice>
              <mc:Fallback>
                <p:oleObj r:id="rId29" imgW="491408" imgH="44440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1" y="4343401"/>
                        <a:ext cx="2206625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39"/>
          <p:cNvGraphicFramePr>
            <a:graphicFrameLocks noChangeAspect="1"/>
          </p:cNvGraphicFramePr>
          <p:nvPr/>
        </p:nvGraphicFramePr>
        <p:xfrm>
          <a:off x="5118100" y="4572000"/>
          <a:ext cx="12969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2" r:id="rId31" imgW="491376" imgH="203152" progId="">
                  <p:embed/>
                </p:oleObj>
              </mc:Choice>
              <mc:Fallback>
                <p:oleObj r:id="rId31" imgW="491376" imgH="20315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4572000"/>
                        <a:ext cx="1296988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63" name="Group 40"/>
          <p:cNvGrpSpPr>
            <a:grpSpLocks/>
          </p:cNvGrpSpPr>
          <p:nvPr/>
        </p:nvGrpSpPr>
        <p:grpSpPr bwMode="auto">
          <a:xfrm>
            <a:off x="7162801" y="5105401"/>
            <a:ext cx="1903413" cy="760413"/>
            <a:chOff x="3552" y="3216"/>
            <a:chExt cx="1199" cy="479"/>
          </a:xfrm>
        </p:grpSpPr>
        <p:sp>
          <p:nvSpPr>
            <p:cNvPr id="23564" name="Oval 41"/>
            <p:cNvSpPr>
              <a:spLocks noChangeArrowheads="1"/>
            </p:cNvSpPr>
            <p:nvPr/>
          </p:nvSpPr>
          <p:spPr bwMode="auto">
            <a:xfrm>
              <a:off x="3552" y="3216"/>
              <a:ext cx="1199" cy="479"/>
            </a:xfrm>
            <a:prstGeom prst="ellipse">
              <a:avLst/>
            </a:prstGeom>
            <a:noFill/>
            <a:ln w="2844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graphicFrame>
          <p:nvGraphicFramePr>
            <p:cNvPr id="23565" name="Object 42"/>
            <p:cNvGraphicFramePr>
              <a:graphicFrameLocks noChangeAspect="1"/>
            </p:cNvGraphicFramePr>
            <p:nvPr/>
          </p:nvGraphicFramePr>
          <p:xfrm>
            <a:off x="3824" y="3312"/>
            <a:ext cx="687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3" r:id="rId33" imgW="482223" imgH="177658" progId="">
                    <p:embed/>
                  </p:oleObj>
                </mc:Choice>
                <mc:Fallback>
                  <p:oleObj r:id="rId33" imgW="482223" imgH="177658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4" y="3312"/>
                          <a:ext cx="687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0775727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4</a:t>
            </a: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56AF7AE4-E496-44AD-A618-31847CEC53D3}" type="slidenum">
              <a:rPr lang="en-GB" altLang="en-US">
                <a:solidFill>
                  <a:srgbClr val="000000"/>
                </a:solidFill>
              </a:rPr>
              <a:pPr/>
              <a:t>14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2458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28576"/>
            <a:ext cx="7772400" cy="1071563"/>
          </a:xfrm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z="3200"/>
              <a:t>Example of matched filter receivers using basic functions</a:t>
            </a: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295400" y="5638800"/>
            <a:ext cx="8991600" cy="3625850"/>
          </a:xfrm>
        </p:spPr>
        <p:txBody>
          <a:bodyPr>
            <a:normAutofit lnSpcReduction="10000"/>
          </a:bodyPr>
          <a:lstStyle/>
          <a:p>
            <a:pPr marL="736600" lvl="1" indent="-279400">
              <a:spcBef>
                <a:spcPts val="450"/>
              </a:spcBef>
              <a:buClr>
                <a:srgbClr val="FF822D"/>
              </a:buClr>
              <a:buSzPct val="65000"/>
              <a:buFont typeface="Wingdings" panose="05000000000000000000" pitchFamily="2" charset="2"/>
              <a:buChar char=""/>
              <a:tabLst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</a:tabLst>
            </a:pPr>
            <a:r>
              <a:rPr lang="en-GB" altLang="en-US" sz="1800"/>
              <a:t>Number of matched filters (or correlators) is reduced by 1 compared to using matched filters (correlators) to the transmitted signal.</a:t>
            </a:r>
          </a:p>
          <a:p>
            <a:pPr marL="338138" indent="-336550">
              <a:spcBef>
                <a:spcPts val="450"/>
              </a:spcBef>
              <a:buSzPct val="75000"/>
              <a:buNone/>
              <a:tabLst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</a:tabLst>
            </a:pPr>
            <a:endParaRPr lang="en-GB" altLang="en-US" sz="1800"/>
          </a:p>
          <a:p>
            <a:pPr marL="338138" indent="-336550">
              <a:spcBef>
                <a:spcPts val="450"/>
              </a:spcBef>
              <a:buSzPct val="75000"/>
              <a:buNone/>
              <a:tabLst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</a:tabLst>
            </a:pPr>
            <a:endParaRPr lang="en-GB" altLang="en-US" sz="1800"/>
          </a:p>
          <a:p>
            <a:pPr marL="338138" indent="-336550">
              <a:spcBef>
                <a:spcPts val="600"/>
              </a:spcBef>
              <a:buSzPct val="75000"/>
              <a:buNone/>
              <a:tabLst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</a:tabLst>
            </a:pPr>
            <a:endParaRPr lang="en-GB" altLang="en-US" sz="2400"/>
          </a:p>
          <a:p>
            <a:pPr marL="338138" indent="-336550">
              <a:spcBef>
                <a:spcPts val="600"/>
              </a:spcBef>
              <a:buSzPct val="75000"/>
              <a:buNone/>
              <a:tabLst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</a:tabLst>
            </a:pPr>
            <a:endParaRPr lang="en-GB" altLang="en-US" sz="2400"/>
          </a:p>
          <a:p>
            <a:pPr marL="338138" indent="-336550">
              <a:spcBef>
                <a:spcPts val="600"/>
              </a:spcBef>
              <a:buSzPct val="75000"/>
              <a:buNone/>
              <a:tabLst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</a:tabLst>
            </a:pPr>
            <a:endParaRPr lang="en-GB" altLang="en-US" sz="2400"/>
          </a:p>
          <a:p>
            <a:pPr marL="338138" indent="-336550">
              <a:spcBef>
                <a:spcPts val="600"/>
              </a:spcBef>
              <a:buSzPct val="75000"/>
              <a:buNone/>
              <a:tabLst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</a:tabLst>
            </a:pPr>
            <a:endParaRPr lang="en-GB" altLang="en-US" sz="2400"/>
          </a:p>
          <a:p>
            <a:pPr marL="338138" indent="-336550">
              <a:spcBef>
                <a:spcPts val="600"/>
              </a:spcBef>
              <a:buSzPct val="75000"/>
              <a:buNone/>
              <a:tabLst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</a:tabLst>
            </a:pPr>
            <a:endParaRPr lang="en-GB" altLang="en-US" sz="2400"/>
          </a:p>
          <a:p>
            <a:pPr marL="338138" indent="-336550">
              <a:spcBef>
                <a:spcPts val="600"/>
              </a:spcBef>
              <a:buClr>
                <a:srgbClr val="FF63B1"/>
              </a:buClr>
              <a:buSzPct val="75000"/>
              <a:buFont typeface="Wingdings" panose="05000000000000000000" pitchFamily="2" charset="2"/>
              <a:buChar char=""/>
              <a:tabLst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9431338" algn="l"/>
              </a:tabLst>
            </a:pPr>
            <a:r>
              <a:rPr lang="en-GB" altLang="en-US" sz="2400"/>
              <a:t>Reduced number of filters (or correlators)‏</a:t>
            </a:r>
          </a:p>
        </p:txBody>
      </p:sp>
      <p:sp>
        <p:nvSpPr>
          <p:cNvPr id="24582" name="Line 3"/>
          <p:cNvSpPr>
            <a:spLocks noChangeShapeType="1"/>
          </p:cNvSpPr>
          <p:nvPr/>
        </p:nvSpPr>
        <p:spPr bwMode="auto">
          <a:xfrm>
            <a:off x="2538414" y="1206500"/>
            <a:ext cx="1587" cy="1828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4"/>
          <p:cNvSpPr>
            <a:spLocks noChangeShapeType="1"/>
          </p:cNvSpPr>
          <p:nvPr/>
        </p:nvSpPr>
        <p:spPr bwMode="auto">
          <a:xfrm>
            <a:off x="2233613" y="2425700"/>
            <a:ext cx="19050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Rectangle 5"/>
          <p:cNvSpPr>
            <a:spLocks noChangeArrowheads="1"/>
          </p:cNvSpPr>
          <p:nvPr/>
        </p:nvSpPr>
        <p:spPr bwMode="auto">
          <a:xfrm>
            <a:off x="2538413" y="1816100"/>
            <a:ext cx="914400" cy="6096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585" name="Text Box 6"/>
          <p:cNvSpPr txBox="1">
            <a:spLocks noChangeArrowheads="1"/>
          </p:cNvSpPr>
          <p:nvPr/>
        </p:nvSpPr>
        <p:spPr bwMode="auto">
          <a:xfrm>
            <a:off x="3219450" y="2363789"/>
            <a:ext cx="30999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24586" name="Text Box 7"/>
          <p:cNvSpPr txBox="1">
            <a:spLocks noChangeArrowheads="1"/>
          </p:cNvSpPr>
          <p:nvPr/>
        </p:nvSpPr>
        <p:spPr bwMode="auto">
          <a:xfrm>
            <a:off x="3829051" y="2363788"/>
            <a:ext cx="2444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graphicFrame>
        <p:nvGraphicFramePr>
          <p:cNvPr id="24587" name="Object 8"/>
          <p:cNvGraphicFramePr>
            <a:graphicFrameLocks noChangeAspect="1"/>
          </p:cNvGraphicFramePr>
          <p:nvPr/>
        </p:nvGraphicFramePr>
        <p:xfrm>
          <a:off x="1928813" y="1143000"/>
          <a:ext cx="58896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r:id="rId4" imgW="304510" imgH="215690" progId="">
                  <p:embed/>
                </p:oleObj>
              </mc:Choice>
              <mc:Fallback>
                <p:oleObj r:id="rId4" imgW="304510" imgH="21569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1143000"/>
                        <a:ext cx="588962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8" name="Line 9"/>
          <p:cNvSpPr>
            <a:spLocks noChangeShapeType="1"/>
          </p:cNvSpPr>
          <p:nvPr/>
        </p:nvSpPr>
        <p:spPr bwMode="auto">
          <a:xfrm>
            <a:off x="4953000" y="1219200"/>
            <a:ext cx="1588" cy="1828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0"/>
          <p:cNvSpPr>
            <a:spLocks noChangeShapeType="1"/>
          </p:cNvSpPr>
          <p:nvPr/>
        </p:nvSpPr>
        <p:spPr bwMode="auto">
          <a:xfrm>
            <a:off x="4648200" y="2105025"/>
            <a:ext cx="19050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Rectangle 11"/>
          <p:cNvSpPr>
            <a:spLocks noChangeArrowheads="1"/>
          </p:cNvSpPr>
          <p:nvPr/>
        </p:nvSpPr>
        <p:spPr bwMode="auto">
          <a:xfrm>
            <a:off x="4953000" y="2105025"/>
            <a:ext cx="914400" cy="6096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591" name="Text Box 12"/>
          <p:cNvSpPr txBox="1">
            <a:spLocks noChangeArrowheads="1"/>
          </p:cNvSpPr>
          <p:nvPr/>
        </p:nvSpPr>
        <p:spPr bwMode="auto">
          <a:xfrm>
            <a:off x="5634038" y="2043114"/>
            <a:ext cx="30999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24592" name="Text Box 13"/>
          <p:cNvSpPr txBox="1">
            <a:spLocks noChangeArrowheads="1"/>
          </p:cNvSpPr>
          <p:nvPr/>
        </p:nvSpPr>
        <p:spPr bwMode="auto">
          <a:xfrm>
            <a:off x="6243639" y="2043113"/>
            <a:ext cx="2444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graphicFrame>
        <p:nvGraphicFramePr>
          <p:cNvPr id="24593" name="Object 14"/>
          <p:cNvGraphicFramePr>
            <a:graphicFrameLocks noChangeAspect="1"/>
          </p:cNvGraphicFramePr>
          <p:nvPr/>
        </p:nvGraphicFramePr>
        <p:xfrm>
          <a:off x="4319589" y="1143001"/>
          <a:ext cx="6381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r:id="rId6" imgW="329995" imgH="215764" progId="">
                  <p:embed/>
                </p:oleObj>
              </mc:Choice>
              <mc:Fallback>
                <p:oleObj r:id="rId6" imgW="329995" imgH="21576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9" y="1143001"/>
                        <a:ext cx="6381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4" name="Text Box 15"/>
          <p:cNvSpPr txBox="1">
            <a:spLocks noChangeArrowheads="1"/>
          </p:cNvSpPr>
          <p:nvPr/>
        </p:nvSpPr>
        <p:spPr bwMode="auto">
          <a:xfrm>
            <a:off x="2293938" y="15525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24595" name="Group 16"/>
          <p:cNvGrpSpPr>
            <a:grpSpLocks/>
          </p:cNvGrpSpPr>
          <p:nvPr/>
        </p:nvGrpSpPr>
        <p:grpSpPr bwMode="auto">
          <a:xfrm>
            <a:off x="7265989" y="1155701"/>
            <a:ext cx="2257425" cy="1890713"/>
            <a:chOff x="3617" y="728"/>
            <a:chExt cx="1422" cy="1191"/>
          </a:xfrm>
        </p:grpSpPr>
        <p:sp>
          <p:nvSpPr>
            <p:cNvPr id="24622" name="Line 17"/>
            <p:cNvSpPr>
              <a:spLocks noChangeShapeType="1"/>
            </p:cNvSpPr>
            <p:nvPr/>
          </p:nvSpPr>
          <p:spPr bwMode="auto">
            <a:xfrm>
              <a:off x="4032" y="768"/>
              <a:ext cx="0" cy="115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18"/>
            <p:cNvSpPr>
              <a:spLocks noChangeShapeType="1"/>
            </p:cNvSpPr>
            <p:nvPr/>
          </p:nvSpPr>
          <p:spPr bwMode="auto">
            <a:xfrm>
              <a:off x="3840" y="1536"/>
              <a:ext cx="1199" cy="0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Rectangle 19"/>
            <p:cNvSpPr>
              <a:spLocks noChangeArrowheads="1"/>
            </p:cNvSpPr>
            <p:nvPr/>
          </p:nvSpPr>
          <p:spPr bwMode="auto">
            <a:xfrm>
              <a:off x="4032" y="1152"/>
              <a:ext cx="575" cy="383"/>
            </a:xfrm>
            <a:prstGeom prst="rect">
              <a:avLst/>
            </a:prstGeom>
            <a:solidFill>
              <a:srgbClr val="FFCC6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24625" name="Text Box 20"/>
            <p:cNvSpPr txBox="1">
              <a:spLocks noChangeArrowheads="1"/>
            </p:cNvSpPr>
            <p:nvPr/>
          </p:nvSpPr>
          <p:spPr bwMode="auto">
            <a:xfrm>
              <a:off x="4461" y="1497"/>
              <a:ext cx="195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Tx/>
                <a:buFontTx/>
                <a:buNone/>
              </a:pPr>
              <a:r>
                <a:rPr lang="en-GB" altLang="en-US" sz="1800" i="1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24626" name="Text Box 21"/>
            <p:cNvSpPr txBox="1">
              <a:spLocks noChangeArrowheads="1"/>
            </p:cNvSpPr>
            <p:nvPr/>
          </p:nvSpPr>
          <p:spPr bwMode="auto">
            <a:xfrm>
              <a:off x="4845" y="1497"/>
              <a:ext cx="155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Tx/>
                <a:buFontTx/>
                <a:buNone/>
              </a:pPr>
              <a:r>
                <a:rPr lang="en-GB" altLang="en-US" sz="1800" i="1">
                  <a:solidFill>
                    <a:srgbClr val="000000"/>
                  </a:solidFill>
                </a:rPr>
                <a:t>t</a:t>
              </a:r>
            </a:p>
          </p:txBody>
        </p:sp>
        <p:graphicFrame>
          <p:nvGraphicFramePr>
            <p:cNvPr id="24627" name="Object 22"/>
            <p:cNvGraphicFramePr>
              <a:graphicFrameLocks noChangeAspect="1"/>
            </p:cNvGraphicFramePr>
            <p:nvPr/>
          </p:nvGraphicFramePr>
          <p:xfrm>
            <a:off x="3617" y="728"/>
            <a:ext cx="432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72" r:id="rId8" imgW="355566" imgH="215390" progId="">
                    <p:embed/>
                  </p:oleObj>
                </mc:Choice>
                <mc:Fallback>
                  <p:oleObj r:id="rId8" imgW="355566" imgH="21539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17" y="728"/>
                          <a:ext cx="432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628" name="Object 23"/>
            <p:cNvGraphicFramePr>
              <a:graphicFrameLocks noChangeAspect="1"/>
            </p:cNvGraphicFramePr>
            <p:nvPr/>
          </p:nvGraphicFramePr>
          <p:xfrm>
            <a:off x="3724" y="960"/>
            <a:ext cx="307" cy="3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73" r:id="rId10" imgW="203045" imgH="253795" progId="">
                    <p:embed/>
                  </p:oleObj>
                </mc:Choice>
                <mc:Fallback>
                  <p:oleObj r:id="rId10" imgW="203045" imgH="253795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4" y="960"/>
                          <a:ext cx="307" cy="3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blipFill dpi="0" rotWithShape="0">
                                <a:blip/>
                                <a:srcRect/>
                                <a:stretch>
                                  <a:fillRect/>
                                </a:stretch>
                              </a:blip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629" name="Text Box 24"/>
            <p:cNvSpPr txBox="1">
              <a:spLocks noChangeArrowheads="1"/>
            </p:cNvSpPr>
            <p:nvPr/>
          </p:nvSpPr>
          <p:spPr bwMode="auto">
            <a:xfrm>
              <a:off x="3879" y="1488"/>
              <a:ext cx="187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buClrTx/>
                <a:buFontTx/>
                <a:buNone/>
              </a:pPr>
              <a:r>
                <a:rPr lang="en-GB" altLang="en-US" sz="1800">
                  <a:solidFill>
                    <a:srgbClr val="000000"/>
                  </a:solidFill>
                </a:rPr>
                <a:t>0</a:t>
              </a:r>
            </a:p>
          </p:txBody>
        </p:sp>
      </p:grpSp>
      <p:sp>
        <p:nvSpPr>
          <p:cNvPr id="24596" name="Line 25"/>
          <p:cNvSpPr>
            <a:spLocks noChangeShapeType="1"/>
          </p:cNvSpPr>
          <p:nvPr/>
        </p:nvSpPr>
        <p:spPr bwMode="auto">
          <a:xfrm>
            <a:off x="2514600" y="4405314"/>
            <a:ext cx="1163638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4597" name="Object 26"/>
          <p:cNvGraphicFramePr>
            <a:graphicFrameLocks noChangeAspect="1"/>
          </p:cNvGraphicFramePr>
          <p:nvPr/>
        </p:nvGraphicFramePr>
        <p:xfrm>
          <a:off x="6970714" y="4167188"/>
          <a:ext cx="4968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r:id="rId12" imgW="241115" imgH="215725" progId="">
                  <p:embed/>
                </p:oleObj>
              </mc:Choice>
              <mc:Fallback>
                <p:oleObj r:id="rId12" imgW="241115" imgH="21572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0714" y="4167188"/>
                        <a:ext cx="49688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8" name="Object 27"/>
          <p:cNvGraphicFramePr>
            <a:graphicFrameLocks noChangeAspect="1"/>
          </p:cNvGraphicFramePr>
          <p:nvPr/>
        </p:nvGraphicFramePr>
        <p:xfrm>
          <a:off x="7467600" y="4273551"/>
          <a:ext cx="4762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r:id="rId14" imgW="241048" imgH="126870" progId="">
                  <p:embed/>
                </p:oleObj>
              </mc:Choice>
              <mc:Fallback>
                <p:oleObj r:id="rId14" imgW="241048" imgH="1268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273551"/>
                        <a:ext cx="47625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9" name="Object 28"/>
          <p:cNvGraphicFramePr>
            <a:graphicFrameLocks noChangeAspect="1"/>
          </p:cNvGraphicFramePr>
          <p:nvPr/>
        </p:nvGraphicFramePr>
        <p:xfrm>
          <a:off x="2590800" y="4024313"/>
          <a:ext cx="533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r:id="rId16" imgW="266438" imgH="203005" progId="">
                  <p:embed/>
                </p:oleObj>
              </mc:Choice>
              <mc:Fallback>
                <p:oleObj r:id="rId16" imgW="266438" imgH="20300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24313"/>
                        <a:ext cx="533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00" name="Rectangle 29"/>
          <p:cNvSpPr>
            <a:spLocks noChangeArrowheads="1"/>
          </p:cNvSpPr>
          <p:nvPr/>
        </p:nvSpPr>
        <p:spPr bwMode="auto">
          <a:xfrm>
            <a:off x="3276600" y="3505200"/>
            <a:ext cx="4724400" cy="205740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601" name="Line 30"/>
          <p:cNvSpPr>
            <a:spLocks noChangeShapeType="1"/>
          </p:cNvSpPr>
          <p:nvPr/>
        </p:nvSpPr>
        <p:spPr bwMode="auto">
          <a:xfrm>
            <a:off x="5588000" y="4441825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Rectangle 31"/>
          <p:cNvSpPr>
            <a:spLocks noChangeArrowheads="1"/>
          </p:cNvSpPr>
          <p:nvPr/>
        </p:nvSpPr>
        <p:spPr bwMode="auto">
          <a:xfrm>
            <a:off x="3733800" y="3643314"/>
            <a:ext cx="1828800" cy="1614487"/>
          </a:xfrm>
          <a:prstGeom prst="rect">
            <a:avLst/>
          </a:prstGeom>
          <a:noFill/>
          <a:ln w="126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603" name="Line 32"/>
          <p:cNvSpPr>
            <a:spLocks noChangeShapeType="1"/>
          </p:cNvSpPr>
          <p:nvPr/>
        </p:nvSpPr>
        <p:spPr bwMode="auto">
          <a:xfrm>
            <a:off x="8001000" y="44053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4604" name="Object 33"/>
          <p:cNvGraphicFramePr>
            <a:graphicFrameLocks noChangeAspect="1"/>
          </p:cNvGraphicFramePr>
          <p:nvPr/>
        </p:nvGraphicFramePr>
        <p:xfrm>
          <a:off x="8169276" y="4100514"/>
          <a:ext cx="252413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r:id="rId18" imgW="126720" imgH="126720" progId="">
                  <p:embed/>
                </p:oleObj>
              </mc:Choice>
              <mc:Fallback>
                <p:oleObj r:id="rId18" imgW="126720" imgH="1267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9276" y="4100514"/>
                        <a:ext cx="252413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05" name="Text Box 34"/>
          <p:cNvSpPr txBox="1">
            <a:spLocks noChangeArrowheads="1"/>
          </p:cNvSpPr>
          <p:nvPr/>
        </p:nvSpPr>
        <p:spPr bwMode="auto">
          <a:xfrm>
            <a:off x="4189414" y="3048001"/>
            <a:ext cx="22510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b="1">
                <a:solidFill>
                  <a:srgbClr val="3333CC"/>
                </a:solidFill>
              </a:rPr>
              <a:t>1 matched filter</a:t>
            </a:r>
          </a:p>
        </p:txBody>
      </p:sp>
      <p:sp>
        <p:nvSpPr>
          <p:cNvPr id="24606" name="Line 35"/>
          <p:cNvSpPr>
            <a:spLocks noChangeShapeType="1"/>
          </p:cNvSpPr>
          <p:nvPr/>
        </p:nvSpPr>
        <p:spPr bwMode="auto">
          <a:xfrm>
            <a:off x="4343400" y="3733800"/>
            <a:ext cx="1588" cy="1447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36"/>
          <p:cNvSpPr>
            <a:spLocks noChangeShapeType="1"/>
          </p:cNvSpPr>
          <p:nvPr/>
        </p:nvSpPr>
        <p:spPr bwMode="auto">
          <a:xfrm>
            <a:off x="3886200" y="4800600"/>
            <a:ext cx="1676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Rectangle 37"/>
          <p:cNvSpPr>
            <a:spLocks noChangeArrowheads="1"/>
          </p:cNvSpPr>
          <p:nvPr/>
        </p:nvSpPr>
        <p:spPr bwMode="auto">
          <a:xfrm>
            <a:off x="4343400" y="4191000"/>
            <a:ext cx="914400" cy="609600"/>
          </a:xfrm>
          <a:prstGeom prst="rect">
            <a:avLst/>
          </a:prstGeom>
          <a:solidFill>
            <a:srgbClr val="FFCC66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609" name="Text Box 38"/>
          <p:cNvSpPr txBox="1">
            <a:spLocks noChangeArrowheads="1"/>
          </p:cNvSpPr>
          <p:nvPr/>
        </p:nvSpPr>
        <p:spPr bwMode="auto">
          <a:xfrm>
            <a:off x="5024438" y="4738689"/>
            <a:ext cx="30999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24610" name="Text Box 39"/>
          <p:cNvSpPr txBox="1">
            <a:spLocks noChangeArrowheads="1"/>
          </p:cNvSpPr>
          <p:nvPr/>
        </p:nvSpPr>
        <p:spPr bwMode="auto">
          <a:xfrm>
            <a:off x="5259389" y="4738688"/>
            <a:ext cx="2444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t</a:t>
            </a:r>
          </a:p>
        </p:txBody>
      </p:sp>
      <p:graphicFrame>
        <p:nvGraphicFramePr>
          <p:cNvPr id="24611" name="Object 40"/>
          <p:cNvGraphicFramePr>
            <a:graphicFrameLocks noChangeAspect="1"/>
          </p:cNvGraphicFramePr>
          <p:nvPr/>
        </p:nvGraphicFramePr>
        <p:xfrm>
          <a:off x="3810001" y="3657600"/>
          <a:ext cx="5619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r:id="rId20" imgW="355566" imgH="215390" progId="">
                  <p:embed/>
                </p:oleObj>
              </mc:Choice>
              <mc:Fallback>
                <p:oleObj r:id="rId20" imgW="355566" imgH="21539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3657600"/>
                        <a:ext cx="5619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12" name="Object 41"/>
          <p:cNvGraphicFramePr>
            <a:graphicFrameLocks noChangeAspect="1"/>
          </p:cNvGraphicFramePr>
          <p:nvPr/>
        </p:nvGraphicFramePr>
        <p:xfrm>
          <a:off x="3976688" y="3962400"/>
          <a:ext cx="3667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r:id="rId21" imgW="203045" imgH="253795" progId="">
                  <p:embed/>
                </p:oleObj>
              </mc:Choice>
              <mc:Fallback>
                <p:oleObj r:id="rId21" imgW="203045" imgH="25379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688" y="3962400"/>
                        <a:ext cx="36671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13" name="Text Box 42"/>
          <p:cNvSpPr txBox="1">
            <a:spLocks noChangeArrowheads="1"/>
          </p:cNvSpPr>
          <p:nvPr/>
        </p:nvSpPr>
        <p:spPr bwMode="auto">
          <a:xfrm>
            <a:off x="4100514" y="4724400"/>
            <a:ext cx="2952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>
                <a:solidFill>
                  <a:srgbClr val="000000"/>
                </a:solidFill>
              </a:rPr>
              <a:t>0</a:t>
            </a:r>
          </a:p>
        </p:txBody>
      </p:sp>
      <p:graphicFrame>
        <p:nvGraphicFramePr>
          <p:cNvPr id="24614" name="Object 43"/>
          <p:cNvGraphicFramePr>
            <a:graphicFrameLocks noChangeAspect="1"/>
          </p:cNvGraphicFramePr>
          <p:nvPr/>
        </p:nvGraphicFramePr>
        <p:xfrm>
          <a:off x="6400800" y="4011613"/>
          <a:ext cx="30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0" r:id="rId22" imgW="152245" imgH="215676" progId="">
                  <p:embed/>
                </p:oleObj>
              </mc:Choice>
              <mc:Fallback>
                <p:oleObj r:id="rId22" imgW="152245" imgH="21567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011613"/>
                        <a:ext cx="304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15" name="Line 44"/>
          <p:cNvSpPr>
            <a:spLocks noChangeShapeType="1"/>
          </p:cNvSpPr>
          <p:nvPr/>
        </p:nvSpPr>
        <p:spPr bwMode="auto">
          <a:xfrm>
            <a:off x="6400800" y="44561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6" name="Line 45"/>
          <p:cNvSpPr>
            <a:spLocks noChangeShapeType="1"/>
          </p:cNvSpPr>
          <p:nvPr/>
        </p:nvSpPr>
        <p:spPr bwMode="auto">
          <a:xfrm>
            <a:off x="6172200" y="4191000"/>
            <a:ext cx="228600" cy="304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7" name="AutoShape 46"/>
          <p:cNvSpPr>
            <a:spLocks/>
          </p:cNvSpPr>
          <p:nvPr/>
        </p:nvSpPr>
        <p:spPr bwMode="auto">
          <a:xfrm flipH="1">
            <a:off x="6096000" y="4176714"/>
            <a:ext cx="762000" cy="4603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75 h 21600"/>
              <a:gd name="T20" fmla="*/ 2159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10800" y="10800"/>
                </a:lnTo>
                <a:lnTo>
                  <a:pt x="21600" y="10800"/>
                </a:lnTo>
                <a:close/>
              </a:path>
              <a:path w="21600" h="21600" fill="none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</a:path>
            </a:pathLst>
          </a:cu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618" name="Object 47"/>
          <p:cNvGraphicFramePr>
            <a:graphicFrameLocks noChangeAspect="1"/>
          </p:cNvGraphicFramePr>
          <p:nvPr/>
        </p:nvGraphicFramePr>
        <p:xfrm>
          <a:off x="1981200" y="1524000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r:id="rId24" imgW="203045" imgH="253795" progId="">
                  <p:embed/>
                </p:oleObj>
              </mc:Choice>
              <mc:Fallback>
                <p:oleObj r:id="rId24" imgW="203045" imgH="25379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524000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19" name="Object 48"/>
          <p:cNvGraphicFramePr>
            <a:graphicFrameLocks noChangeAspect="1"/>
          </p:cNvGraphicFramePr>
          <p:nvPr/>
        </p:nvGraphicFramePr>
        <p:xfrm>
          <a:off x="4475163" y="2409825"/>
          <a:ext cx="488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2" r:id="rId26" imgW="203045" imgH="253795" progId="">
                  <p:embed/>
                </p:oleObj>
              </mc:Choice>
              <mc:Fallback>
                <p:oleObj r:id="rId26" imgW="203045" imgH="25379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5163" y="2409825"/>
                        <a:ext cx="4889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20" name="Text Box 49"/>
          <p:cNvSpPr txBox="1">
            <a:spLocks noChangeArrowheads="1"/>
          </p:cNvSpPr>
          <p:nvPr/>
        </p:nvSpPr>
        <p:spPr bwMode="auto">
          <a:xfrm>
            <a:off x="4725989" y="2071688"/>
            <a:ext cx="2952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4621" name="Text Box 50"/>
          <p:cNvSpPr txBox="1">
            <a:spLocks noChangeArrowheads="1"/>
          </p:cNvSpPr>
          <p:nvPr/>
        </p:nvSpPr>
        <p:spPr bwMode="auto">
          <a:xfrm>
            <a:off x="2446339" y="2376488"/>
            <a:ext cx="2952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>
                <a:solidFill>
                  <a:srgbClr val="00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0455945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4</a:t>
            </a:r>
          </a:p>
        </p:txBody>
      </p:sp>
      <p:sp>
        <p:nvSpPr>
          <p:cNvPr id="25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AC0991E8-8F2E-4A1D-9D8C-1CCD9D1B9576}" type="slidenum">
              <a:rPr lang="en-GB" altLang="en-US" smtClean="0">
                <a:solidFill>
                  <a:srgbClr val="000000"/>
                </a:solidFill>
              </a:rPr>
              <a:pPr/>
              <a:t>15</a:t>
            </a:fld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560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76200"/>
            <a:ext cx="8382000" cy="838200"/>
          </a:xfrm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z="3200"/>
              <a:t>White noise in the orthonormal signal space</a:t>
            </a: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905000" y="1143000"/>
            <a:ext cx="7772400" cy="4421188"/>
          </a:xfrm>
        </p:spPr>
        <p:txBody>
          <a:bodyPr/>
          <a:lstStyle/>
          <a:p>
            <a:pPr marL="336550" indent="-336550">
              <a:lnSpc>
                <a:spcPct val="100000"/>
              </a:lnSpc>
              <a:buClr>
                <a:srgbClr val="FF63B1"/>
              </a:buClr>
              <a:buSzPct val="7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mtClean="0"/>
              <a:t>AWGN, </a:t>
            </a:r>
            <a:r>
              <a:rPr lang="en-GB" altLang="en-US" i="1" smtClean="0">
                <a:latin typeface="Times New Roman" panose="02020603050405020304" pitchFamily="18" charset="0"/>
              </a:rPr>
              <a:t>n(t),</a:t>
            </a:r>
            <a:r>
              <a:rPr lang="en-GB" altLang="en-US" smtClean="0"/>
              <a:t> can be expressed as</a:t>
            </a:r>
          </a:p>
        </p:txBody>
      </p:sp>
      <p:graphicFrame>
        <p:nvGraphicFramePr>
          <p:cNvPr id="25606" name="Object 3"/>
          <p:cNvGraphicFramePr>
            <a:graphicFrameLocks noChangeAspect="1"/>
          </p:cNvGraphicFramePr>
          <p:nvPr/>
        </p:nvGraphicFramePr>
        <p:xfrm>
          <a:off x="4343401" y="1855788"/>
          <a:ext cx="26320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r:id="rId4" imgW="491432" imgH="203175" progId="">
                  <p:embed/>
                </p:oleObj>
              </mc:Choice>
              <mc:Fallback>
                <p:oleObj r:id="rId4" imgW="491432" imgH="20317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1" y="1855788"/>
                        <a:ext cx="2632075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Rectangle 4"/>
          <p:cNvSpPr>
            <a:spLocks noChangeArrowheads="1"/>
          </p:cNvSpPr>
          <p:nvPr/>
        </p:nvSpPr>
        <p:spPr bwMode="auto">
          <a:xfrm>
            <a:off x="2057400" y="2590800"/>
            <a:ext cx="3733800" cy="762000"/>
          </a:xfrm>
          <a:prstGeom prst="rect">
            <a:avLst/>
          </a:prstGeom>
          <a:noFill/>
          <a:ln w="126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Noise projected on the signal space 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FF0000"/>
                </a:solidFill>
              </a:rPr>
              <a:t>which impacts the detection process.</a:t>
            </a:r>
          </a:p>
        </p:txBody>
      </p:sp>
      <p:sp>
        <p:nvSpPr>
          <p:cNvPr id="25608" name="Rectangle 5"/>
          <p:cNvSpPr>
            <a:spLocks noChangeArrowheads="1"/>
          </p:cNvSpPr>
          <p:nvPr/>
        </p:nvSpPr>
        <p:spPr bwMode="auto">
          <a:xfrm>
            <a:off x="6096000" y="2590800"/>
            <a:ext cx="3352800" cy="533400"/>
          </a:xfrm>
          <a:prstGeom prst="rect">
            <a:avLst/>
          </a:prstGeom>
          <a:noFill/>
          <a:ln w="1260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66FF"/>
                </a:solidFill>
              </a:rPr>
              <a:t>Noise outside of the signal space </a:t>
            </a:r>
          </a:p>
        </p:txBody>
      </p:sp>
      <p:sp>
        <p:nvSpPr>
          <p:cNvPr id="25609" name="AutoShape 6"/>
          <p:cNvSpPr>
            <a:spLocks/>
          </p:cNvSpPr>
          <p:nvPr/>
        </p:nvSpPr>
        <p:spPr bwMode="auto">
          <a:xfrm rot="5400000">
            <a:off x="6559550" y="1911350"/>
            <a:ext cx="152400" cy="762000"/>
          </a:xfrm>
          <a:prstGeom prst="rightBracket">
            <a:avLst>
              <a:gd name="adj" fmla="val 41667"/>
            </a:avLst>
          </a:prstGeom>
          <a:noFill/>
          <a:ln w="1260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5610" name="AutoShape 7"/>
          <p:cNvSpPr>
            <a:spLocks/>
          </p:cNvSpPr>
          <p:nvPr/>
        </p:nvSpPr>
        <p:spPr bwMode="auto">
          <a:xfrm rot="5400000">
            <a:off x="5568950" y="1911350"/>
            <a:ext cx="152400" cy="762000"/>
          </a:xfrm>
          <a:prstGeom prst="rightBracket">
            <a:avLst>
              <a:gd name="adj" fmla="val 41667"/>
            </a:avLst>
          </a:prstGeom>
          <a:noFill/>
          <a:ln w="126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5611" name="Line 8"/>
          <p:cNvSpPr>
            <a:spLocks noChangeShapeType="1"/>
          </p:cNvSpPr>
          <p:nvPr/>
        </p:nvSpPr>
        <p:spPr bwMode="auto">
          <a:xfrm flipH="1">
            <a:off x="4565650" y="2362200"/>
            <a:ext cx="1079500" cy="228600"/>
          </a:xfrm>
          <a:prstGeom prst="line">
            <a:avLst/>
          </a:prstGeom>
          <a:noFill/>
          <a:ln w="126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9"/>
          <p:cNvSpPr>
            <a:spLocks noChangeShapeType="1"/>
          </p:cNvSpPr>
          <p:nvPr/>
        </p:nvSpPr>
        <p:spPr bwMode="auto">
          <a:xfrm>
            <a:off x="6629400" y="2362200"/>
            <a:ext cx="1143000" cy="228600"/>
          </a:xfrm>
          <a:prstGeom prst="line">
            <a:avLst/>
          </a:prstGeom>
          <a:noFill/>
          <a:ln w="1260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5613" name="Object 10"/>
          <p:cNvGraphicFramePr>
            <a:graphicFrameLocks noChangeAspect="1"/>
          </p:cNvGraphicFramePr>
          <p:nvPr/>
        </p:nvGraphicFramePr>
        <p:xfrm>
          <a:off x="2268538" y="4243388"/>
          <a:ext cx="2303462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r:id="rId6" imgW="491432" imgH="241269" progId="">
                  <p:embed/>
                </p:oleObj>
              </mc:Choice>
              <mc:Fallback>
                <p:oleObj r:id="rId6" imgW="491432" imgH="24126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243388"/>
                        <a:ext cx="2303462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1"/>
          <p:cNvGraphicFramePr>
            <a:graphicFrameLocks noChangeAspect="1"/>
          </p:cNvGraphicFramePr>
          <p:nvPr/>
        </p:nvGraphicFramePr>
        <p:xfrm>
          <a:off x="2241550" y="4800601"/>
          <a:ext cx="21780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r:id="rId8" imgW="491352" imgH="241230" progId="">
                  <p:embed/>
                </p:oleObj>
              </mc:Choice>
              <mc:Fallback>
                <p:oleObj r:id="rId8" imgW="491352" imgH="24123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4800601"/>
                        <a:ext cx="21780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2"/>
          <p:cNvGraphicFramePr>
            <a:graphicFrameLocks noChangeAspect="1"/>
          </p:cNvGraphicFramePr>
          <p:nvPr/>
        </p:nvGraphicFramePr>
        <p:xfrm>
          <a:off x="2209801" y="3429001"/>
          <a:ext cx="212566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r:id="rId10" imgW="491384" imgH="444386" progId="">
                  <p:embed/>
                </p:oleObj>
              </mc:Choice>
              <mc:Fallback>
                <p:oleObj r:id="rId10" imgW="491384" imgH="44438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3429001"/>
                        <a:ext cx="2125663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3"/>
          <p:cNvGraphicFramePr>
            <a:graphicFrameLocks noChangeAspect="1"/>
          </p:cNvGraphicFramePr>
          <p:nvPr/>
        </p:nvGraphicFramePr>
        <p:xfrm>
          <a:off x="4800600" y="4319588"/>
          <a:ext cx="13160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r:id="rId12" imgW="491320" imgH="203128" progId="">
                  <p:embed/>
                </p:oleObj>
              </mc:Choice>
              <mc:Fallback>
                <p:oleObj r:id="rId12" imgW="491320" imgH="20312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19588"/>
                        <a:ext cx="1316038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7" name="Object 14"/>
          <p:cNvGraphicFramePr>
            <a:graphicFrameLocks noChangeAspect="1"/>
          </p:cNvGraphicFramePr>
          <p:nvPr/>
        </p:nvGraphicFramePr>
        <p:xfrm>
          <a:off x="4800600" y="4800601"/>
          <a:ext cx="13160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r:id="rId14" imgW="491320" imgH="203128" progId="">
                  <p:embed/>
                </p:oleObj>
              </mc:Choice>
              <mc:Fallback>
                <p:oleObj r:id="rId14" imgW="491320" imgH="20312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800601"/>
                        <a:ext cx="131603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8" name="AutoShape 15"/>
          <p:cNvSpPr>
            <a:spLocks/>
          </p:cNvSpPr>
          <p:nvPr/>
        </p:nvSpPr>
        <p:spPr bwMode="auto">
          <a:xfrm>
            <a:off x="2133600" y="3657600"/>
            <a:ext cx="76200" cy="1600200"/>
          </a:xfrm>
          <a:prstGeom prst="leftBrace">
            <a:avLst>
              <a:gd name="adj1" fmla="val 175000"/>
              <a:gd name="adj2" fmla="val 50000"/>
            </a:avLst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5619" name="AutoShape 16"/>
          <p:cNvSpPr>
            <a:spLocks noChangeArrowheads="1"/>
          </p:cNvSpPr>
          <p:nvPr/>
        </p:nvSpPr>
        <p:spPr bwMode="auto">
          <a:xfrm>
            <a:off x="6324600" y="4419600"/>
            <a:ext cx="457200" cy="381000"/>
          </a:xfrm>
          <a:prstGeom prst="notchedRightArrow">
            <a:avLst>
              <a:gd name="adj1" fmla="val 50000"/>
              <a:gd name="adj2" fmla="val 30000"/>
            </a:avLst>
          </a:prstGeom>
          <a:gradFill rotWithShape="0">
            <a:gsLst>
              <a:gs pos="0">
                <a:srgbClr val="777777"/>
              </a:gs>
              <a:gs pos="100000">
                <a:srgbClr val="FFFFFF"/>
              </a:gs>
            </a:gsLst>
            <a:lin ang="10800000" scaled="1"/>
          </a:gradFill>
          <a:ln w="12600">
            <a:solidFill>
              <a:srgbClr val="77777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5620" name="Text Box 17"/>
          <p:cNvSpPr txBox="1">
            <a:spLocks noChangeArrowheads="1"/>
          </p:cNvSpPr>
          <p:nvPr/>
        </p:nvSpPr>
        <p:spPr bwMode="auto">
          <a:xfrm>
            <a:off x="7124700" y="3824288"/>
            <a:ext cx="2630488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Vector representation of </a:t>
            </a:r>
          </a:p>
        </p:txBody>
      </p:sp>
      <p:graphicFrame>
        <p:nvGraphicFramePr>
          <p:cNvPr id="25621" name="Object 18"/>
          <p:cNvGraphicFramePr>
            <a:graphicFrameLocks noChangeAspect="1"/>
          </p:cNvGraphicFramePr>
          <p:nvPr/>
        </p:nvGraphicFramePr>
        <p:xfrm>
          <a:off x="7315201" y="4235450"/>
          <a:ext cx="19462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r:id="rId15" imgW="491424" imgH="228563" progId="">
                  <p:embed/>
                </p:oleObj>
              </mc:Choice>
              <mc:Fallback>
                <p:oleObj r:id="rId15" imgW="491424" imgH="22856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1" y="4235450"/>
                        <a:ext cx="194627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2" name="Object 19"/>
          <p:cNvGraphicFramePr>
            <a:graphicFrameLocks noChangeAspect="1"/>
          </p:cNvGraphicFramePr>
          <p:nvPr/>
        </p:nvGraphicFramePr>
        <p:xfrm>
          <a:off x="9707564" y="3824288"/>
          <a:ext cx="503237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r:id="rId17" imgW="279281" imgH="203115" progId="">
                  <p:embed/>
                </p:oleObj>
              </mc:Choice>
              <mc:Fallback>
                <p:oleObj r:id="rId17" imgW="279281" imgH="20311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7564" y="3824288"/>
                        <a:ext cx="503237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3" name="Text Box 20"/>
          <p:cNvSpPr txBox="1">
            <a:spLocks noChangeArrowheads="1"/>
          </p:cNvSpPr>
          <p:nvPr/>
        </p:nvSpPr>
        <p:spPr bwMode="auto">
          <a:xfrm>
            <a:off x="7162800" y="4722814"/>
            <a:ext cx="3505200" cy="91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>
                <a:solidFill>
                  <a:srgbClr val="000000"/>
                </a:solidFill>
              </a:rPr>
              <a:t>             independent zero-mean Gaussain random variables with variance</a:t>
            </a:r>
          </a:p>
        </p:txBody>
      </p:sp>
      <p:graphicFrame>
        <p:nvGraphicFramePr>
          <p:cNvPr id="25624" name="Object 21"/>
          <p:cNvGraphicFramePr>
            <a:graphicFrameLocks noChangeAspect="1"/>
          </p:cNvGraphicFramePr>
          <p:nvPr/>
        </p:nvGraphicFramePr>
        <p:xfrm>
          <a:off x="7239000" y="4656138"/>
          <a:ext cx="731838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r:id="rId19" imgW="406135" imgH="291908" progId="">
                  <p:embed/>
                </p:oleObj>
              </mc:Choice>
              <mc:Fallback>
                <p:oleObj r:id="rId19" imgW="406135" imgH="29190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656138"/>
                        <a:ext cx="731838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5" name="Object 22"/>
          <p:cNvGraphicFramePr>
            <a:graphicFrameLocks noChangeAspect="1"/>
          </p:cNvGraphicFramePr>
          <p:nvPr/>
        </p:nvGraphicFramePr>
        <p:xfrm>
          <a:off x="8140700" y="5278438"/>
          <a:ext cx="14605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r:id="rId21" imgW="491408" imgH="241258" progId="">
                  <p:embed/>
                </p:oleObj>
              </mc:Choice>
              <mc:Fallback>
                <p:oleObj r:id="rId21" imgW="491408" imgH="24125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0700" y="5278438"/>
                        <a:ext cx="1460500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6" name="Rectangle 23"/>
          <p:cNvSpPr>
            <a:spLocks noChangeArrowheads="1"/>
          </p:cNvSpPr>
          <p:nvPr/>
        </p:nvSpPr>
        <p:spPr bwMode="auto">
          <a:xfrm>
            <a:off x="6934200" y="3505200"/>
            <a:ext cx="3429000" cy="228600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0052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dirty="0" smtClean="0">
                <a:solidFill>
                  <a:srgbClr val="000000"/>
                </a:solidFill>
              </a:rPr>
              <a:t>Lecture 3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C7FD1FCB-C9F6-4237-ADFE-2C93E267CD1B}" type="slidenum">
              <a:rPr lang="en-GB" altLang="en-US">
                <a:solidFill>
                  <a:srgbClr val="000000"/>
                </a:solidFill>
              </a:rPr>
              <a:pPr/>
              <a:t>2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922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74771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Today we are going to talk about:</a:t>
            </a: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057400" y="1125539"/>
            <a:ext cx="7543800" cy="5329237"/>
          </a:xfrm>
        </p:spPr>
        <p:txBody>
          <a:bodyPr>
            <a:normAutofit/>
          </a:bodyPr>
          <a:lstStyle/>
          <a:p>
            <a:pPr marL="338138" indent="-338138">
              <a:lnSpc>
                <a:spcPct val="100000"/>
              </a:lnSpc>
              <a:buClr>
                <a:srgbClr val="FF63B1"/>
              </a:buClr>
              <a:buSzPct val="7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dirty="0" smtClean="0"/>
              <a:t>Receiver structure</a:t>
            </a:r>
          </a:p>
          <a:p>
            <a:pPr marL="738188" lvl="1" indent="-280988">
              <a:lnSpc>
                <a:spcPct val="100000"/>
              </a:lnSpc>
              <a:buClr>
                <a:srgbClr val="FF822D"/>
              </a:buClr>
              <a:buSzPct val="6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dirty="0" smtClean="0"/>
              <a:t>Demodulation (and sampling)‏</a:t>
            </a:r>
          </a:p>
          <a:p>
            <a:pPr marL="738188" lvl="1" indent="-280988">
              <a:lnSpc>
                <a:spcPct val="100000"/>
              </a:lnSpc>
              <a:buClr>
                <a:srgbClr val="FF822D"/>
              </a:buClr>
              <a:buSzPct val="6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dirty="0" smtClean="0"/>
              <a:t>Detection</a:t>
            </a:r>
          </a:p>
          <a:p>
            <a:pPr marL="338138" indent="-338138">
              <a:lnSpc>
                <a:spcPct val="100000"/>
              </a:lnSpc>
              <a:buClr>
                <a:srgbClr val="FF63B1"/>
              </a:buClr>
              <a:buSzPct val="7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dirty="0" smtClean="0"/>
              <a:t>First step for designing the receiver</a:t>
            </a:r>
          </a:p>
          <a:p>
            <a:pPr marL="738188" lvl="1" indent="-280988">
              <a:lnSpc>
                <a:spcPct val="100000"/>
              </a:lnSpc>
              <a:buClr>
                <a:srgbClr val="FF822D"/>
              </a:buClr>
              <a:buSzPct val="6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dirty="0" smtClean="0"/>
              <a:t>Matched filter receiver</a:t>
            </a:r>
          </a:p>
          <a:p>
            <a:pPr lvl="2">
              <a:lnSpc>
                <a:spcPct val="100000"/>
              </a:lnSpc>
              <a:buClr>
                <a:srgbClr val="00CC00"/>
              </a:buClr>
              <a:buSzPct val="6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dirty="0" smtClean="0"/>
              <a:t>Correlator receiver</a:t>
            </a:r>
          </a:p>
          <a:p>
            <a:pPr marL="338138" indent="-336550">
              <a:lnSpc>
                <a:spcPct val="100000"/>
              </a:lnSpc>
              <a:buClr>
                <a:srgbClr val="FF63B1"/>
              </a:buClr>
              <a:buSzPct val="75000"/>
              <a:buFont typeface="Wingdings" panose="05000000000000000000" pitchFamily="2" charset="2"/>
              <a:buChar char="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8938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dirty="0"/>
              <a:t>Detection:</a:t>
            </a:r>
          </a:p>
          <a:p>
            <a:pPr marL="736600" lvl="1" indent="-279400">
              <a:lnSpc>
                <a:spcPct val="100000"/>
              </a:lnSpc>
              <a:buClr>
                <a:srgbClr val="FF822D"/>
              </a:buClr>
              <a:buSzPct val="65000"/>
              <a:buFont typeface="Wingdings" panose="05000000000000000000" pitchFamily="2" charset="2"/>
              <a:buChar char="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8938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dirty="0"/>
              <a:t>Estimate the transmitted symbol based on the received </a:t>
            </a:r>
            <a:r>
              <a:rPr lang="en-GB" altLang="en-US" dirty="0" smtClean="0"/>
              <a:t>sample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564640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3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28EE0288-AB0A-46BD-84BC-3EB2F36FCA9D}" type="slidenum">
              <a:rPr lang="en-GB" altLang="en-US">
                <a:solidFill>
                  <a:srgbClr val="000000"/>
                </a:solidFill>
              </a:rPr>
              <a:pPr/>
              <a:t>3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0244" name="Oval 1"/>
          <p:cNvSpPr>
            <a:spLocks noChangeArrowheads="1"/>
          </p:cNvSpPr>
          <p:nvPr/>
        </p:nvSpPr>
        <p:spPr bwMode="auto">
          <a:xfrm>
            <a:off x="8229600" y="1066800"/>
            <a:ext cx="2209800" cy="914400"/>
          </a:xfrm>
          <a:prstGeom prst="ellipse">
            <a:avLst/>
          </a:prstGeom>
          <a:gradFill rotWithShape="0">
            <a:gsLst>
              <a:gs pos="0">
                <a:srgbClr val="FEFEDD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6731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Demodulation and detection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28800" y="2133600"/>
            <a:ext cx="8610600" cy="4419600"/>
          </a:xfrm>
        </p:spPr>
        <p:txBody>
          <a:bodyPr/>
          <a:lstStyle/>
          <a:p>
            <a:pPr marL="339725" indent="-338138">
              <a:buSzPct val="7500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en-US" smtClean="0"/>
          </a:p>
          <a:p>
            <a:pPr marL="339725" indent="-338138">
              <a:buSzPct val="7500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en-US" smtClean="0"/>
          </a:p>
          <a:p>
            <a:pPr marL="339725" indent="-338138">
              <a:buSzPct val="75000"/>
              <a:buNone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altLang="en-US" smtClean="0"/>
          </a:p>
          <a:p>
            <a:pPr marL="339725" indent="-338138">
              <a:buClr>
                <a:srgbClr val="FF63B1"/>
              </a:buClr>
              <a:buSzPct val="75000"/>
              <a:buFont typeface="Wingdings" panose="05000000000000000000" pitchFamily="2" charset="2"/>
              <a:buChar char="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Major sources of errors:</a:t>
            </a:r>
          </a:p>
          <a:p>
            <a:pPr marL="738188" lvl="1" indent="-280988">
              <a:buClr>
                <a:srgbClr val="FF822D"/>
              </a:buClr>
              <a:buSzPct val="65000"/>
              <a:buFont typeface="Wingdings" panose="05000000000000000000" pitchFamily="2" charset="2"/>
              <a:buChar char="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Thermal noise (AWGN)‏</a:t>
            </a:r>
          </a:p>
          <a:p>
            <a:pPr lvl="2">
              <a:buClr>
                <a:srgbClr val="00CC00"/>
              </a:buClr>
              <a:buSzPct val="65000"/>
              <a:buFont typeface="Wingdings" panose="05000000000000000000" pitchFamily="2" charset="2"/>
              <a:buChar char="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disturbs the signal in an additive fashion (Additive)	</a:t>
            </a:r>
          </a:p>
          <a:p>
            <a:pPr lvl="2">
              <a:buClr>
                <a:srgbClr val="00CC00"/>
              </a:buClr>
              <a:buSzPct val="65000"/>
              <a:buFont typeface="Wingdings" panose="05000000000000000000" pitchFamily="2" charset="2"/>
              <a:buChar char="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has flat spectral density for all frequencies of interest (White)‏</a:t>
            </a:r>
          </a:p>
          <a:p>
            <a:pPr lvl="2">
              <a:buClr>
                <a:srgbClr val="00CC00"/>
              </a:buClr>
              <a:buSzPct val="65000"/>
              <a:buFont typeface="Wingdings" panose="05000000000000000000" pitchFamily="2" charset="2"/>
              <a:buChar char="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is modeled by Gaussian random process (Gaussian Noise) </a:t>
            </a:r>
          </a:p>
          <a:p>
            <a:pPr marL="738188" lvl="1" indent="-280988">
              <a:buClr>
                <a:srgbClr val="FF822D"/>
              </a:buClr>
              <a:buSzPct val="65000"/>
              <a:buFont typeface="Wingdings" panose="05000000000000000000" pitchFamily="2" charset="2"/>
              <a:buChar char="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Inter-Symbol Interference (ISI)‏</a:t>
            </a:r>
          </a:p>
          <a:p>
            <a:pPr lvl="2">
              <a:buClr>
                <a:srgbClr val="00CC00"/>
              </a:buClr>
              <a:buSzPct val="65000"/>
              <a:buFont typeface="Wingdings" panose="05000000000000000000" pitchFamily="2" charset="2"/>
              <a:buChar char=""/>
              <a:tabLst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Due to the filtering effect of transmitter, channel and receiver, symbols are “smeared”. </a:t>
            </a:r>
          </a:p>
        </p:txBody>
      </p:sp>
      <p:sp>
        <p:nvSpPr>
          <p:cNvPr id="10247" name="Rectangle 4"/>
          <p:cNvSpPr>
            <a:spLocks noChangeArrowheads="1"/>
          </p:cNvSpPr>
          <p:nvPr/>
        </p:nvSpPr>
        <p:spPr bwMode="auto">
          <a:xfrm>
            <a:off x="2590800" y="4724400"/>
            <a:ext cx="2743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248" name="Rectangle 5"/>
          <p:cNvSpPr>
            <a:spLocks noChangeArrowheads="1"/>
          </p:cNvSpPr>
          <p:nvPr/>
        </p:nvSpPr>
        <p:spPr bwMode="auto">
          <a:xfrm>
            <a:off x="2590800" y="1143000"/>
            <a:ext cx="1066800" cy="685800"/>
          </a:xfrm>
          <a:prstGeom prst="rect">
            <a:avLst/>
          </a:prstGeom>
          <a:noFill/>
          <a:ln w="28440">
            <a:solidFill>
              <a:srgbClr val="CC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Format</a:t>
            </a:r>
          </a:p>
        </p:txBody>
      </p:sp>
      <p:sp>
        <p:nvSpPr>
          <p:cNvPr id="10249" name="Rectangle 6"/>
          <p:cNvSpPr>
            <a:spLocks noChangeArrowheads="1"/>
          </p:cNvSpPr>
          <p:nvPr/>
        </p:nvSpPr>
        <p:spPr bwMode="auto">
          <a:xfrm>
            <a:off x="4267200" y="1143000"/>
            <a:ext cx="1066800" cy="685800"/>
          </a:xfrm>
          <a:prstGeom prst="rect">
            <a:avLst/>
          </a:prstGeom>
          <a:noFill/>
          <a:ln w="2844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Pulse 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modulate</a:t>
            </a:r>
          </a:p>
        </p:txBody>
      </p:sp>
      <p:sp>
        <p:nvSpPr>
          <p:cNvPr id="10250" name="Rectangle 7"/>
          <p:cNvSpPr>
            <a:spLocks noChangeArrowheads="1"/>
          </p:cNvSpPr>
          <p:nvPr/>
        </p:nvSpPr>
        <p:spPr bwMode="auto">
          <a:xfrm>
            <a:off x="5943600" y="1143000"/>
            <a:ext cx="1066800" cy="685800"/>
          </a:xfrm>
          <a:prstGeom prst="rect">
            <a:avLst/>
          </a:prstGeom>
          <a:noFill/>
          <a:ln w="28440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Bandpass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modulate</a:t>
            </a:r>
          </a:p>
        </p:txBody>
      </p:sp>
      <p:sp>
        <p:nvSpPr>
          <p:cNvPr id="10251" name="Line 8"/>
          <p:cNvSpPr>
            <a:spLocks noChangeShapeType="1"/>
          </p:cNvSpPr>
          <p:nvPr/>
        </p:nvSpPr>
        <p:spPr bwMode="auto">
          <a:xfrm>
            <a:off x="3657600" y="1524000"/>
            <a:ext cx="6096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Line 9"/>
          <p:cNvSpPr>
            <a:spLocks noChangeShapeType="1"/>
          </p:cNvSpPr>
          <p:nvPr/>
        </p:nvSpPr>
        <p:spPr bwMode="auto">
          <a:xfrm>
            <a:off x="5334000" y="1524000"/>
            <a:ext cx="6096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Line 10"/>
          <p:cNvSpPr>
            <a:spLocks noChangeShapeType="1"/>
          </p:cNvSpPr>
          <p:nvPr/>
        </p:nvSpPr>
        <p:spPr bwMode="auto">
          <a:xfrm>
            <a:off x="1981200" y="1524000"/>
            <a:ext cx="6096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Line 11"/>
          <p:cNvSpPr>
            <a:spLocks noChangeShapeType="1"/>
          </p:cNvSpPr>
          <p:nvPr/>
        </p:nvSpPr>
        <p:spPr bwMode="auto">
          <a:xfrm>
            <a:off x="7050088" y="1538289"/>
            <a:ext cx="381000" cy="1587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12"/>
          <p:cNvSpPr>
            <a:spLocks noChangeShapeType="1"/>
          </p:cNvSpPr>
          <p:nvPr/>
        </p:nvSpPr>
        <p:spPr bwMode="auto">
          <a:xfrm>
            <a:off x="7416800" y="1524000"/>
            <a:ext cx="1588" cy="1524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Rectangle 13"/>
          <p:cNvSpPr>
            <a:spLocks noChangeArrowheads="1"/>
          </p:cNvSpPr>
          <p:nvPr/>
        </p:nvSpPr>
        <p:spPr bwMode="auto">
          <a:xfrm>
            <a:off x="2590800" y="2743200"/>
            <a:ext cx="1066800" cy="685800"/>
          </a:xfrm>
          <a:prstGeom prst="rect">
            <a:avLst/>
          </a:prstGeom>
          <a:noFill/>
          <a:ln w="28440">
            <a:solidFill>
              <a:srgbClr val="CC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Format</a:t>
            </a:r>
          </a:p>
        </p:txBody>
      </p:sp>
      <p:sp>
        <p:nvSpPr>
          <p:cNvPr id="10257" name="Rectangle 14"/>
          <p:cNvSpPr>
            <a:spLocks noChangeArrowheads="1"/>
          </p:cNvSpPr>
          <p:nvPr/>
        </p:nvSpPr>
        <p:spPr bwMode="auto">
          <a:xfrm>
            <a:off x="4267200" y="2743200"/>
            <a:ext cx="1066800" cy="685800"/>
          </a:xfrm>
          <a:prstGeom prst="rect">
            <a:avLst/>
          </a:prstGeom>
          <a:noFill/>
          <a:ln w="2844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Detect</a:t>
            </a:r>
          </a:p>
        </p:txBody>
      </p:sp>
      <p:sp>
        <p:nvSpPr>
          <p:cNvPr id="10258" name="Rectangle 15"/>
          <p:cNvSpPr>
            <a:spLocks noChangeArrowheads="1"/>
          </p:cNvSpPr>
          <p:nvPr/>
        </p:nvSpPr>
        <p:spPr bwMode="auto">
          <a:xfrm>
            <a:off x="5943600" y="2743200"/>
            <a:ext cx="1066800" cy="685800"/>
          </a:xfrm>
          <a:prstGeom prst="rect">
            <a:avLst/>
          </a:prstGeom>
          <a:noFill/>
          <a:ln w="28440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Demod.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&amp; sample</a:t>
            </a:r>
          </a:p>
        </p:txBody>
      </p:sp>
      <p:sp>
        <p:nvSpPr>
          <p:cNvPr id="10259" name="Line 16"/>
          <p:cNvSpPr>
            <a:spLocks noChangeShapeType="1"/>
          </p:cNvSpPr>
          <p:nvPr/>
        </p:nvSpPr>
        <p:spPr bwMode="auto">
          <a:xfrm>
            <a:off x="5334000" y="3048000"/>
            <a:ext cx="6096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0" name="Line 17"/>
          <p:cNvSpPr>
            <a:spLocks noChangeShapeType="1"/>
          </p:cNvSpPr>
          <p:nvPr/>
        </p:nvSpPr>
        <p:spPr bwMode="auto">
          <a:xfrm>
            <a:off x="3657600" y="3048000"/>
            <a:ext cx="6096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Line 18"/>
          <p:cNvSpPr>
            <a:spLocks noChangeShapeType="1"/>
          </p:cNvSpPr>
          <p:nvPr/>
        </p:nvSpPr>
        <p:spPr bwMode="auto">
          <a:xfrm>
            <a:off x="1981200" y="3048000"/>
            <a:ext cx="6096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Line 19"/>
          <p:cNvSpPr>
            <a:spLocks noChangeShapeType="1"/>
          </p:cNvSpPr>
          <p:nvPr/>
        </p:nvSpPr>
        <p:spPr bwMode="auto">
          <a:xfrm>
            <a:off x="7010400" y="3086100"/>
            <a:ext cx="3810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3" name="Line 20"/>
          <p:cNvSpPr>
            <a:spLocks noChangeShapeType="1"/>
          </p:cNvSpPr>
          <p:nvPr/>
        </p:nvSpPr>
        <p:spPr bwMode="auto">
          <a:xfrm flipV="1">
            <a:off x="7391400" y="2586038"/>
            <a:ext cx="1588" cy="519112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264" name="Object 21"/>
          <p:cNvGraphicFramePr>
            <a:graphicFrameLocks noChangeAspect="1"/>
          </p:cNvGraphicFramePr>
          <p:nvPr/>
        </p:nvGraphicFramePr>
        <p:xfrm>
          <a:off x="7078664" y="1152526"/>
          <a:ext cx="46513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r:id="rId4" imgW="304665" imgH="228499" progId="">
                  <p:embed/>
                </p:oleObj>
              </mc:Choice>
              <mc:Fallback>
                <p:oleObj r:id="rId4" imgW="304665" imgH="22849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8664" y="1152526"/>
                        <a:ext cx="465137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5" name="Object 22"/>
          <p:cNvGraphicFramePr>
            <a:graphicFrameLocks noChangeAspect="1"/>
          </p:cNvGraphicFramePr>
          <p:nvPr/>
        </p:nvGraphicFramePr>
        <p:xfrm>
          <a:off x="5334001" y="1152526"/>
          <a:ext cx="52387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r:id="rId6" imgW="342793" imgH="228529" progId="">
                  <p:embed/>
                </p:oleObj>
              </mc:Choice>
              <mc:Fallback>
                <p:oleObj r:id="rId6" imgW="342793" imgH="22852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1" y="1152526"/>
                        <a:ext cx="523875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6" name="Object 23"/>
          <p:cNvGraphicFramePr>
            <a:graphicFrameLocks noChangeAspect="1"/>
          </p:cNvGraphicFramePr>
          <p:nvPr/>
        </p:nvGraphicFramePr>
        <p:xfrm>
          <a:off x="3733800" y="1195388"/>
          <a:ext cx="2921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r:id="rId8" imgW="190472" imgH="228566" progId="">
                  <p:embed/>
                </p:oleObj>
              </mc:Choice>
              <mc:Fallback>
                <p:oleObj r:id="rId8" imgW="190472" imgH="22856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195388"/>
                        <a:ext cx="292100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7" name="Object 24"/>
          <p:cNvGraphicFramePr>
            <a:graphicFrameLocks noChangeAspect="1"/>
          </p:cNvGraphicFramePr>
          <p:nvPr/>
        </p:nvGraphicFramePr>
        <p:xfrm>
          <a:off x="3822700" y="3081338"/>
          <a:ext cx="2921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r:id="rId10" imgW="190472" imgH="228566" progId="">
                  <p:embed/>
                </p:oleObj>
              </mc:Choice>
              <mc:Fallback>
                <p:oleObj r:id="rId10" imgW="190472" imgH="22856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081338"/>
                        <a:ext cx="292100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8" name="Object 25"/>
          <p:cNvGraphicFramePr>
            <a:graphicFrameLocks noChangeAspect="1"/>
          </p:cNvGraphicFramePr>
          <p:nvPr/>
        </p:nvGraphicFramePr>
        <p:xfrm>
          <a:off x="7086600" y="3121026"/>
          <a:ext cx="4064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r:id="rId12" imgW="266438" imgH="203005" progId="">
                  <p:embed/>
                </p:oleObj>
              </mc:Choice>
              <mc:Fallback>
                <p:oleObj r:id="rId12" imgW="266438" imgH="20300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121026"/>
                        <a:ext cx="4064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9" name="Object 26"/>
          <p:cNvGraphicFramePr>
            <a:graphicFrameLocks noChangeAspect="1"/>
          </p:cNvGraphicFramePr>
          <p:nvPr/>
        </p:nvGraphicFramePr>
        <p:xfrm>
          <a:off x="5410200" y="3121026"/>
          <a:ext cx="4841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r:id="rId14" imgW="317193" imgH="203005" progId="">
                  <p:embed/>
                </p:oleObj>
              </mc:Choice>
              <mc:Fallback>
                <p:oleObj r:id="rId14" imgW="317193" imgH="20300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121026"/>
                        <a:ext cx="4841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" name="Text Box 27"/>
          <p:cNvSpPr txBox="1">
            <a:spLocks noChangeArrowheads="1"/>
          </p:cNvSpPr>
          <p:nvPr/>
        </p:nvSpPr>
        <p:spPr bwMode="auto">
          <a:xfrm>
            <a:off x="7164389" y="1690688"/>
            <a:ext cx="9429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channel</a:t>
            </a:r>
          </a:p>
        </p:txBody>
      </p:sp>
      <p:sp>
        <p:nvSpPr>
          <p:cNvPr id="10271" name="AutoShape 28"/>
          <p:cNvSpPr>
            <a:spLocks noChangeArrowheads="1"/>
          </p:cNvSpPr>
          <p:nvPr/>
        </p:nvSpPr>
        <p:spPr bwMode="auto">
          <a:xfrm>
            <a:off x="7270750" y="2514600"/>
            <a:ext cx="228600" cy="228600"/>
          </a:xfrm>
          <a:prstGeom prst="flowChartOr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272" name="Rectangle 29"/>
          <p:cNvSpPr>
            <a:spLocks noChangeArrowheads="1"/>
          </p:cNvSpPr>
          <p:nvPr/>
        </p:nvSpPr>
        <p:spPr bwMode="auto">
          <a:xfrm>
            <a:off x="7118350" y="1676400"/>
            <a:ext cx="990600" cy="609600"/>
          </a:xfrm>
          <a:prstGeom prst="rect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0273" name="Line 30"/>
          <p:cNvSpPr>
            <a:spLocks noChangeShapeType="1"/>
          </p:cNvSpPr>
          <p:nvPr/>
        </p:nvSpPr>
        <p:spPr bwMode="auto">
          <a:xfrm>
            <a:off x="7386639" y="2286000"/>
            <a:ext cx="1587" cy="2286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274" name="Object 31"/>
          <p:cNvGraphicFramePr>
            <a:graphicFrameLocks noChangeAspect="1"/>
          </p:cNvGraphicFramePr>
          <p:nvPr/>
        </p:nvGraphicFramePr>
        <p:xfrm>
          <a:off x="7346950" y="1939926"/>
          <a:ext cx="50323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r:id="rId16" imgW="330152" imgH="228570" progId="">
                  <p:embed/>
                </p:oleObj>
              </mc:Choice>
              <mc:Fallback>
                <p:oleObj r:id="rId16" imgW="330152" imgH="2285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6950" y="1939926"/>
                        <a:ext cx="50323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5" name="Line 32"/>
          <p:cNvSpPr>
            <a:spLocks noChangeShapeType="1"/>
          </p:cNvSpPr>
          <p:nvPr/>
        </p:nvSpPr>
        <p:spPr bwMode="auto">
          <a:xfrm>
            <a:off x="7499350" y="2590800"/>
            <a:ext cx="6096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276" name="Object 33"/>
          <p:cNvGraphicFramePr>
            <a:graphicFrameLocks noChangeAspect="1"/>
          </p:cNvGraphicFramePr>
          <p:nvPr/>
        </p:nvGraphicFramePr>
        <p:xfrm>
          <a:off x="8185150" y="2438401"/>
          <a:ext cx="4254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r:id="rId18" imgW="279281" imgH="203115" progId="">
                  <p:embed/>
                </p:oleObj>
              </mc:Choice>
              <mc:Fallback>
                <p:oleObj r:id="rId18" imgW="279281" imgH="20311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5150" y="2438401"/>
                        <a:ext cx="42545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7" name="Line 34"/>
          <p:cNvSpPr>
            <a:spLocks noChangeShapeType="1"/>
          </p:cNvSpPr>
          <p:nvPr/>
        </p:nvSpPr>
        <p:spPr bwMode="auto">
          <a:xfrm flipV="1">
            <a:off x="3841750" y="1595439"/>
            <a:ext cx="1588" cy="39052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8" name="Text Box 35"/>
          <p:cNvSpPr txBox="1">
            <a:spLocks noChangeArrowheads="1"/>
          </p:cNvSpPr>
          <p:nvPr/>
        </p:nvSpPr>
        <p:spPr bwMode="auto">
          <a:xfrm>
            <a:off x="3089275" y="1890714"/>
            <a:ext cx="1767128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600">
                <a:solidFill>
                  <a:srgbClr val="000000"/>
                </a:solidFill>
              </a:rPr>
              <a:t>transmitted symbol</a:t>
            </a:r>
          </a:p>
        </p:txBody>
      </p:sp>
      <p:sp>
        <p:nvSpPr>
          <p:cNvPr id="10279" name="Text Box 36"/>
          <p:cNvSpPr txBox="1">
            <a:spLocks noChangeArrowheads="1"/>
          </p:cNvSpPr>
          <p:nvPr/>
        </p:nvSpPr>
        <p:spPr bwMode="auto">
          <a:xfrm>
            <a:off x="3089275" y="2362201"/>
            <a:ext cx="1629270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600">
                <a:solidFill>
                  <a:srgbClr val="000000"/>
                </a:solidFill>
              </a:rPr>
              <a:t>estimated symbol</a:t>
            </a:r>
          </a:p>
        </p:txBody>
      </p:sp>
      <p:sp>
        <p:nvSpPr>
          <p:cNvPr id="10280" name="Line 37"/>
          <p:cNvSpPr>
            <a:spLocks noChangeShapeType="1"/>
          </p:cNvSpPr>
          <p:nvPr/>
        </p:nvSpPr>
        <p:spPr bwMode="auto">
          <a:xfrm flipV="1">
            <a:off x="3917950" y="2662239"/>
            <a:ext cx="1588" cy="39052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281" name="Object 38"/>
          <p:cNvGraphicFramePr>
            <a:graphicFrameLocks noChangeAspect="1"/>
          </p:cNvGraphicFramePr>
          <p:nvPr/>
        </p:nvGraphicFramePr>
        <p:xfrm>
          <a:off x="8794750" y="1524000"/>
          <a:ext cx="11112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r:id="rId20" imgW="491360" imgH="203145" progId="">
                  <p:embed/>
                </p:oleObj>
              </mc:Choice>
              <mc:Fallback>
                <p:oleObj r:id="rId20" imgW="491360" imgH="20314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4750" y="1524000"/>
                        <a:ext cx="111125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2" name="Text Box 39"/>
          <p:cNvSpPr txBox="1">
            <a:spLocks noChangeArrowheads="1"/>
          </p:cNvSpPr>
          <p:nvPr/>
        </p:nvSpPr>
        <p:spPr bwMode="auto">
          <a:xfrm>
            <a:off x="8467726" y="1204914"/>
            <a:ext cx="1685375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600">
                <a:solidFill>
                  <a:srgbClr val="000000"/>
                </a:solidFill>
              </a:rPr>
              <a:t>M-ary modulation</a:t>
            </a:r>
          </a:p>
        </p:txBody>
      </p:sp>
    </p:spTree>
    <p:extLst>
      <p:ext uri="{BB962C8B-B14F-4D97-AF65-F5344CB8AC3E}">
        <p14:creationId xmlns:p14="http://schemas.microsoft.com/office/powerpoint/2010/main" val="15660942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3</a:t>
            </a:r>
          </a:p>
        </p:txBody>
      </p:sp>
      <p:sp>
        <p:nvSpPr>
          <p:cNvPr id="112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9924E559-903D-4D7D-8037-3C3A4D68466C}" type="slidenum">
              <a:rPr lang="en-GB" altLang="en-US">
                <a:solidFill>
                  <a:srgbClr val="000000"/>
                </a:solidFill>
              </a:rPr>
              <a:pPr/>
              <a:t>4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126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74771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Example: Impact of the channel</a:t>
            </a: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057400" y="1125539"/>
            <a:ext cx="7924800" cy="5424487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127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19200"/>
            <a:ext cx="7315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79717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3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C2F7AA03-89B5-43F4-AA31-515D12E91B87}" type="slidenum">
              <a:rPr lang="en-GB" altLang="en-US">
                <a:solidFill>
                  <a:srgbClr val="000000"/>
                </a:solidFill>
              </a:rPr>
              <a:pPr/>
              <a:t>5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229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74771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Example: Channel impact …</a:t>
            </a: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057400" y="1125539"/>
            <a:ext cx="7924800" cy="5424487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229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914400"/>
            <a:ext cx="7315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295" name="Object 4"/>
          <p:cNvGraphicFramePr>
            <a:graphicFrameLocks noChangeAspect="1"/>
          </p:cNvGraphicFramePr>
          <p:nvPr/>
        </p:nvGraphicFramePr>
        <p:xfrm>
          <a:off x="1981200" y="2624138"/>
          <a:ext cx="27305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r:id="rId5" imgW="491489" imgH="228593" progId="">
                  <p:embed/>
                </p:oleObj>
              </mc:Choice>
              <mc:Fallback>
                <p:oleObj r:id="rId5" imgW="491489" imgH="2285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24138"/>
                        <a:ext cx="2730500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88746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3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E86D4A3E-CEB3-4C32-949B-824E22439208}" type="slidenum">
              <a:rPr lang="en-GB" altLang="en-US">
                <a:solidFill>
                  <a:srgbClr val="000000"/>
                </a:solidFill>
              </a:rPr>
              <a:pPr/>
              <a:t>6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331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74771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mtClean="0"/>
              <a:t>Receiver tasks</a:t>
            </a: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057400" y="1125539"/>
            <a:ext cx="7924800" cy="5329237"/>
          </a:xfrm>
        </p:spPr>
        <p:txBody>
          <a:bodyPr/>
          <a:lstStyle/>
          <a:p>
            <a:pPr marL="338138" indent="-338138">
              <a:lnSpc>
                <a:spcPct val="100000"/>
              </a:lnSpc>
              <a:buClr>
                <a:srgbClr val="FF63B1"/>
              </a:buClr>
              <a:buSzPct val="7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mtClean="0"/>
              <a:t>Demodulation and sampling: </a:t>
            </a:r>
          </a:p>
          <a:p>
            <a:pPr marL="738188" lvl="1" indent="-280988">
              <a:lnSpc>
                <a:spcPct val="100000"/>
              </a:lnSpc>
              <a:buClr>
                <a:srgbClr val="FF822D"/>
              </a:buClr>
              <a:buSzPct val="6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mtClean="0"/>
              <a:t>Waveform recovery and preparing the received signal for detection:</a:t>
            </a:r>
          </a:p>
          <a:p>
            <a:pPr lvl="2">
              <a:lnSpc>
                <a:spcPct val="100000"/>
              </a:lnSpc>
              <a:buClr>
                <a:srgbClr val="00CC00"/>
              </a:buClr>
              <a:buSzPct val="6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mtClean="0"/>
              <a:t>Improving the signal power to the noise power (SNR) using matched filter</a:t>
            </a:r>
          </a:p>
          <a:p>
            <a:pPr lvl="2">
              <a:lnSpc>
                <a:spcPct val="100000"/>
              </a:lnSpc>
              <a:buClr>
                <a:srgbClr val="00CC00"/>
              </a:buClr>
              <a:buSzPct val="6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mtClean="0"/>
              <a:t>Reducing ISI using equalizer </a:t>
            </a:r>
          </a:p>
          <a:p>
            <a:pPr lvl="2">
              <a:lnSpc>
                <a:spcPct val="100000"/>
              </a:lnSpc>
              <a:buClr>
                <a:srgbClr val="00CC00"/>
              </a:buClr>
              <a:buSzPct val="6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mtClean="0"/>
              <a:t>Sampling the recovered waveform </a:t>
            </a:r>
          </a:p>
          <a:p>
            <a:pPr marL="338138" indent="-338138">
              <a:lnSpc>
                <a:spcPct val="100000"/>
              </a:lnSpc>
              <a:buClr>
                <a:srgbClr val="FF63B1"/>
              </a:buClr>
              <a:buSzPct val="7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mtClean="0"/>
              <a:t>Detection:</a:t>
            </a:r>
          </a:p>
          <a:p>
            <a:pPr marL="738188" lvl="1" indent="-280988">
              <a:lnSpc>
                <a:spcPct val="100000"/>
              </a:lnSpc>
              <a:buClr>
                <a:srgbClr val="FF822D"/>
              </a:buClr>
              <a:buSzPct val="6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smtClean="0"/>
              <a:t>Estimate the transmitted symbol based on the received sample</a:t>
            </a:r>
          </a:p>
        </p:txBody>
      </p:sp>
    </p:spTree>
    <p:extLst>
      <p:ext uri="{BB962C8B-B14F-4D97-AF65-F5344CB8AC3E}">
        <p14:creationId xmlns:p14="http://schemas.microsoft.com/office/powerpoint/2010/main" val="17734869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3</a:t>
            </a:r>
          </a:p>
        </p:txBody>
      </p:sp>
      <p:sp>
        <p:nvSpPr>
          <p:cNvPr id="2150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B42C5642-D73D-486F-B54F-99780ACACA45}" type="slidenum">
              <a:rPr lang="en-GB" altLang="en-US">
                <a:solidFill>
                  <a:srgbClr val="000000"/>
                </a:solidFill>
              </a:rPr>
              <a:pPr/>
              <a:t>7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2150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66992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dirty="0" smtClean="0"/>
              <a:t>Correlator receiver</a:t>
            </a: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057400" y="924233"/>
            <a:ext cx="7924800" cy="5530543"/>
          </a:xfrm>
        </p:spPr>
        <p:txBody>
          <a:bodyPr/>
          <a:lstStyle/>
          <a:p>
            <a:pPr marL="338138" indent="-338138">
              <a:lnSpc>
                <a:spcPct val="100000"/>
              </a:lnSpc>
              <a:buClr>
                <a:srgbClr val="FF63B1"/>
              </a:buClr>
              <a:buSzPct val="75000"/>
              <a:buFont typeface="Wingdings" panose="05000000000000000000" pitchFamily="2" charset="2"/>
              <a:buChar char="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altLang="en-US" dirty="0" smtClean="0"/>
              <a:t>The matched filter output at the </a:t>
            </a:r>
            <a:r>
              <a:rPr lang="en-GB" altLang="en-US" u="sng" dirty="0" smtClean="0"/>
              <a:t>sampling time</a:t>
            </a:r>
            <a:r>
              <a:rPr lang="en-GB" altLang="en-US" dirty="0" smtClean="0"/>
              <a:t>, can be realized as the correlator output.</a:t>
            </a:r>
          </a:p>
        </p:txBody>
      </p:sp>
      <p:graphicFrame>
        <p:nvGraphicFramePr>
          <p:cNvPr id="215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429450"/>
              </p:ext>
            </p:extLst>
          </p:nvPr>
        </p:nvGraphicFramePr>
        <p:xfrm>
          <a:off x="4017963" y="2074350"/>
          <a:ext cx="4135437" cy="1364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r:id="rId4" imgW="491457" imgH="491457" progId="">
                  <p:embed/>
                </p:oleObj>
              </mc:Choice>
              <mc:Fallback>
                <p:oleObj r:id="rId4" imgW="491457" imgH="491457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963" y="2074350"/>
                        <a:ext cx="4135437" cy="13642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Rectangle 4"/>
          <p:cNvSpPr>
            <a:spLocks noChangeArrowheads="1"/>
          </p:cNvSpPr>
          <p:nvPr/>
        </p:nvSpPr>
        <p:spPr bwMode="auto">
          <a:xfrm>
            <a:off x="3516652" y="1979893"/>
            <a:ext cx="5138057" cy="1458687"/>
          </a:xfrm>
          <a:prstGeom prst="rect">
            <a:avLst/>
          </a:prstGeom>
          <a:noFill/>
          <a:ln w="28440">
            <a:solidFill>
              <a:srgbClr val="66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8450" y="3551202"/>
            <a:ext cx="6830300" cy="273975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833637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561"/>
          </a:xfrm>
        </p:spPr>
        <p:txBody>
          <a:bodyPr/>
          <a:lstStyle/>
          <a:p>
            <a:pPr algn="ctr"/>
            <a:r>
              <a:rPr lang="en-US" dirty="0" smtClean="0"/>
              <a:t>Convolution (Review)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1FE6-C1FA-4825-8599-7DA90A46E68B}" type="datetime1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Ch 7: Digital Carrier Communication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7F2B-2904-4F75-AB78-50B18E9D37C0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490349"/>
              </p:ext>
            </p:extLst>
          </p:nvPr>
        </p:nvGraphicFramePr>
        <p:xfrm>
          <a:off x="1888671" y="2434318"/>
          <a:ext cx="8414657" cy="392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362200" y="1284514"/>
                <a:ext cx="6923314" cy="8891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1284514"/>
                <a:ext cx="6923314" cy="88915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693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GB" altLang="en-US" smtClean="0">
                <a:solidFill>
                  <a:srgbClr val="000000"/>
                </a:solidFill>
              </a:rPr>
              <a:t>Lecture 3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34A50722-2C2F-4105-9305-1455F53D189F}" type="slidenum">
              <a:rPr lang="en-GB" altLang="en-US">
                <a:solidFill>
                  <a:srgbClr val="000000"/>
                </a:solidFill>
              </a:rPr>
              <a:pPr/>
              <a:t>9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2253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88913"/>
            <a:ext cx="7772400" cy="747712"/>
          </a:xfrm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z="3200"/>
              <a:t>Implementation of matched filter receiver</a:t>
            </a:r>
          </a:p>
        </p:txBody>
      </p:sp>
      <p:sp>
        <p:nvSpPr>
          <p:cNvPr id="22533" name="Line 2"/>
          <p:cNvSpPr>
            <a:spLocks noChangeShapeType="1"/>
          </p:cNvSpPr>
          <p:nvPr/>
        </p:nvSpPr>
        <p:spPr bwMode="auto">
          <a:xfrm>
            <a:off x="3068638" y="239871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3"/>
          <p:cNvSpPr>
            <a:spLocks noChangeShapeType="1"/>
          </p:cNvSpPr>
          <p:nvPr/>
        </p:nvSpPr>
        <p:spPr bwMode="auto">
          <a:xfrm>
            <a:off x="3068638" y="3832225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4"/>
          <p:cNvSpPr>
            <a:spLocks noChangeShapeType="1"/>
          </p:cNvSpPr>
          <p:nvPr/>
        </p:nvSpPr>
        <p:spPr bwMode="auto">
          <a:xfrm>
            <a:off x="3068639" y="2398713"/>
            <a:ext cx="1587" cy="1447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5"/>
          <p:cNvSpPr>
            <a:spLocks noChangeShapeType="1"/>
          </p:cNvSpPr>
          <p:nvPr/>
        </p:nvSpPr>
        <p:spPr bwMode="auto">
          <a:xfrm>
            <a:off x="2459038" y="3008314"/>
            <a:ext cx="61595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6"/>
          <p:cNvSpPr>
            <a:spLocks noChangeShapeType="1"/>
          </p:cNvSpPr>
          <p:nvPr/>
        </p:nvSpPr>
        <p:spPr bwMode="auto">
          <a:xfrm>
            <a:off x="4267200" y="2971800"/>
            <a:ext cx="1588" cy="2286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7"/>
          <p:cNvSpPr>
            <a:spLocks noChangeShapeType="1"/>
          </p:cNvSpPr>
          <p:nvPr/>
        </p:nvSpPr>
        <p:spPr bwMode="auto">
          <a:xfrm>
            <a:off x="5969000" y="2836863"/>
            <a:ext cx="1588" cy="2286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539" name="Object 8"/>
          <p:cNvGraphicFramePr>
            <a:graphicFrameLocks noChangeAspect="1"/>
          </p:cNvGraphicFramePr>
          <p:nvPr/>
        </p:nvGraphicFramePr>
        <p:xfrm>
          <a:off x="6159500" y="2151064"/>
          <a:ext cx="731838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5" r:id="rId4" imgW="355448" imgH="491287" progId="">
                  <p:embed/>
                </p:oleObj>
              </mc:Choice>
              <mc:Fallback>
                <p:oleObj r:id="rId4" imgW="355448" imgH="491287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2151064"/>
                        <a:ext cx="731838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9"/>
          <p:cNvGraphicFramePr>
            <a:graphicFrameLocks noChangeAspect="1"/>
          </p:cNvGraphicFramePr>
          <p:nvPr/>
        </p:nvGraphicFramePr>
        <p:xfrm>
          <a:off x="6883400" y="2897189"/>
          <a:ext cx="4762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6" r:id="rId6" imgW="241048" imgH="126870" progId="">
                  <p:embed/>
                </p:oleObj>
              </mc:Choice>
              <mc:Fallback>
                <p:oleObj r:id="rId6" imgW="241048" imgH="1268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0" y="2897189"/>
                        <a:ext cx="47625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0"/>
          <p:cNvGraphicFramePr>
            <a:graphicFrameLocks noChangeAspect="1"/>
          </p:cNvGraphicFramePr>
          <p:nvPr/>
        </p:nvGraphicFramePr>
        <p:xfrm>
          <a:off x="2362200" y="2601913"/>
          <a:ext cx="533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7" r:id="rId8" imgW="266438" imgH="203005" progId="">
                  <p:embed/>
                </p:oleObj>
              </mc:Choice>
              <mc:Fallback>
                <p:oleObj r:id="rId8" imgW="266438" imgH="20300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01913"/>
                        <a:ext cx="533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1"/>
          <p:cNvGraphicFramePr>
            <a:graphicFrameLocks noChangeAspect="1"/>
          </p:cNvGraphicFramePr>
          <p:nvPr/>
        </p:nvGraphicFramePr>
        <p:xfrm>
          <a:off x="5664200" y="1935163"/>
          <a:ext cx="736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" r:id="rId10" imgW="368126" imgH="215796" progId="">
                  <p:embed/>
                </p:oleObj>
              </mc:Choice>
              <mc:Fallback>
                <p:oleObj r:id="rId10" imgW="368126" imgH="21579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1935163"/>
                        <a:ext cx="736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3" name="Rectangle 12"/>
          <p:cNvSpPr>
            <a:spLocks noChangeArrowheads="1"/>
          </p:cNvSpPr>
          <p:nvPr/>
        </p:nvSpPr>
        <p:spPr bwMode="auto">
          <a:xfrm>
            <a:off x="2971800" y="1752600"/>
            <a:ext cx="4343400" cy="259080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2544" name="Line 13"/>
          <p:cNvSpPr>
            <a:spLocks noChangeShapeType="1"/>
          </p:cNvSpPr>
          <p:nvPr/>
        </p:nvSpPr>
        <p:spPr bwMode="auto">
          <a:xfrm>
            <a:off x="5638800" y="2379664"/>
            <a:ext cx="6096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545" name="Object 14"/>
          <p:cNvGraphicFramePr>
            <a:graphicFrameLocks noChangeAspect="1"/>
          </p:cNvGraphicFramePr>
          <p:nvPr/>
        </p:nvGraphicFramePr>
        <p:xfrm>
          <a:off x="3825876" y="2181225"/>
          <a:ext cx="10509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9" r:id="rId12" imgW="491271" imgH="241190" progId="">
                  <p:embed/>
                </p:oleObj>
              </mc:Choice>
              <mc:Fallback>
                <p:oleObj r:id="rId12" imgW="491271" imgH="24119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6" y="2181225"/>
                        <a:ext cx="105092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6" name="Rectangle 15"/>
          <p:cNvSpPr>
            <a:spLocks noChangeArrowheads="1"/>
          </p:cNvSpPr>
          <p:nvPr/>
        </p:nvSpPr>
        <p:spPr bwMode="auto">
          <a:xfrm>
            <a:off x="3657600" y="2057400"/>
            <a:ext cx="1295400" cy="6096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2547" name="Line 16"/>
          <p:cNvSpPr>
            <a:spLocks noChangeShapeType="1"/>
          </p:cNvSpPr>
          <p:nvPr/>
        </p:nvSpPr>
        <p:spPr bwMode="auto">
          <a:xfrm>
            <a:off x="5638800" y="3810000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548" name="Object 17"/>
          <p:cNvGraphicFramePr>
            <a:graphicFrameLocks noChangeAspect="1"/>
          </p:cNvGraphicFramePr>
          <p:nvPr/>
        </p:nvGraphicFramePr>
        <p:xfrm>
          <a:off x="3733801" y="3617913"/>
          <a:ext cx="11652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0" r:id="rId14" imgW="491416" imgH="241261" progId="">
                  <p:embed/>
                </p:oleObj>
              </mc:Choice>
              <mc:Fallback>
                <p:oleObj r:id="rId14" imgW="491416" imgH="241261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1" y="3617913"/>
                        <a:ext cx="11652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9" name="Rectangle 18"/>
          <p:cNvSpPr>
            <a:spLocks noChangeArrowheads="1"/>
          </p:cNvSpPr>
          <p:nvPr/>
        </p:nvSpPr>
        <p:spPr bwMode="auto">
          <a:xfrm>
            <a:off x="3657600" y="3505200"/>
            <a:ext cx="1295400" cy="6096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graphicFrame>
        <p:nvGraphicFramePr>
          <p:cNvPr id="22550" name="Object 19"/>
          <p:cNvGraphicFramePr>
            <a:graphicFrameLocks noChangeAspect="1"/>
          </p:cNvGraphicFramePr>
          <p:nvPr/>
        </p:nvGraphicFramePr>
        <p:xfrm>
          <a:off x="5600700" y="3733800"/>
          <a:ext cx="800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r:id="rId16" imgW="431522" imgH="215753" progId="">
                  <p:embed/>
                </p:oleObj>
              </mc:Choice>
              <mc:Fallback>
                <p:oleObj r:id="rId16" imgW="431522" imgH="21575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3733800"/>
                        <a:ext cx="8001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1" name="Line 20"/>
          <p:cNvSpPr>
            <a:spLocks noChangeShapeType="1"/>
          </p:cNvSpPr>
          <p:nvPr/>
        </p:nvSpPr>
        <p:spPr bwMode="auto">
          <a:xfrm>
            <a:off x="7416800" y="3028950"/>
            <a:ext cx="609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552" name="Object 21"/>
          <p:cNvGraphicFramePr>
            <a:graphicFrameLocks noChangeAspect="1"/>
          </p:cNvGraphicFramePr>
          <p:nvPr/>
        </p:nvGraphicFramePr>
        <p:xfrm>
          <a:off x="7585076" y="2724151"/>
          <a:ext cx="252413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r:id="rId18" imgW="126720" imgH="126720" progId="">
                  <p:embed/>
                </p:oleObj>
              </mc:Choice>
              <mc:Fallback>
                <p:oleObj r:id="rId18" imgW="126720" imgH="1267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5076" y="2724151"/>
                        <a:ext cx="252413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3" name="Text Box 22"/>
          <p:cNvSpPr txBox="1">
            <a:spLocks noChangeArrowheads="1"/>
          </p:cNvSpPr>
          <p:nvPr/>
        </p:nvSpPr>
        <p:spPr bwMode="auto">
          <a:xfrm>
            <a:off x="3654425" y="1295400"/>
            <a:ext cx="27495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3333CC"/>
                </a:solidFill>
              </a:rPr>
              <a:t>Bank of M matched filters</a:t>
            </a:r>
          </a:p>
        </p:txBody>
      </p:sp>
      <p:sp>
        <p:nvSpPr>
          <p:cNvPr id="22554" name="Text Box 23"/>
          <p:cNvSpPr txBox="1">
            <a:spLocks noChangeArrowheads="1"/>
          </p:cNvSpPr>
          <p:nvPr/>
        </p:nvSpPr>
        <p:spPr bwMode="auto">
          <a:xfrm>
            <a:off x="7537451" y="2419351"/>
            <a:ext cx="2366963" cy="91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Matched filter output: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Observation</a:t>
            </a:r>
          </a:p>
          <a:p>
            <a:pPr algn="ctr">
              <a:lnSpc>
                <a:spcPct val="100000"/>
              </a:lnSpc>
              <a:buClrTx/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vector</a:t>
            </a:r>
          </a:p>
        </p:txBody>
      </p:sp>
      <p:graphicFrame>
        <p:nvGraphicFramePr>
          <p:cNvPr id="22555" name="Object 24"/>
          <p:cNvGraphicFramePr>
            <a:graphicFrameLocks noChangeAspect="1"/>
          </p:cNvGraphicFramePr>
          <p:nvPr/>
        </p:nvGraphicFramePr>
        <p:xfrm>
          <a:off x="2536826" y="4724400"/>
          <a:ext cx="23907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r:id="rId20" imgW="491457" imgH="241281" progId="">
                  <p:embed/>
                </p:oleObj>
              </mc:Choice>
              <mc:Fallback>
                <p:oleObj r:id="rId20" imgW="491457" imgH="241281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826" y="4724400"/>
                        <a:ext cx="23907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6" name="Object 25"/>
          <p:cNvGraphicFramePr>
            <a:graphicFrameLocks noChangeAspect="1"/>
          </p:cNvGraphicFramePr>
          <p:nvPr/>
        </p:nvGraphicFramePr>
        <p:xfrm>
          <a:off x="5056189" y="4773614"/>
          <a:ext cx="129698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r:id="rId22" imgW="491376" imgH="203152" progId="">
                  <p:embed/>
                </p:oleObj>
              </mc:Choice>
              <mc:Fallback>
                <p:oleObj r:id="rId22" imgW="491376" imgH="20315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9" y="4773614"/>
                        <a:ext cx="1296987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7" name="Object 26"/>
          <p:cNvGraphicFramePr>
            <a:graphicFrameLocks noChangeAspect="1"/>
          </p:cNvGraphicFramePr>
          <p:nvPr/>
        </p:nvGraphicFramePr>
        <p:xfrm>
          <a:off x="2455864" y="5270500"/>
          <a:ext cx="52403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r:id="rId24" imgW="491449" imgH="215870" progId="">
                  <p:embed/>
                </p:oleObj>
              </mc:Choice>
              <mc:Fallback>
                <p:oleObj r:id="rId24" imgW="491449" imgH="21587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4" y="5270500"/>
                        <a:ext cx="5240337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8" name="Line 27"/>
          <p:cNvSpPr>
            <a:spLocks noChangeShapeType="1"/>
          </p:cNvSpPr>
          <p:nvPr/>
        </p:nvSpPr>
        <p:spPr bwMode="auto">
          <a:xfrm>
            <a:off x="5410200" y="2057400"/>
            <a:ext cx="228600" cy="304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9" name="Line 28"/>
          <p:cNvSpPr>
            <a:spLocks noChangeShapeType="1"/>
          </p:cNvSpPr>
          <p:nvPr/>
        </p:nvSpPr>
        <p:spPr bwMode="auto">
          <a:xfrm>
            <a:off x="4953000" y="2362200"/>
            <a:ext cx="457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29"/>
          <p:cNvSpPr>
            <a:spLocks noChangeShapeType="1"/>
          </p:cNvSpPr>
          <p:nvPr/>
        </p:nvSpPr>
        <p:spPr bwMode="auto">
          <a:xfrm>
            <a:off x="5410200" y="3505200"/>
            <a:ext cx="228600" cy="3048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30"/>
          <p:cNvSpPr>
            <a:spLocks noChangeShapeType="1"/>
          </p:cNvSpPr>
          <p:nvPr/>
        </p:nvSpPr>
        <p:spPr bwMode="auto">
          <a:xfrm>
            <a:off x="4953000" y="3810000"/>
            <a:ext cx="457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AutoShape 31"/>
          <p:cNvSpPr>
            <a:spLocks/>
          </p:cNvSpPr>
          <p:nvPr/>
        </p:nvSpPr>
        <p:spPr bwMode="auto">
          <a:xfrm flipH="1">
            <a:off x="5332414" y="2043113"/>
            <a:ext cx="763587" cy="4619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75 h 21600"/>
              <a:gd name="T20" fmla="*/ 2159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10800" y="10800"/>
                </a:lnTo>
                <a:lnTo>
                  <a:pt x="21600" y="10800"/>
                </a:lnTo>
                <a:close/>
              </a:path>
              <a:path w="21600" h="21600" fill="none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</a:path>
            </a:pathLst>
          </a:cu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3" name="AutoShape 32"/>
          <p:cNvSpPr>
            <a:spLocks/>
          </p:cNvSpPr>
          <p:nvPr/>
        </p:nvSpPr>
        <p:spPr bwMode="auto">
          <a:xfrm flipH="1">
            <a:off x="5332414" y="3567113"/>
            <a:ext cx="763587" cy="4619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75 h 21600"/>
              <a:gd name="T20" fmla="*/ 2159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  <a:lnTo>
                  <a:pt x="10800" y="10800"/>
                </a:lnTo>
                <a:lnTo>
                  <a:pt x="21600" y="10800"/>
                </a:lnTo>
                <a:close/>
              </a:path>
              <a:path w="21600" h="21600" fill="none">
                <a:moveTo>
                  <a:pt x="21600" y="10800"/>
                </a:move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-1"/>
                  <a:pt x="21599" y="4835"/>
                  <a:pt x="21600" y="10799"/>
                </a:cubicBezTo>
              </a:path>
            </a:pathLst>
          </a:cu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827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2207</TotalTime>
  <Words>497</Words>
  <Application>Microsoft Office PowerPoint</Application>
  <PresentationFormat>Widescreen</PresentationFormat>
  <Paragraphs>158</Paragraphs>
  <Slides>15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 Unicode MS</vt:lpstr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Chapter 7e </vt:lpstr>
      <vt:lpstr>Today we are going to talk about:</vt:lpstr>
      <vt:lpstr>Demodulation and detection</vt:lpstr>
      <vt:lpstr>Example: Impact of the channel</vt:lpstr>
      <vt:lpstr>Example: Channel impact …</vt:lpstr>
      <vt:lpstr>Receiver tasks</vt:lpstr>
      <vt:lpstr>Correlator receiver</vt:lpstr>
      <vt:lpstr>Convolution (Review)</vt:lpstr>
      <vt:lpstr>Implementation of matched filter receiver</vt:lpstr>
      <vt:lpstr>Implementation of correlator receiver</vt:lpstr>
      <vt:lpstr>Implementation example of matched filter receivers</vt:lpstr>
      <vt:lpstr>Implementation of the matched filter receiver</vt:lpstr>
      <vt:lpstr>Implementation of the correlator receiver</vt:lpstr>
      <vt:lpstr>Example of matched filter receivers using basic functions</vt:lpstr>
      <vt:lpstr>White noise in the orthonormal signal space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</dc:title>
  <dc:creator>Jeffrey Denenberg</dc:creator>
  <cp:lastModifiedBy>Jeffrey Denenberg</cp:lastModifiedBy>
  <cp:revision>288</cp:revision>
  <dcterms:created xsi:type="dcterms:W3CDTF">2016-12-19T00:00:23Z</dcterms:created>
  <dcterms:modified xsi:type="dcterms:W3CDTF">2016-12-24T16:12:57Z</dcterms:modified>
</cp:coreProperties>
</file>